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0" r:id="rId2"/>
    <p:sldMasterId id="2147483828" r:id="rId3"/>
    <p:sldMasterId id="2147483852" r:id="rId4"/>
    <p:sldMasterId id="2147483900" r:id="rId5"/>
    <p:sldMasterId id="2147483960" r:id="rId6"/>
    <p:sldMasterId id="2147483972" r:id="rId7"/>
    <p:sldMasterId id="2147484020" r:id="rId8"/>
    <p:sldMasterId id="2147484036" r:id="rId9"/>
    <p:sldMasterId id="2147484086" r:id="rId10"/>
    <p:sldMasterId id="2147484123" r:id="rId11"/>
    <p:sldMasterId id="2147484136" r:id="rId12"/>
    <p:sldMasterId id="2147484160" r:id="rId13"/>
    <p:sldMasterId id="2147484172" r:id="rId14"/>
    <p:sldMasterId id="2147484184" r:id="rId15"/>
    <p:sldMasterId id="2147484196" r:id="rId16"/>
  </p:sldMasterIdLst>
  <p:notesMasterIdLst>
    <p:notesMasterId r:id="rId153"/>
  </p:notesMasterIdLst>
  <p:handoutMasterIdLst>
    <p:handoutMasterId r:id="rId154"/>
  </p:handoutMasterIdLst>
  <p:sldIdLst>
    <p:sldId id="261" r:id="rId17"/>
    <p:sldId id="535" r:id="rId18"/>
    <p:sldId id="666" r:id="rId19"/>
    <p:sldId id="714" r:id="rId20"/>
    <p:sldId id="303" r:id="rId21"/>
    <p:sldId id="304" r:id="rId22"/>
    <p:sldId id="583" r:id="rId23"/>
    <p:sldId id="699" r:id="rId24"/>
    <p:sldId id="438" r:id="rId25"/>
    <p:sldId id="547" r:id="rId26"/>
    <p:sldId id="582" r:id="rId27"/>
    <p:sldId id="517" r:id="rId28"/>
    <p:sldId id="518" r:id="rId29"/>
    <p:sldId id="288" r:id="rId30"/>
    <p:sldId id="519" r:id="rId31"/>
    <p:sldId id="531" r:id="rId32"/>
    <p:sldId id="545" r:id="rId33"/>
    <p:sldId id="301" r:id="rId34"/>
    <p:sldId id="546" r:id="rId35"/>
    <p:sldId id="455" r:id="rId36"/>
    <p:sldId id="374" r:id="rId37"/>
    <p:sldId id="422" r:id="rId38"/>
    <p:sldId id="655" r:id="rId39"/>
    <p:sldId id="656" r:id="rId40"/>
    <p:sldId id="298" r:id="rId41"/>
    <p:sldId id="310" r:id="rId42"/>
    <p:sldId id="590" r:id="rId43"/>
    <p:sldId id="300" r:id="rId44"/>
    <p:sldId id="328" r:id="rId45"/>
    <p:sldId id="293" r:id="rId46"/>
    <p:sldId id="308" r:id="rId47"/>
    <p:sldId id="307" r:id="rId48"/>
    <p:sldId id="530" r:id="rId49"/>
    <p:sldId id="462" r:id="rId50"/>
    <p:sldId id="515" r:id="rId51"/>
    <p:sldId id="461" r:id="rId52"/>
    <p:sldId id="456" r:id="rId53"/>
    <p:sldId id="715" r:id="rId54"/>
    <p:sldId id="591" r:id="rId55"/>
    <p:sldId id="653" r:id="rId56"/>
    <p:sldId id="652" r:id="rId57"/>
    <p:sldId id="654" r:id="rId58"/>
    <p:sldId id="634" r:id="rId59"/>
    <p:sldId id="516" r:id="rId60"/>
    <p:sldId id="506" r:id="rId61"/>
    <p:sldId id="367" r:id="rId62"/>
    <p:sldId id="291" r:id="rId63"/>
    <p:sldId id="755" r:id="rId64"/>
    <p:sldId id="507" r:id="rId65"/>
    <p:sldId id="437" r:id="rId66"/>
    <p:sldId id="294" r:id="rId67"/>
    <p:sldId id="306" r:id="rId68"/>
    <p:sldId id="295" r:id="rId69"/>
    <p:sldId id="508" r:id="rId70"/>
    <p:sldId id="409" r:id="rId71"/>
    <p:sldId id="589" r:id="rId72"/>
    <p:sldId id="701" r:id="rId73"/>
    <p:sldId id="586" r:id="rId74"/>
    <p:sldId id="587" r:id="rId75"/>
    <p:sldId id="588" r:id="rId76"/>
    <p:sldId id="584" r:id="rId77"/>
    <p:sldId id="585" r:id="rId78"/>
    <p:sldId id="700" r:id="rId79"/>
    <p:sldId id="668" r:id="rId80"/>
    <p:sldId id="748" r:id="rId81"/>
    <p:sldId id="665" r:id="rId82"/>
    <p:sldId id="750" r:id="rId83"/>
    <p:sldId id="387" r:id="rId84"/>
    <p:sldId id="388" r:id="rId85"/>
    <p:sldId id="534" r:id="rId86"/>
    <p:sldId id="520" r:id="rId87"/>
    <p:sldId id="257" r:id="rId88"/>
    <p:sldId id="521" r:id="rId89"/>
    <p:sldId id="532" r:id="rId90"/>
    <p:sldId id="533" r:id="rId91"/>
    <p:sldId id="756" r:id="rId92"/>
    <p:sldId id="509" r:id="rId93"/>
    <p:sldId id="453" r:id="rId94"/>
    <p:sldId id="256" r:id="rId95"/>
    <p:sldId id="260" r:id="rId96"/>
    <p:sldId id="467" r:id="rId97"/>
    <p:sldId id="369" r:id="rId98"/>
    <p:sldId id="751" r:id="rId99"/>
    <p:sldId id="510" r:id="rId100"/>
    <p:sldId id="273" r:id="rId101"/>
    <p:sldId id="283" r:id="rId102"/>
    <p:sldId id="357" r:id="rId103"/>
    <p:sldId id="286" r:id="rId104"/>
    <p:sldId id="287" r:id="rId105"/>
    <p:sldId id="512" r:id="rId106"/>
    <p:sldId id="289" r:id="rId107"/>
    <p:sldId id="513" r:id="rId108"/>
    <p:sldId id="514" r:id="rId109"/>
    <p:sldId id="330" r:id="rId110"/>
    <p:sldId id="752" r:id="rId111"/>
    <p:sldId id="529" r:id="rId112"/>
    <p:sldId id="495" r:id="rId113"/>
    <p:sldId id="554" r:id="rId114"/>
    <p:sldId id="496" r:id="rId115"/>
    <p:sldId id="501" r:id="rId116"/>
    <p:sldId id="494" r:id="rId117"/>
    <p:sldId id="493" r:id="rId118"/>
    <p:sldId id="497" r:id="rId119"/>
    <p:sldId id="500" r:id="rId120"/>
    <p:sldId id="284" r:id="rId121"/>
    <p:sldId id="559" r:id="rId122"/>
    <p:sldId id="469" r:id="rId123"/>
    <p:sldId id="558" r:id="rId124"/>
    <p:sldId id="470" r:id="rId125"/>
    <p:sldId id="475" r:id="rId126"/>
    <p:sldId id="553" r:id="rId127"/>
    <p:sldId id="471" r:id="rId128"/>
    <p:sldId id="472" r:id="rId129"/>
    <p:sldId id="473" r:id="rId130"/>
    <p:sldId id="474" r:id="rId131"/>
    <p:sldId id="480" r:id="rId132"/>
    <p:sldId id="753" r:id="rId133"/>
    <p:sldId id="482" r:id="rId134"/>
    <p:sldId id="483" r:id="rId135"/>
    <p:sldId id="484" r:id="rId136"/>
    <p:sldId id="492" r:id="rId137"/>
    <p:sldId id="487" r:id="rId138"/>
    <p:sldId id="488" r:id="rId139"/>
    <p:sldId id="489" r:id="rId140"/>
    <p:sldId id="490" r:id="rId141"/>
    <p:sldId id="491" r:id="rId142"/>
    <p:sldId id="560" r:id="rId143"/>
    <p:sldId id="423" r:id="rId144"/>
    <p:sldId id="498" r:id="rId145"/>
    <p:sldId id="476" r:id="rId146"/>
    <p:sldId id="544" r:id="rId147"/>
    <p:sldId id="292" r:id="rId148"/>
    <p:sldId id="486" r:id="rId149"/>
    <p:sldId id="675" r:id="rId150"/>
    <p:sldId id="499" r:id="rId151"/>
    <p:sldId id="754" r:id="rId152"/>
  </p:sldIdLst>
  <p:sldSz cx="9144000" cy="6858000" type="screen4x3"/>
  <p:notesSz cx="6797675" cy="9926638"/>
  <p:defaultTextStyle>
    <a:defPPr>
      <a:defRPr lang="fi-FI"/>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3792" autoAdjust="0"/>
  </p:normalViewPr>
  <p:slideViewPr>
    <p:cSldViewPr>
      <p:cViewPr varScale="1">
        <p:scale>
          <a:sx n="107" d="100"/>
          <a:sy n="107" d="100"/>
        </p:scale>
        <p:origin x="175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slide" Target="slides/slide122.xml"/><Relationship Id="rId154" Type="http://schemas.openxmlformats.org/officeDocument/2006/relationships/handoutMaster" Target="handoutMasters/handoutMaster1.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32" Type="http://schemas.openxmlformats.org/officeDocument/2006/relationships/slide" Target="slides/slide116.xml"/><Relationship Id="rId140" Type="http://schemas.openxmlformats.org/officeDocument/2006/relationships/slide" Target="slides/slide124.xml"/><Relationship Id="rId145" Type="http://schemas.openxmlformats.org/officeDocument/2006/relationships/slide" Target="slides/slide129.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143" Type="http://schemas.openxmlformats.org/officeDocument/2006/relationships/slide" Target="slides/slide127.xml"/><Relationship Id="rId148" Type="http://schemas.openxmlformats.org/officeDocument/2006/relationships/slide" Target="slides/slide132.xml"/><Relationship Id="rId151" Type="http://schemas.openxmlformats.org/officeDocument/2006/relationships/slide" Target="slides/slide135.xml"/><Relationship Id="rId15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theme" Target="theme/theme1.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SKL1\Yhteinen\ALUEKEHITYS\Infograafit\Matkailu\Y&#246;pymiset%20Satakunnassa%201995-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va\AppData\Local\Temp\t3_kk.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1-FD82-44B5-8E6F-9FE757EE180D}"/>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3-FD82-44B5-8E6F-9FE757EE180D}"/>
              </c:ext>
            </c:extLst>
          </c:dPt>
          <c:cat>
            <c:strRef>
              <c:f>'Työ ja vapaa-aika'!$D$6:$E$6</c:f>
              <c:strCache>
                <c:ptCount val="2"/>
                <c:pt idx="0">
                  <c:v>Vapaa-ajan yöpymiset, %</c:v>
                </c:pt>
                <c:pt idx="1">
                  <c:v>Työhön liittyvät yöpymiset, %</c:v>
                </c:pt>
              </c:strCache>
            </c:strRef>
          </c:cat>
          <c:val>
            <c:numRef>
              <c:f>'Työ ja vapaa-aika'!$D$7:$E$7</c:f>
              <c:numCache>
                <c:formatCode>0.0</c:formatCode>
                <c:ptCount val="2"/>
                <c:pt idx="0">
                  <c:v>64.7</c:v>
                </c:pt>
                <c:pt idx="1">
                  <c:v>35.299999999999997</c:v>
                </c:pt>
              </c:numCache>
            </c:numRef>
          </c:val>
          <c:extLst>
            <c:ext xmlns:c16="http://schemas.microsoft.com/office/drawing/2014/chart" uri="{C3380CC4-5D6E-409C-BE32-E72D297353CC}">
              <c16:uniqueId val="{00000004-FD82-44B5-8E6F-9FE757EE180D}"/>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575009125197717E-2"/>
          <c:y val="1.0400356396464862E-2"/>
          <c:w val="0.90342499087480233"/>
          <c:h val="0.77119215927777307"/>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0.34715</cdr:x>
      <cdr:y>0.17647</cdr:y>
    </cdr:from>
    <cdr:to>
      <cdr:x>0.66321</cdr:x>
      <cdr:y>0.9253</cdr:y>
    </cdr:to>
    <cdr:sp macro="" textlink="">
      <cdr:nvSpPr>
        <cdr:cNvPr id="2" name="TextBox 1"/>
        <cdr:cNvSpPr txBox="1"/>
      </cdr:nvSpPr>
      <cdr:spPr>
        <a:xfrm xmlns:a="http://schemas.openxmlformats.org/drawingml/2006/main">
          <a:off x="1004333" y="2154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i-FI" sz="1100" dirty="0"/>
        </a:p>
      </cdr:txBody>
    </cdr:sp>
  </cdr:relSizeAnchor>
  <cdr:relSizeAnchor xmlns:cdr="http://schemas.openxmlformats.org/drawingml/2006/chartDrawing">
    <cdr:from>
      <cdr:x>0.14019</cdr:x>
      <cdr:y>0.30993</cdr:y>
    </cdr:from>
    <cdr:to>
      <cdr:x>0.69106</cdr:x>
      <cdr:y>0.58718</cdr:y>
    </cdr:to>
    <cdr:sp macro="" textlink="">
      <cdr:nvSpPr>
        <cdr:cNvPr id="3" name="TextBox 22"/>
        <cdr:cNvSpPr txBox="1"/>
      </cdr:nvSpPr>
      <cdr:spPr>
        <a:xfrm xmlns:a="http://schemas.openxmlformats.org/drawingml/2006/main">
          <a:off x="405582" y="378459"/>
          <a:ext cx="1593706"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i-FI" sz="800" dirty="0"/>
            <a:t>Vapaa-aikaan liittyvät yöpymiset, </a:t>
          </a:r>
        </a:p>
        <a:p xmlns:a="http://schemas.openxmlformats.org/drawingml/2006/main">
          <a:r>
            <a:rPr lang="fi-FI" sz="800" dirty="0"/>
            <a:t>64,7 %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59C43BBC-E8F5-43B2-9048-2ABAB9258CBF}" type="datetimeFigureOut">
              <a:rPr lang="fi-FI"/>
              <a:pPr>
                <a:defRPr/>
              </a:pPr>
              <a:t>8.2.2024</a:t>
            </a:fld>
            <a:endParaRPr lang="fi-FI"/>
          </a:p>
        </p:txBody>
      </p:sp>
      <p:sp>
        <p:nvSpPr>
          <p:cNvPr id="4" name="Alatunnisteen paikkamerkki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5" name="Dian numeron paikkamerkki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1692332-BE85-41BF-ABC7-4FE61B107B52}" type="slidenum">
              <a:rPr lang="fi-FI" altLang="fi-FI"/>
              <a:pPr>
                <a:defRPr/>
              </a:pPr>
              <a:t>‹#›</a:t>
            </a:fld>
            <a:endParaRPr lang="fi-FI" altLang="fi-FI"/>
          </a:p>
        </p:txBody>
      </p:sp>
    </p:spTree>
    <p:extLst>
      <p:ext uri="{BB962C8B-B14F-4D97-AF65-F5344CB8AC3E}">
        <p14:creationId xmlns:p14="http://schemas.microsoft.com/office/powerpoint/2010/main" val="248552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F0ECCD0-F664-4DAC-B446-92A14E08974B}" type="datetimeFigureOut">
              <a:rPr lang="fi-FI"/>
              <a:pPr>
                <a:defRPr/>
              </a:pPr>
              <a:t>8.2.2024</a:t>
            </a:fld>
            <a:endParaRPr lang="fi-FI"/>
          </a:p>
        </p:txBody>
      </p:sp>
      <p:sp>
        <p:nvSpPr>
          <p:cNvPr id="4" name="Dian kuvan paikkamerkki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79450" y="4716463"/>
            <a:ext cx="5438775" cy="4465637"/>
          </a:xfrm>
          <a:prstGeom prst="rect">
            <a:avLst/>
          </a:prstGeom>
        </p:spPr>
        <p:txBody>
          <a:bodyPr vert="horz" lIns="91440" tIns="45720" rIns="91440" bIns="45720" rtlCol="0"/>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7" name="Dian numeron paikkamerkki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6793EE9-27EE-48AF-8F47-C1D4868B4D4B}" type="slidenum">
              <a:rPr lang="fi-FI" altLang="fi-FI"/>
              <a:pPr>
                <a:defRPr/>
              </a:pPr>
              <a:t>‹#›</a:t>
            </a:fld>
            <a:endParaRPr lang="fi-FI" altLang="fi-FI"/>
          </a:p>
        </p:txBody>
      </p:sp>
    </p:spTree>
    <p:extLst>
      <p:ext uri="{BB962C8B-B14F-4D97-AF65-F5344CB8AC3E}">
        <p14:creationId xmlns:p14="http://schemas.microsoft.com/office/powerpoint/2010/main" val="436302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1</a:t>
            </a:fld>
            <a:endParaRPr lang="fi-FI" altLang="fi-FI"/>
          </a:p>
        </p:txBody>
      </p:sp>
    </p:spTree>
    <p:extLst>
      <p:ext uri="{BB962C8B-B14F-4D97-AF65-F5344CB8AC3E}">
        <p14:creationId xmlns:p14="http://schemas.microsoft.com/office/powerpoint/2010/main" val="4189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10</a:t>
            </a:fld>
            <a:endParaRPr lang="fi-FI" altLang="fi-FI"/>
          </a:p>
        </p:txBody>
      </p:sp>
    </p:spTree>
    <p:extLst>
      <p:ext uri="{BB962C8B-B14F-4D97-AF65-F5344CB8AC3E}">
        <p14:creationId xmlns:p14="http://schemas.microsoft.com/office/powerpoint/2010/main" val="2499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11</a:t>
            </a:fld>
            <a:endParaRPr lang="fi-FI" altLang="fi-FI"/>
          </a:p>
        </p:txBody>
      </p:sp>
    </p:spTree>
    <p:extLst>
      <p:ext uri="{BB962C8B-B14F-4D97-AF65-F5344CB8AC3E}">
        <p14:creationId xmlns:p14="http://schemas.microsoft.com/office/powerpoint/2010/main" val="4170750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12</a:t>
            </a:fld>
            <a:endParaRPr lang="fi-FI" altLang="fi-FI"/>
          </a:p>
        </p:txBody>
      </p:sp>
    </p:spTree>
    <p:extLst>
      <p:ext uri="{BB962C8B-B14F-4D97-AF65-F5344CB8AC3E}">
        <p14:creationId xmlns:p14="http://schemas.microsoft.com/office/powerpoint/2010/main" val="333093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13</a:t>
            </a:fld>
            <a:endParaRPr lang="fi-FI" altLang="fi-FI"/>
          </a:p>
        </p:txBody>
      </p:sp>
    </p:spTree>
    <p:extLst>
      <p:ext uri="{BB962C8B-B14F-4D97-AF65-F5344CB8AC3E}">
        <p14:creationId xmlns:p14="http://schemas.microsoft.com/office/powerpoint/2010/main" val="389007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14</a:t>
            </a:fld>
            <a:endParaRPr lang="fi-FI" altLang="fi-FI"/>
          </a:p>
        </p:txBody>
      </p:sp>
    </p:spTree>
    <p:extLst>
      <p:ext uri="{BB962C8B-B14F-4D97-AF65-F5344CB8AC3E}">
        <p14:creationId xmlns:p14="http://schemas.microsoft.com/office/powerpoint/2010/main" val="4169919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15</a:t>
            </a:fld>
            <a:endParaRPr lang="fi-FI" altLang="fi-FI"/>
          </a:p>
        </p:txBody>
      </p:sp>
    </p:spTree>
    <p:extLst>
      <p:ext uri="{BB962C8B-B14F-4D97-AF65-F5344CB8AC3E}">
        <p14:creationId xmlns:p14="http://schemas.microsoft.com/office/powerpoint/2010/main" val="228322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Kulttuurilla, taiteella, laadukkaalla arkkitehtuurilla ja kulttuuriympäristöllä on merkittävä rooli identiteetin luojana, elinympäristön viihtyvyyden lisääjänä, alueen innovatiivisen ympäristön vahvistajana ja hyvinvoinnin edistäjänä.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069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8163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18</a:t>
            </a:fld>
            <a:endParaRPr lang="fi-FI" altLang="fi-FI"/>
          </a:p>
        </p:txBody>
      </p:sp>
    </p:spTree>
    <p:extLst>
      <p:ext uri="{BB962C8B-B14F-4D97-AF65-F5344CB8AC3E}">
        <p14:creationId xmlns:p14="http://schemas.microsoft.com/office/powerpoint/2010/main" val="3737897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19</a:t>
            </a:fld>
            <a:endParaRPr lang="fi-FI" altLang="fi-FI"/>
          </a:p>
        </p:txBody>
      </p:sp>
    </p:spTree>
    <p:extLst>
      <p:ext uri="{BB962C8B-B14F-4D97-AF65-F5344CB8AC3E}">
        <p14:creationId xmlns:p14="http://schemas.microsoft.com/office/powerpoint/2010/main" val="24423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2</a:t>
            </a:fld>
            <a:endParaRPr lang="fi-FI" altLang="fi-FI"/>
          </a:p>
        </p:txBody>
      </p:sp>
    </p:spTree>
    <p:extLst>
      <p:ext uri="{BB962C8B-B14F-4D97-AF65-F5344CB8AC3E}">
        <p14:creationId xmlns:p14="http://schemas.microsoft.com/office/powerpoint/2010/main" val="3039794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20</a:t>
            </a:fld>
            <a:endParaRPr lang="fi-FI" altLang="fi-FI"/>
          </a:p>
        </p:txBody>
      </p:sp>
    </p:spTree>
    <p:extLst>
      <p:ext uri="{BB962C8B-B14F-4D97-AF65-F5344CB8AC3E}">
        <p14:creationId xmlns:p14="http://schemas.microsoft.com/office/powerpoint/2010/main" val="103790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solidFill>
                  <a:prstClr val="black"/>
                </a:solidFill>
              </a:rPr>
              <a:pPr/>
              <a:t>21</a:t>
            </a:fld>
            <a:endParaRPr lang="fi-FI" altLang="fi-FI">
              <a:solidFill>
                <a:prstClr val="black"/>
              </a:solidFill>
            </a:endParaRPr>
          </a:p>
        </p:txBody>
      </p:sp>
    </p:spTree>
    <p:extLst>
      <p:ext uri="{BB962C8B-B14F-4D97-AF65-F5344CB8AC3E}">
        <p14:creationId xmlns:p14="http://schemas.microsoft.com/office/powerpoint/2010/main" val="4256226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22</a:t>
            </a:fld>
            <a:endParaRPr lang="fi-FI" altLang="fi-FI"/>
          </a:p>
        </p:txBody>
      </p:sp>
    </p:spTree>
    <p:extLst>
      <p:ext uri="{BB962C8B-B14F-4D97-AF65-F5344CB8AC3E}">
        <p14:creationId xmlns:p14="http://schemas.microsoft.com/office/powerpoint/2010/main" val="4262357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23</a:t>
            </a:fld>
            <a:endParaRPr lang="fi-FI" altLang="fi-FI"/>
          </a:p>
        </p:txBody>
      </p:sp>
    </p:spTree>
    <p:extLst>
      <p:ext uri="{BB962C8B-B14F-4D97-AF65-F5344CB8AC3E}">
        <p14:creationId xmlns:p14="http://schemas.microsoft.com/office/powerpoint/2010/main" val="1917040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24</a:t>
            </a:fld>
            <a:endParaRPr lang="fi-FI" altLang="fi-FI"/>
          </a:p>
        </p:txBody>
      </p:sp>
    </p:spTree>
    <p:extLst>
      <p:ext uri="{BB962C8B-B14F-4D97-AF65-F5344CB8AC3E}">
        <p14:creationId xmlns:p14="http://schemas.microsoft.com/office/powerpoint/2010/main" val="4073861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25</a:t>
            </a:fld>
            <a:endParaRPr lang="fi-FI" altLang="fi-FI"/>
          </a:p>
        </p:txBody>
      </p:sp>
    </p:spTree>
    <p:extLst>
      <p:ext uri="{BB962C8B-B14F-4D97-AF65-F5344CB8AC3E}">
        <p14:creationId xmlns:p14="http://schemas.microsoft.com/office/powerpoint/2010/main" val="1160955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28</a:t>
            </a:fld>
            <a:endParaRPr lang="fi-FI" altLang="fi-FI"/>
          </a:p>
        </p:txBody>
      </p:sp>
    </p:spTree>
    <p:extLst>
      <p:ext uri="{BB962C8B-B14F-4D97-AF65-F5344CB8AC3E}">
        <p14:creationId xmlns:p14="http://schemas.microsoft.com/office/powerpoint/2010/main" val="63406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ian kuvan paikkamerkki 1"/>
          <p:cNvSpPr>
            <a:spLocks noGrp="1" noRot="1" noChangeAspect="1" noTextEdit="1"/>
          </p:cNvSpPr>
          <p:nvPr>
            <p:ph type="sldImg"/>
          </p:nvPr>
        </p:nvSpPr>
        <p:spPr>
          <a:ln/>
        </p:spPr>
      </p:sp>
      <p:sp>
        <p:nvSpPr>
          <p:cNvPr id="46083" name="Huomautusten paikkamerkki 2"/>
          <p:cNvSpPr>
            <a:spLocks noGrp="1"/>
          </p:cNvSpPr>
          <p:nvPr>
            <p:ph type="body" idx="1"/>
          </p:nvPr>
        </p:nvSpPr>
        <p:spPr>
          <a:noFill/>
        </p:spPr>
        <p:txBody>
          <a:bodyPr/>
          <a:lstStyle/>
          <a:p>
            <a:endParaRPr lang="en-US" altLang="en-US"/>
          </a:p>
        </p:txBody>
      </p:sp>
      <p:sp>
        <p:nvSpPr>
          <p:cNvPr id="46084"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858ABD-7D6C-4F94-B357-232B815283F3}" type="slidenum">
              <a:rPr lang="fi-FI" altLang="en-US" smtClean="0">
                <a:solidFill>
                  <a:srgbClr val="000000"/>
                </a:solidFill>
                <a:latin typeface="Times" panose="02020603050405020304" pitchFamily="18" charset="0"/>
              </a:rPr>
              <a:pPr/>
              <a:t>29</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4235340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ian kuvan paikkamerkki 1"/>
          <p:cNvSpPr>
            <a:spLocks noGrp="1" noRot="1" noChangeAspect="1" noTextEdit="1"/>
          </p:cNvSpPr>
          <p:nvPr>
            <p:ph type="sldImg"/>
          </p:nvPr>
        </p:nvSpPr>
        <p:spPr>
          <a:ln/>
        </p:spPr>
      </p:sp>
      <p:sp>
        <p:nvSpPr>
          <p:cNvPr id="54275" name="Huomautusten paikkamerkki 2"/>
          <p:cNvSpPr>
            <a:spLocks noGrp="1"/>
          </p:cNvSpPr>
          <p:nvPr>
            <p:ph type="body" idx="1"/>
          </p:nvPr>
        </p:nvSpPr>
        <p:spPr>
          <a:noFill/>
        </p:spPr>
        <p:txBody>
          <a:bodyPr/>
          <a:lstStyle/>
          <a:p>
            <a:endParaRPr lang="en-US" altLang="en-US" dirty="0"/>
          </a:p>
        </p:txBody>
      </p:sp>
      <p:sp>
        <p:nvSpPr>
          <p:cNvPr id="54276"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BD8FEC-2C7A-4451-BBB7-416E87EE2FBF}" type="slidenum">
              <a:rPr lang="fi-FI" altLang="en-US" smtClean="0">
                <a:solidFill>
                  <a:srgbClr val="000000"/>
                </a:solidFill>
                <a:latin typeface="Times" panose="02020603050405020304" pitchFamily="18" charset="0"/>
              </a:rPr>
              <a:pPr/>
              <a:t>32</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1884545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33</a:t>
            </a:fld>
            <a:endParaRPr lang="fi-FI" altLang="fi-FI"/>
          </a:p>
        </p:txBody>
      </p:sp>
    </p:spTree>
    <p:extLst>
      <p:ext uri="{BB962C8B-B14F-4D97-AF65-F5344CB8AC3E}">
        <p14:creationId xmlns:p14="http://schemas.microsoft.com/office/powerpoint/2010/main" val="211638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EF5E67EE-BD57-BA4B-ACD9-EA1BE85E7BA2}" type="slidenum">
              <a:rPr kumimoji="0" lang="fi-FI"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49325" rtl="0" eaLnBrk="1" fontAlgn="base" latinLnBrk="0" hangingPunct="1">
                <a:lnSpc>
                  <a:spcPct val="100000"/>
                </a:lnSpc>
                <a:spcBef>
                  <a:spcPct val="0"/>
                </a:spcBef>
                <a:spcAft>
                  <a:spcPct val="0"/>
                </a:spcAft>
                <a:buClrTx/>
                <a:buSzTx/>
                <a:buFontTx/>
                <a:buNone/>
                <a:tabLst/>
                <a:defRPr/>
              </a:pPr>
              <a:t>3</a:t>
            </a:fld>
            <a:endParaRPr kumimoji="0" lang="fi-FI"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826139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34</a:t>
            </a:fld>
            <a:endParaRPr lang="fi-FI" altLang="fi-FI"/>
          </a:p>
        </p:txBody>
      </p:sp>
    </p:spTree>
    <p:extLst>
      <p:ext uri="{BB962C8B-B14F-4D97-AF65-F5344CB8AC3E}">
        <p14:creationId xmlns:p14="http://schemas.microsoft.com/office/powerpoint/2010/main" val="1686222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35</a:t>
            </a:fld>
            <a:endParaRPr lang="fi-FI" altLang="fi-FI"/>
          </a:p>
        </p:txBody>
      </p:sp>
    </p:spTree>
    <p:extLst>
      <p:ext uri="{BB962C8B-B14F-4D97-AF65-F5344CB8AC3E}">
        <p14:creationId xmlns:p14="http://schemas.microsoft.com/office/powerpoint/2010/main" val="3130672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36</a:t>
            </a:fld>
            <a:endParaRPr lang="fi-FI" altLang="fi-FI"/>
          </a:p>
        </p:txBody>
      </p:sp>
    </p:spTree>
    <p:extLst>
      <p:ext uri="{BB962C8B-B14F-4D97-AF65-F5344CB8AC3E}">
        <p14:creationId xmlns:p14="http://schemas.microsoft.com/office/powerpoint/2010/main" val="1073013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37</a:t>
            </a:fld>
            <a:endParaRPr lang="fi-FI" altLang="fi-FI"/>
          </a:p>
        </p:txBody>
      </p:sp>
    </p:spTree>
    <p:extLst>
      <p:ext uri="{BB962C8B-B14F-4D97-AF65-F5344CB8AC3E}">
        <p14:creationId xmlns:p14="http://schemas.microsoft.com/office/powerpoint/2010/main" val="3011858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66862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5142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98592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8254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80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59429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4</a:t>
            </a:fld>
            <a:endParaRPr lang="fi-FI" altLang="fi-FI"/>
          </a:p>
        </p:txBody>
      </p:sp>
    </p:spTree>
    <p:extLst>
      <p:ext uri="{BB962C8B-B14F-4D97-AF65-F5344CB8AC3E}">
        <p14:creationId xmlns:p14="http://schemas.microsoft.com/office/powerpoint/2010/main" val="3562943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18.1.2017 muutettu teollisuuden viennin kasvuprosentit.</a:t>
            </a:r>
            <a:r>
              <a:rPr lang="fi-FI" baseline="0" dirty="0"/>
              <a:t> Nyt kyseessä on valmistava teollisuus (TOL C), aiemmin kyseessä oli ns. koko teollisuus sisältäen myös energiantuotannon ja kaivostoiminnan (TOL BCD). 4.9. päivitetty teollisuuden viennin kasvu v. 2016 luvulla ja lisätty vienti/</a:t>
            </a:r>
            <a:r>
              <a:rPr lang="fi-FI" baseline="0" dirty="0" err="1"/>
              <a:t>capita</a:t>
            </a:r>
            <a:r>
              <a:rPr lang="fi-FI" baseline="0" dirty="0"/>
              <a:t>. 8.12.2017 ja 13.12.2018 päivitetty BKT ja investoinnit</a:t>
            </a:r>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40EE3-C462-4FD3-ACEA-CC0C48C2627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251033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50</a:t>
            </a:fld>
            <a:endParaRPr lang="fi-FI" altLang="fi-FI"/>
          </a:p>
        </p:txBody>
      </p:sp>
    </p:spTree>
    <p:extLst>
      <p:ext uri="{BB962C8B-B14F-4D97-AF65-F5344CB8AC3E}">
        <p14:creationId xmlns:p14="http://schemas.microsoft.com/office/powerpoint/2010/main" val="3484191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52</a:t>
            </a:fld>
            <a:endParaRPr lang="fi-FI" altLang="fi-FI"/>
          </a:p>
        </p:txBody>
      </p:sp>
    </p:spTree>
    <p:extLst>
      <p:ext uri="{BB962C8B-B14F-4D97-AF65-F5344CB8AC3E}">
        <p14:creationId xmlns:p14="http://schemas.microsoft.com/office/powerpoint/2010/main" val="2082956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59</a:t>
            </a:fld>
            <a:endParaRPr lang="fi-FI" altLang="fi-FI"/>
          </a:p>
        </p:txBody>
      </p:sp>
    </p:spTree>
    <p:extLst>
      <p:ext uri="{BB962C8B-B14F-4D97-AF65-F5344CB8AC3E}">
        <p14:creationId xmlns:p14="http://schemas.microsoft.com/office/powerpoint/2010/main" val="2712180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93EE9-27EE-48AF-8F47-C1D4868B4D4B}"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7766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6793EE9-27EE-48AF-8F47-C1D4868B4D4B}" type="slidenum">
              <a:rPr lang="fi-FI" altLang="fi-FI" smtClean="0"/>
              <a:pPr>
                <a:defRPr/>
              </a:pPr>
              <a:t>81</a:t>
            </a:fld>
            <a:endParaRPr lang="fi-FI" altLang="fi-FI"/>
          </a:p>
        </p:txBody>
      </p:sp>
    </p:spTree>
    <p:extLst>
      <p:ext uri="{BB962C8B-B14F-4D97-AF65-F5344CB8AC3E}">
        <p14:creationId xmlns:p14="http://schemas.microsoft.com/office/powerpoint/2010/main" val="3139375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82</a:t>
            </a:fld>
            <a:endParaRPr lang="fi-FI" altLang="fi-FI"/>
          </a:p>
        </p:txBody>
      </p:sp>
    </p:spTree>
    <p:extLst>
      <p:ext uri="{BB962C8B-B14F-4D97-AF65-F5344CB8AC3E}">
        <p14:creationId xmlns:p14="http://schemas.microsoft.com/office/powerpoint/2010/main" val="2934863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87</a:t>
            </a:fld>
            <a:endParaRPr lang="fi-FI" altLang="fi-FI"/>
          </a:p>
        </p:txBody>
      </p:sp>
    </p:spTree>
    <p:extLst>
      <p:ext uri="{BB962C8B-B14F-4D97-AF65-F5344CB8AC3E}">
        <p14:creationId xmlns:p14="http://schemas.microsoft.com/office/powerpoint/2010/main" val="520566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89</a:t>
            </a:fld>
            <a:endParaRPr lang="fi-FI" altLang="fi-FI"/>
          </a:p>
        </p:txBody>
      </p:sp>
    </p:spTree>
    <p:extLst>
      <p:ext uri="{BB962C8B-B14F-4D97-AF65-F5344CB8AC3E}">
        <p14:creationId xmlns:p14="http://schemas.microsoft.com/office/powerpoint/2010/main" val="259857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a:t>
            </a:fld>
            <a:endParaRPr lang="fi-FI" altLang="fi-FI"/>
          </a:p>
        </p:txBody>
      </p:sp>
    </p:spTree>
    <p:extLst>
      <p:ext uri="{BB962C8B-B14F-4D97-AF65-F5344CB8AC3E}">
        <p14:creationId xmlns:p14="http://schemas.microsoft.com/office/powerpoint/2010/main" val="83276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6</a:t>
            </a:fld>
            <a:endParaRPr lang="fi-FI" altLang="fi-FI"/>
          </a:p>
        </p:txBody>
      </p:sp>
    </p:spTree>
    <p:extLst>
      <p:ext uri="{BB962C8B-B14F-4D97-AF65-F5344CB8AC3E}">
        <p14:creationId xmlns:p14="http://schemas.microsoft.com/office/powerpoint/2010/main" val="273443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7</a:t>
            </a:fld>
            <a:endParaRPr lang="fi-FI" altLang="fi-FI"/>
          </a:p>
        </p:txBody>
      </p:sp>
    </p:spTree>
    <p:extLst>
      <p:ext uri="{BB962C8B-B14F-4D97-AF65-F5344CB8AC3E}">
        <p14:creationId xmlns:p14="http://schemas.microsoft.com/office/powerpoint/2010/main" val="191530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a:t>
            </a:fld>
            <a:endParaRPr lang="fi-FI" altLang="fi-FI"/>
          </a:p>
        </p:txBody>
      </p:sp>
    </p:spTree>
    <p:extLst>
      <p:ext uri="{BB962C8B-B14F-4D97-AF65-F5344CB8AC3E}">
        <p14:creationId xmlns:p14="http://schemas.microsoft.com/office/powerpoint/2010/main" val="2021887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9</a:t>
            </a:fld>
            <a:endParaRPr lang="fi-FI" altLang="fi-FI"/>
          </a:p>
        </p:txBody>
      </p:sp>
    </p:spTree>
    <p:extLst>
      <p:ext uri="{BB962C8B-B14F-4D97-AF65-F5344CB8AC3E}">
        <p14:creationId xmlns:p14="http://schemas.microsoft.com/office/powerpoint/2010/main" val="2356036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9922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17512807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fi-FI"/>
              <a:t>Muokkaa perustyyl. napsautt.</a:t>
            </a:r>
            <a:endParaRPr lang="en-US" dirty="0"/>
          </a:p>
        </p:txBody>
      </p:sp>
      <p:sp>
        <p:nvSpPr>
          <p:cNvPr id="3" name="Picture Placeholder 2"/>
          <p:cNvSpPr>
            <a:spLocks noGrp="1" noChangeAspect="1"/>
          </p:cNvSpPr>
          <p:nvPr>
            <p:ph type="pic" idx="1"/>
          </p:nvPr>
        </p:nvSpPr>
        <p:spPr>
          <a:xfrm>
            <a:off x="2677984" y="767419"/>
            <a:ext cx="6086423" cy="5330952"/>
          </a:xfrm>
          <a:solidFill>
            <a:schemeClr val="bg1">
              <a:lumMod val="75000"/>
            </a:schemeClr>
          </a:solidFill>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2/8/2024</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a:xfrm>
            <a:off x="2624327" y="6356353"/>
            <a:ext cx="4433638" cy="365125"/>
          </a:xfrm>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685957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2/8/2024</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17909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2/8/2024</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93539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D86F0B-C376-42F8-874E-B82282CA5092}"/>
              </a:ext>
            </a:extLst>
          </p:cNvPr>
          <p:cNvSpPr>
            <a:spLocks noGrp="1"/>
          </p:cNvSpPr>
          <p:nvPr>
            <p:ph type="ctrTitle"/>
          </p:nvPr>
        </p:nvSpPr>
        <p:spPr>
          <a:xfrm>
            <a:off x="1143000" y="1122363"/>
            <a:ext cx="6858000" cy="23876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0ED3CC1A-A6AC-43E4-AA6C-5668CCDB475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B3978297-241E-4F84-BB76-E59549A028DE}"/>
              </a:ext>
            </a:extLst>
          </p:cNvPr>
          <p:cNvSpPr>
            <a:spLocks noGrp="1"/>
          </p:cNvSpPr>
          <p:nvPr>
            <p:ph type="dt" sz="half" idx="10"/>
          </p:nvPr>
        </p:nvSpPr>
        <p:spPr/>
        <p:txBody>
          <a:bodyPr/>
          <a:lstStyle/>
          <a:p>
            <a:fld id="{298A57C4-EBE5-4933-995E-6DB7E7198765}" type="datetimeFigureOut">
              <a:rPr lang="fi-FI" smtClean="0"/>
              <a:t>8.2.2024</a:t>
            </a:fld>
            <a:endParaRPr lang="fi-FI"/>
          </a:p>
        </p:txBody>
      </p:sp>
      <p:sp>
        <p:nvSpPr>
          <p:cNvPr id="5" name="Alatunnisteen paikkamerkki 4">
            <a:extLst>
              <a:ext uri="{FF2B5EF4-FFF2-40B4-BE49-F238E27FC236}">
                <a16:creationId xmlns:a16="http://schemas.microsoft.com/office/drawing/2014/main" id="{F66C4B70-13F5-4B46-B4B8-68DCFFFB210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326A15C-0A31-4F2A-AC6A-32779FD248B3}"/>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7745553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978A22-E949-4A05-8DD3-21C830FED6A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DEF4A5F-B2F1-4775-BB32-74A349F255E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92BBD1B-B6E9-4A86-85A0-6D4851D35686}"/>
              </a:ext>
            </a:extLst>
          </p:cNvPr>
          <p:cNvSpPr>
            <a:spLocks noGrp="1"/>
          </p:cNvSpPr>
          <p:nvPr>
            <p:ph type="dt" sz="half" idx="10"/>
          </p:nvPr>
        </p:nvSpPr>
        <p:spPr/>
        <p:txBody>
          <a:bodyPr/>
          <a:lstStyle/>
          <a:p>
            <a:fld id="{298A57C4-EBE5-4933-995E-6DB7E7198765}" type="datetimeFigureOut">
              <a:rPr lang="fi-FI" smtClean="0"/>
              <a:t>8.2.2024</a:t>
            </a:fld>
            <a:endParaRPr lang="fi-FI"/>
          </a:p>
        </p:txBody>
      </p:sp>
      <p:sp>
        <p:nvSpPr>
          <p:cNvPr id="5" name="Alatunnisteen paikkamerkki 4">
            <a:extLst>
              <a:ext uri="{FF2B5EF4-FFF2-40B4-BE49-F238E27FC236}">
                <a16:creationId xmlns:a16="http://schemas.microsoft.com/office/drawing/2014/main" id="{EC9C27FF-FA9D-4DD3-B85A-FE5FCF9C4A5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E32F8D4-9EC1-43D9-B192-63B795487269}"/>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34581354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99F500-2636-4F00-A91F-11376DD747EE}"/>
              </a:ext>
            </a:extLst>
          </p:cNvPr>
          <p:cNvSpPr>
            <a:spLocks noGrp="1"/>
          </p:cNvSpPr>
          <p:nvPr>
            <p:ph type="title"/>
          </p:nvPr>
        </p:nvSpPr>
        <p:spPr>
          <a:xfrm>
            <a:off x="623888" y="1709739"/>
            <a:ext cx="7886700" cy="2852737"/>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18C25254-9844-462C-8A19-33DED2EA894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04117942-2531-4D0F-B768-78B5A6108612}"/>
              </a:ext>
            </a:extLst>
          </p:cNvPr>
          <p:cNvSpPr>
            <a:spLocks noGrp="1"/>
          </p:cNvSpPr>
          <p:nvPr>
            <p:ph type="dt" sz="half" idx="10"/>
          </p:nvPr>
        </p:nvSpPr>
        <p:spPr/>
        <p:txBody>
          <a:bodyPr/>
          <a:lstStyle/>
          <a:p>
            <a:fld id="{298A57C4-EBE5-4933-995E-6DB7E7198765}" type="datetimeFigureOut">
              <a:rPr lang="fi-FI" smtClean="0"/>
              <a:t>8.2.2024</a:t>
            </a:fld>
            <a:endParaRPr lang="fi-FI"/>
          </a:p>
        </p:txBody>
      </p:sp>
      <p:sp>
        <p:nvSpPr>
          <p:cNvPr id="5" name="Alatunnisteen paikkamerkki 4">
            <a:extLst>
              <a:ext uri="{FF2B5EF4-FFF2-40B4-BE49-F238E27FC236}">
                <a16:creationId xmlns:a16="http://schemas.microsoft.com/office/drawing/2014/main" id="{855BD72E-D541-4BC7-8C11-29987EA4148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60CA322-96D5-4593-9029-51279922C7BF}"/>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6121522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D21236-6A31-4E53-B670-66305A2AB77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7B8C60A-E898-4706-8C4D-7DACE28458FF}"/>
              </a:ext>
            </a:extLst>
          </p:cNvPr>
          <p:cNvSpPr>
            <a:spLocks noGrp="1"/>
          </p:cNvSpPr>
          <p:nvPr>
            <p:ph sz="half" idx="1"/>
          </p:nvPr>
        </p:nvSpPr>
        <p:spPr>
          <a:xfrm>
            <a:off x="6286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5A952E37-8432-4284-9F72-52FFB137E803}"/>
              </a:ext>
            </a:extLst>
          </p:cNvPr>
          <p:cNvSpPr>
            <a:spLocks noGrp="1"/>
          </p:cNvSpPr>
          <p:nvPr>
            <p:ph sz="half" idx="2"/>
          </p:nvPr>
        </p:nvSpPr>
        <p:spPr>
          <a:xfrm>
            <a:off x="46291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AD1AA59-8C97-4136-9CFE-508C448A36E8}"/>
              </a:ext>
            </a:extLst>
          </p:cNvPr>
          <p:cNvSpPr>
            <a:spLocks noGrp="1"/>
          </p:cNvSpPr>
          <p:nvPr>
            <p:ph type="dt" sz="half" idx="10"/>
          </p:nvPr>
        </p:nvSpPr>
        <p:spPr/>
        <p:txBody>
          <a:bodyPr/>
          <a:lstStyle/>
          <a:p>
            <a:fld id="{298A57C4-EBE5-4933-995E-6DB7E7198765}" type="datetimeFigureOut">
              <a:rPr lang="fi-FI" smtClean="0"/>
              <a:t>8.2.2024</a:t>
            </a:fld>
            <a:endParaRPr lang="fi-FI"/>
          </a:p>
        </p:txBody>
      </p:sp>
      <p:sp>
        <p:nvSpPr>
          <p:cNvPr id="6" name="Alatunnisteen paikkamerkki 5">
            <a:extLst>
              <a:ext uri="{FF2B5EF4-FFF2-40B4-BE49-F238E27FC236}">
                <a16:creationId xmlns:a16="http://schemas.microsoft.com/office/drawing/2014/main" id="{8C4F00FE-AAF6-462B-A037-22D38249F68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3B42D75-4482-44DE-AAEA-BE26A006B098}"/>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27411124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3DF647-9F9C-42A3-9788-CC48C27F9E73}"/>
              </a:ext>
            </a:extLst>
          </p:cNvPr>
          <p:cNvSpPr>
            <a:spLocks noGrp="1"/>
          </p:cNvSpPr>
          <p:nvPr>
            <p:ph type="title"/>
          </p:nvPr>
        </p:nvSpPr>
        <p:spPr>
          <a:xfrm>
            <a:off x="629841" y="365126"/>
            <a:ext cx="78867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3888F302-B457-4B68-9355-F63420F31AF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806B98EB-1B42-4C2E-858D-EF75C4BA8CA7}"/>
              </a:ext>
            </a:extLst>
          </p:cNvPr>
          <p:cNvSpPr>
            <a:spLocks noGrp="1"/>
          </p:cNvSpPr>
          <p:nvPr>
            <p:ph sz="half" idx="2"/>
          </p:nvPr>
        </p:nvSpPr>
        <p:spPr>
          <a:xfrm>
            <a:off x="629842" y="2505075"/>
            <a:ext cx="386834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24E65C1E-9B3C-4303-8B13-4004391012D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E4C9F5F-9B2F-4753-83A3-E02D42EF2081}"/>
              </a:ext>
            </a:extLst>
          </p:cNvPr>
          <p:cNvSpPr>
            <a:spLocks noGrp="1"/>
          </p:cNvSpPr>
          <p:nvPr>
            <p:ph sz="quarter" idx="4"/>
          </p:nvPr>
        </p:nvSpPr>
        <p:spPr>
          <a:xfrm>
            <a:off x="4629150" y="2505075"/>
            <a:ext cx="3887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62BA5ACE-01EE-4A52-8730-DF43B6079E6F}"/>
              </a:ext>
            </a:extLst>
          </p:cNvPr>
          <p:cNvSpPr>
            <a:spLocks noGrp="1"/>
          </p:cNvSpPr>
          <p:nvPr>
            <p:ph type="dt" sz="half" idx="10"/>
          </p:nvPr>
        </p:nvSpPr>
        <p:spPr/>
        <p:txBody>
          <a:bodyPr/>
          <a:lstStyle/>
          <a:p>
            <a:fld id="{298A57C4-EBE5-4933-995E-6DB7E7198765}" type="datetimeFigureOut">
              <a:rPr lang="fi-FI" smtClean="0"/>
              <a:t>8.2.2024</a:t>
            </a:fld>
            <a:endParaRPr lang="fi-FI"/>
          </a:p>
        </p:txBody>
      </p:sp>
      <p:sp>
        <p:nvSpPr>
          <p:cNvPr id="8" name="Alatunnisteen paikkamerkki 7">
            <a:extLst>
              <a:ext uri="{FF2B5EF4-FFF2-40B4-BE49-F238E27FC236}">
                <a16:creationId xmlns:a16="http://schemas.microsoft.com/office/drawing/2014/main" id="{154DC574-3983-4345-B10B-1845918866E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D4349DA-4598-4502-9939-58223949363F}"/>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33615181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6A4D8C-D468-4A3E-847F-C6DF6953525D}"/>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215532A0-F2DD-484C-BF6A-027FE85803B0}"/>
              </a:ext>
            </a:extLst>
          </p:cNvPr>
          <p:cNvSpPr>
            <a:spLocks noGrp="1"/>
          </p:cNvSpPr>
          <p:nvPr>
            <p:ph type="dt" sz="half" idx="10"/>
          </p:nvPr>
        </p:nvSpPr>
        <p:spPr/>
        <p:txBody>
          <a:bodyPr/>
          <a:lstStyle/>
          <a:p>
            <a:fld id="{298A57C4-EBE5-4933-995E-6DB7E7198765}" type="datetimeFigureOut">
              <a:rPr lang="fi-FI" smtClean="0"/>
              <a:t>8.2.2024</a:t>
            </a:fld>
            <a:endParaRPr lang="fi-FI"/>
          </a:p>
        </p:txBody>
      </p:sp>
      <p:sp>
        <p:nvSpPr>
          <p:cNvPr id="4" name="Alatunnisteen paikkamerkki 3">
            <a:extLst>
              <a:ext uri="{FF2B5EF4-FFF2-40B4-BE49-F238E27FC236}">
                <a16:creationId xmlns:a16="http://schemas.microsoft.com/office/drawing/2014/main" id="{00DD2262-655C-4944-A737-650CE8C3CDAD}"/>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6883F65-7BBA-4F12-9D2A-7285CFA32361}"/>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1751871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75318BF0-E50A-4D20-8DC2-21F228D47F56}"/>
              </a:ext>
            </a:extLst>
          </p:cNvPr>
          <p:cNvSpPr>
            <a:spLocks noGrp="1"/>
          </p:cNvSpPr>
          <p:nvPr>
            <p:ph type="dt" sz="half" idx="10"/>
          </p:nvPr>
        </p:nvSpPr>
        <p:spPr/>
        <p:txBody>
          <a:bodyPr/>
          <a:lstStyle/>
          <a:p>
            <a:fld id="{298A57C4-EBE5-4933-995E-6DB7E7198765}" type="datetimeFigureOut">
              <a:rPr lang="fi-FI" smtClean="0"/>
              <a:t>8.2.2024</a:t>
            </a:fld>
            <a:endParaRPr lang="fi-FI"/>
          </a:p>
        </p:txBody>
      </p:sp>
      <p:sp>
        <p:nvSpPr>
          <p:cNvPr id="3" name="Alatunnisteen paikkamerkki 2">
            <a:extLst>
              <a:ext uri="{FF2B5EF4-FFF2-40B4-BE49-F238E27FC236}">
                <a16:creationId xmlns:a16="http://schemas.microsoft.com/office/drawing/2014/main" id="{A0E46CE1-723E-48D1-B427-AEDE867F450B}"/>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1303ECC-3401-46BF-BA23-0E9FDD2561B5}"/>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494725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39435757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E5C96D-389D-4733-B43C-88424E554BB4}"/>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Sisällön paikkamerkki 2">
            <a:extLst>
              <a:ext uri="{FF2B5EF4-FFF2-40B4-BE49-F238E27FC236}">
                <a16:creationId xmlns:a16="http://schemas.microsoft.com/office/drawing/2014/main" id="{B4AB4B88-5344-4AA4-BE99-9F27029EDDE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9DA693DE-285B-4233-9395-FADEB2CF0D6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3572A28-52BE-4729-A5CB-DF220DFD182B}"/>
              </a:ext>
            </a:extLst>
          </p:cNvPr>
          <p:cNvSpPr>
            <a:spLocks noGrp="1"/>
          </p:cNvSpPr>
          <p:nvPr>
            <p:ph type="dt" sz="half" idx="10"/>
          </p:nvPr>
        </p:nvSpPr>
        <p:spPr/>
        <p:txBody>
          <a:bodyPr/>
          <a:lstStyle/>
          <a:p>
            <a:fld id="{298A57C4-EBE5-4933-995E-6DB7E7198765}" type="datetimeFigureOut">
              <a:rPr lang="fi-FI" smtClean="0"/>
              <a:t>8.2.2024</a:t>
            </a:fld>
            <a:endParaRPr lang="fi-FI"/>
          </a:p>
        </p:txBody>
      </p:sp>
      <p:sp>
        <p:nvSpPr>
          <p:cNvPr id="6" name="Alatunnisteen paikkamerkki 5">
            <a:extLst>
              <a:ext uri="{FF2B5EF4-FFF2-40B4-BE49-F238E27FC236}">
                <a16:creationId xmlns:a16="http://schemas.microsoft.com/office/drawing/2014/main" id="{314DA31E-C28E-49D4-8350-3C0D191F2DD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DD4569A-2818-4220-90D0-6539288EE232}"/>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8498516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EE2F1A-BB69-4D7F-84C1-2BB05A902F93}"/>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Kuvan paikkamerkki 2">
            <a:extLst>
              <a:ext uri="{FF2B5EF4-FFF2-40B4-BE49-F238E27FC236}">
                <a16:creationId xmlns:a16="http://schemas.microsoft.com/office/drawing/2014/main" id="{C325D17A-6B29-49C5-A2C1-3EDAC125D1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D172AB1D-2011-47F9-8AE2-9CF823AFFBC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0F5D6EE-A576-45A5-BC82-98F69E4FED36}"/>
              </a:ext>
            </a:extLst>
          </p:cNvPr>
          <p:cNvSpPr>
            <a:spLocks noGrp="1"/>
          </p:cNvSpPr>
          <p:nvPr>
            <p:ph type="dt" sz="half" idx="10"/>
          </p:nvPr>
        </p:nvSpPr>
        <p:spPr/>
        <p:txBody>
          <a:bodyPr/>
          <a:lstStyle/>
          <a:p>
            <a:fld id="{298A57C4-EBE5-4933-995E-6DB7E7198765}" type="datetimeFigureOut">
              <a:rPr lang="fi-FI" smtClean="0"/>
              <a:t>8.2.2024</a:t>
            </a:fld>
            <a:endParaRPr lang="fi-FI"/>
          </a:p>
        </p:txBody>
      </p:sp>
      <p:sp>
        <p:nvSpPr>
          <p:cNvPr id="6" name="Alatunnisteen paikkamerkki 5">
            <a:extLst>
              <a:ext uri="{FF2B5EF4-FFF2-40B4-BE49-F238E27FC236}">
                <a16:creationId xmlns:a16="http://schemas.microsoft.com/office/drawing/2014/main" id="{597B3B94-D69B-46D5-8F18-46BF0954671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CED2417-3E2E-48B4-8315-2009D0293644}"/>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6705716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E6823E-6FEF-415E-A6EE-4AA5F4C4662A}"/>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23B7F05D-0CFD-4D47-A4F0-C4DBEE8F6DFA}"/>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32601C0-F35C-4B54-8FB7-0D2CB82761F4}"/>
              </a:ext>
            </a:extLst>
          </p:cNvPr>
          <p:cNvSpPr>
            <a:spLocks noGrp="1"/>
          </p:cNvSpPr>
          <p:nvPr>
            <p:ph type="dt" sz="half" idx="10"/>
          </p:nvPr>
        </p:nvSpPr>
        <p:spPr/>
        <p:txBody>
          <a:bodyPr/>
          <a:lstStyle/>
          <a:p>
            <a:fld id="{298A57C4-EBE5-4933-995E-6DB7E7198765}" type="datetimeFigureOut">
              <a:rPr lang="fi-FI" smtClean="0"/>
              <a:t>8.2.2024</a:t>
            </a:fld>
            <a:endParaRPr lang="fi-FI"/>
          </a:p>
        </p:txBody>
      </p:sp>
      <p:sp>
        <p:nvSpPr>
          <p:cNvPr id="5" name="Alatunnisteen paikkamerkki 4">
            <a:extLst>
              <a:ext uri="{FF2B5EF4-FFF2-40B4-BE49-F238E27FC236}">
                <a16:creationId xmlns:a16="http://schemas.microsoft.com/office/drawing/2014/main" id="{2510AB93-5CB2-4837-B1D6-C2A0A379363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355DDFD-19A7-4EF1-B15D-E4CA152D1B53}"/>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0249112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BAB432B7-ADED-45CF-B92B-750AE1E3C249}"/>
              </a:ext>
            </a:extLst>
          </p:cNvPr>
          <p:cNvSpPr>
            <a:spLocks noGrp="1"/>
          </p:cNvSpPr>
          <p:nvPr>
            <p:ph type="title" orient="vert"/>
          </p:nvPr>
        </p:nvSpPr>
        <p:spPr>
          <a:xfrm>
            <a:off x="6543675" y="365125"/>
            <a:ext cx="1971675"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0380019B-258F-4B7A-A877-CA223B13BBFF}"/>
              </a:ext>
            </a:extLst>
          </p:cNvPr>
          <p:cNvSpPr>
            <a:spLocks noGrp="1"/>
          </p:cNvSpPr>
          <p:nvPr>
            <p:ph type="body" orient="vert" idx="1"/>
          </p:nvPr>
        </p:nvSpPr>
        <p:spPr>
          <a:xfrm>
            <a:off x="628650" y="365125"/>
            <a:ext cx="5800725"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E32A832-C7E5-4271-8E5B-F942C457F31C}"/>
              </a:ext>
            </a:extLst>
          </p:cNvPr>
          <p:cNvSpPr>
            <a:spLocks noGrp="1"/>
          </p:cNvSpPr>
          <p:nvPr>
            <p:ph type="dt" sz="half" idx="10"/>
          </p:nvPr>
        </p:nvSpPr>
        <p:spPr/>
        <p:txBody>
          <a:bodyPr/>
          <a:lstStyle/>
          <a:p>
            <a:fld id="{298A57C4-EBE5-4933-995E-6DB7E7198765}" type="datetimeFigureOut">
              <a:rPr lang="fi-FI" smtClean="0"/>
              <a:t>8.2.2024</a:t>
            </a:fld>
            <a:endParaRPr lang="fi-FI"/>
          </a:p>
        </p:txBody>
      </p:sp>
      <p:sp>
        <p:nvSpPr>
          <p:cNvPr id="5" name="Alatunnisteen paikkamerkki 4">
            <a:extLst>
              <a:ext uri="{FF2B5EF4-FFF2-40B4-BE49-F238E27FC236}">
                <a16:creationId xmlns:a16="http://schemas.microsoft.com/office/drawing/2014/main" id="{0055E678-89D7-4FAD-AD72-AF070E9EE44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C8086D0-5B62-4A60-82B5-B9F5748730C1}"/>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9875735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_Otsikko ja sisältö">
    <p:spTree>
      <p:nvGrpSpPr>
        <p:cNvPr id="1" name=""/>
        <p:cNvGrpSpPr/>
        <p:nvPr/>
      </p:nvGrpSpPr>
      <p:grpSpPr>
        <a:xfrm>
          <a:off x="0" y="0"/>
          <a:ext cx="0" cy="0"/>
          <a:chOff x="0" y="0"/>
          <a:chExt cx="0" cy="0"/>
        </a:xfrm>
      </p:grpSpPr>
      <p:sp>
        <p:nvSpPr>
          <p:cNvPr id="9" name="Platshållare för sidfot 4"/>
          <p:cNvSpPr>
            <a:spLocks noGrp="1"/>
          </p:cNvSpPr>
          <p:nvPr>
            <p:ph type="ftr" sz="quarter" idx="14"/>
          </p:nvPr>
        </p:nvSpPr>
        <p:spPr>
          <a:xfrm>
            <a:off x="818584" y="6376244"/>
            <a:ext cx="6993777" cy="365125"/>
          </a:xfrm>
        </p:spPr>
        <p:txBody>
          <a:bodyPr/>
          <a:lstStyle/>
          <a:p>
            <a:endParaRPr lang="fi-FI"/>
          </a:p>
        </p:txBody>
      </p:sp>
      <p:sp>
        <p:nvSpPr>
          <p:cNvPr id="8" name="Dian numeron paikkamerkki 9"/>
          <p:cNvSpPr>
            <a:spLocks noGrp="1"/>
          </p:cNvSpPr>
          <p:nvPr>
            <p:ph type="sldNum" sz="quarter" idx="12"/>
          </p:nvPr>
        </p:nvSpPr>
        <p:spPr>
          <a:xfrm>
            <a:off x="202509" y="6381328"/>
            <a:ext cx="400050" cy="360040"/>
          </a:xfrm>
        </p:spPr>
        <p:txBody>
          <a:bodyPr/>
          <a:lstStyle>
            <a:lvl1pPr>
              <a:defRPr/>
            </a:lvl1pPr>
          </a:lstStyle>
          <a:p>
            <a:pPr>
              <a:defRPr/>
            </a:pPr>
            <a:fld id="{D3C89A02-2183-4EC2-9978-996C81F899C4}" type="slidenum">
              <a:rPr lang="fi-FI"/>
              <a:pPr>
                <a:defRPr/>
              </a:pPr>
              <a:t>‹#›</a:t>
            </a:fld>
            <a:endParaRPr lang="fi-FI"/>
          </a:p>
        </p:txBody>
      </p:sp>
      <p:sp>
        <p:nvSpPr>
          <p:cNvPr id="10" name="Otsikko 6"/>
          <p:cNvSpPr>
            <a:spLocks noGrp="1"/>
          </p:cNvSpPr>
          <p:nvPr>
            <p:ph type="title" hasCustomPrompt="1"/>
          </p:nvPr>
        </p:nvSpPr>
        <p:spPr>
          <a:xfrm>
            <a:off x="818584" y="1278951"/>
            <a:ext cx="6993777" cy="642942"/>
          </a:xfrm>
          <a:prstGeom prst="rect">
            <a:avLst/>
          </a:prstGeom>
        </p:spPr>
        <p:txBody>
          <a:bodyPr/>
          <a:lstStyle>
            <a:lvl1pPr>
              <a:defRPr lang="fi-FI" sz="2250" dirty="0">
                <a:solidFill>
                  <a:schemeClr val="tx1"/>
                </a:solidFill>
              </a:defRPr>
            </a:lvl1pPr>
          </a:lstStyle>
          <a:p>
            <a:r>
              <a:rPr lang="fi-FI" noProof="0"/>
              <a:t>Lisää otsikko</a:t>
            </a:r>
            <a:endParaRPr lang="fi-FI"/>
          </a:p>
        </p:txBody>
      </p:sp>
      <p:sp>
        <p:nvSpPr>
          <p:cNvPr id="11" name="Tekstin paikkamerkki 16"/>
          <p:cNvSpPr>
            <a:spLocks noGrp="1"/>
          </p:cNvSpPr>
          <p:nvPr>
            <p:ph type="body" sz="quarter" idx="10"/>
          </p:nvPr>
        </p:nvSpPr>
        <p:spPr>
          <a:xfrm>
            <a:off x="818583" y="2060848"/>
            <a:ext cx="6993778" cy="3937050"/>
          </a:xfrm>
          <a:prstGeom prst="rect">
            <a:avLst/>
          </a:prstGeom>
        </p:spPr>
        <p:txBody>
          <a:bodyPr/>
          <a:lstStyle>
            <a:lvl1pPr>
              <a:buClr>
                <a:schemeClr val="tx2"/>
              </a:buClr>
              <a:buFont typeface="Wingdings" pitchFamily="2" charset="2"/>
              <a:buChar char="§"/>
              <a:defRPr sz="1650" baseline="0">
                <a:solidFill>
                  <a:schemeClr val="tx1"/>
                </a:solidFill>
              </a:defRPr>
            </a:lvl1pPr>
            <a:lvl2pPr>
              <a:buNone/>
              <a:defRPr sz="1650"/>
            </a:lvl2pPr>
          </a:lstStyle>
          <a:p>
            <a:pPr lvl="0"/>
            <a:r>
              <a:rPr lang="fi-FI"/>
              <a:t>Muokkaa tekstin perustyylejä napsauttamalla</a:t>
            </a:r>
          </a:p>
        </p:txBody>
      </p:sp>
    </p:spTree>
    <p:extLst>
      <p:ext uri="{BB962C8B-B14F-4D97-AF65-F5344CB8AC3E}">
        <p14:creationId xmlns:p14="http://schemas.microsoft.com/office/powerpoint/2010/main" val="757730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AD48-4A10-41EE-9204-E7EAB08C24F2}"/>
              </a:ext>
            </a:extLst>
          </p:cNvPr>
          <p:cNvSpPr>
            <a:spLocks noGrp="1"/>
          </p:cNvSpPr>
          <p:nvPr>
            <p:ph type="ctrTitle"/>
          </p:nvPr>
        </p:nvSpPr>
        <p:spPr>
          <a:xfrm>
            <a:off x="1143000" y="1122363"/>
            <a:ext cx="6858000" cy="2387600"/>
          </a:xfrm>
        </p:spPr>
        <p:txBody>
          <a:bodyPr anchor="b"/>
          <a:lstStyle>
            <a:lvl1pPr algn="ctr">
              <a:defRPr sz="3656"/>
            </a:lvl1pPr>
          </a:lstStyle>
          <a:p>
            <a:r>
              <a:rPr lang="en-US"/>
              <a:t>Click to edit Master title style</a:t>
            </a:r>
            <a:endParaRPr lang="en-FI"/>
          </a:p>
        </p:txBody>
      </p:sp>
      <p:sp>
        <p:nvSpPr>
          <p:cNvPr id="3" name="Subtitle 2">
            <a:extLst>
              <a:ext uri="{FF2B5EF4-FFF2-40B4-BE49-F238E27FC236}">
                <a16:creationId xmlns:a16="http://schemas.microsoft.com/office/drawing/2014/main" id="{F65EB5A2-2D75-4BF7-A3E1-C55A5123BE51}"/>
              </a:ext>
            </a:extLst>
          </p:cNvPr>
          <p:cNvSpPr>
            <a:spLocks noGrp="1"/>
          </p:cNvSpPr>
          <p:nvPr>
            <p:ph type="subTitle" idx="1"/>
          </p:nvPr>
        </p:nvSpPr>
        <p:spPr>
          <a:xfrm>
            <a:off x="1143000" y="3602038"/>
            <a:ext cx="6858000" cy="1655762"/>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BD26BBE7-9C46-44C6-B11E-0DEAFFA7534E}"/>
              </a:ext>
            </a:extLst>
          </p:cNvPr>
          <p:cNvSpPr>
            <a:spLocks noGrp="1"/>
          </p:cNvSpPr>
          <p:nvPr>
            <p:ph type="dt" sz="half" idx="10"/>
          </p:nvPr>
        </p:nvSpPr>
        <p:spPr/>
        <p:txBody>
          <a:bodyPr/>
          <a:lstStyle/>
          <a:p>
            <a:fld id="{7CAF9BB3-017C-44DF-9B65-4F8675A3BAEE}" type="datetimeFigureOut">
              <a:rPr lang="en-FI" smtClean="0"/>
              <a:t>02/08/2024</a:t>
            </a:fld>
            <a:endParaRPr lang="en-FI"/>
          </a:p>
        </p:txBody>
      </p:sp>
      <p:sp>
        <p:nvSpPr>
          <p:cNvPr id="5" name="Footer Placeholder 4">
            <a:extLst>
              <a:ext uri="{FF2B5EF4-FFF2-40B4-BE49-F238E27FC236}">
                <a16:creationId xmlns:a16="http://schemas.microsoft.com/office/drawing/2014/main" id="{BA6605D7-605E-441C-80CD-6FFB185F239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03457DF-85F0-4EFA-9E78-57755A26020C}"/>
              </a:ext>
            </a:extLst>
          </p:cNvPr>
          <p:cNvSpPr>
            <a:spLocks noGrp="1"/>
          </p:cNvSpPr>
          <p:nvPr>
            <p:ph type="sldNum" sz="quarter" idx="12"/>
          </p:nvPr>
        </p:nvSpPr>
        <p:spPr/>
        <p:txBody>
          <a:bodyPr/>
          <a:lstStyle/>
          <a:p>
            <a:fld id="{4B86599C-79B8-422A-9B5D-12401B07477D}" type="slidenum">
              <a:rPr lang="en-FI" smtClean="0"/>
              <a:t>‹#›</a:t>
            </a:fld>
            <a:endParaRPr lang="en-FI"/>
          </a:p>
        </p:txBody>
      </p:sp>
      <p:grpSp>
        <p:nvGrpSpPr>
          <p:cNvPr id="7" name="Group 6">
            <a:extLst>
              <a:ext uri="{FF2B5EF4-FFF2-40B4-BE49-F238E27FC236}">
                <a16:creationId xmlns:a16="http://schemas.microsoft.com/office/drawing/2014/main" id="{B8D5047C-3357-4670-A618-E37B615E5263}"/>
              </a:ext>
            </a:extLst>
          </p:cNvPr>
          <p:cNvGrpSpPr/>
          <p:nvPr userDrawn="1"/>
        </p:nvGrpSpPr>
        <p:grpSpPr>
          <a:xfrm>
            <a:off x="1" y="0"/>
            <a:ext cx="9158517" cy="2934560"/>
            <a:chOff x="0" y="0"/>
            <a:chExt cx="9921727" cy="2934560"/>
          </a:xfrm>
        </p:grpSpPr>
        <p:sp>
          <p:nvSpPr>
            <p:cNvPr id="8" name="Rectangle 7">
              <a:extLst>
                <a:ext uri="{FF2B5EF4-FFF2-40B4-BE49-F238E27FC236}">
                  <a16:creationId xmlns:a16="http://schemas.microsoft.com/office/drawing/2014/main" id="{F0F0667B-951B-489C-A573-940A928939B0}"/>
                </a:ext>
              </a:extLst>
            </p:cNvPr>
            <p:cNvSpPr/>
            <p:nvPr userDrawn="1"/>
          </p:nvSpPr>
          <p:spPr bwMode="auto">
            <a:xfrm>
              <a:off x="0" y="0"/>
              <a:ext cx="9906000" cy="2852936"/>
            </a:xfrm>
            <a:prstGeom prst="rect">
              <a:avLst/>
            </a:prstGeom>
            <a:solidFill>
              <a:srgbClr val="009E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25EFAE8C-9045-491D-AD5A-2E7F82D0E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921727" cy="2934560"/>
            </a:xfrm>
            <a:prstGeom prst="rect">
              <a:avLst/>
            </a:prstGeom>
            <a:noFill/>
          </p:spPr>
        </p:pic>
        <p:pic>
          <p:nvPicPr>
            <p:cNvPr id="10" name="Picture 2">
              <a:extLst>
                <a:ext uri="{FF2B5EF4-FFF2-40B4-BE49-F238E27FC236}">
                  <a16:creationId xmlns:a16="http://schemas.microsoft.com/office/drawing/2014/main" id="{71040597-2B13-474C-9C06-D861B1E8EEF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7658" y="574590"/>
              <a:ext cx="1417955" cy="49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a:extLst>
              <a:ext uri="{FF2B5EF4-FFF2-40B4-BE49-F238E27FC236}">
                <a16:creationId xmlns:a16="http://schemas.microsoft.com/office/drawing/2014/main" id="{97966AB8-76FE-45BC-BC89-9349BAEC35CB}"/>
              </a:ext>
            </a:extLst>
          </p:cNvPr>
          <p:cNvSpPr txBox="1"/>
          <p:nvPr userDrawn="1"/>
        </p:nvSpPr>
        <p:spPr>
          <a:xfrm>
            <a:off x="716802" y="188641"/>
            <a:ext cx="4187543" cy="219291"/>
          </a:xfrm>
          <a:prstGeom prst="rect">
            <a:avLst/>
          </a:prstGeom>
          <a:noFill/>
        </p:spPr>
        <p:txBody>
          <a:bodyPr wrap="square" rtlCol="0">
            <a:spAutoFit/>
          </a:bodyPr>
          <a:lstStyle/>
          <a:p>
            <a:r>
              <a:rPr lang="en-GB" sz="825" b="1" dirty="0">
                <a:solidFill>
                  <a:schemeClr val="bg1"/>
                </a:solidFill>
                <a:latin typeface="Arial Black" panose="020B0A04020102020204" pitchFamily="34" charset="0"/>
              </a:rPr>
              <a:t>VTT TECHNICAL RESEARCH CENTRE OF FINLAND LTD</a:t>
            </a:r>
          </a:p>
        </p:txBody>
      </p:sp>
    </p:spTree>
    <p:extLst>
      <p:ext uri="{BB962C8B-B14F-4D97-AF65-F5344CB8AC3E}">
        <p14:creationId xmlns:p14="http://schemas.microsoft.com/office/powerpoint/2010/main" val="1919273489"/>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8190-36E8-4E14-AAFB-C20952EB58E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E3B3D7C-31FB-40B1-96B5-8D06CDC5F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ABEB876-C338-41F8-8A3E-F2B05DDC43DD}"/>
              </a:ext>
            </a:extLst>
          </p:cNvPr>
          <p:cNvSpPr>
            <a:spLocks noGrp="1"/>
          </p:cNvSpPr>
          <p:nvPr>
            <p:ph type="dt" sz="half" idx="10"/>
          </p:nvPr>
        </p:nvSpPr>
        <p:spPr/>
        <p:txBody>
          <a:bodyPr/>
          <a:lstStyle/>
          <a:p>
            <a:fld id="{7CAF9BB3-017C-44DF-9B65-4F8675A3BAEE}" type="datetimeFigureOut">
              <a:rPr lang="en-FI" smtClean="0"/>
              <a:t>02/08/2024</a:t>
            </a:fld>
            <a:endParaRPr lang="en-FI"/>
          </a:p>
        </p:txBody>
      </p:sp>
      <p:sp>
        <p:nvSpPr>
          <p:cNvPr id="5" name="Footer Placeholder 4">
            <a:extLst>
              <a:ext uri="{FF2B5EF4-FFF2-40B4-BE49-F238E27FC236}">
                <a16:creationId xmlns:a16="http://schemas.microsoft.com/office/drawing/2014/main" id="{16AEF448-3525-4FB7-A675-F7B4D3BB1682}"/>
              </a:ext>
            </a:extLst>
          </p:cNvPr>
          <p:cNvSpPr>
            <a:spLocks noGrp="1"/>
          </p:cNvSpPr>
          <p:nvPr>
            <p:ph type="ftr" sz="quarter" idx="11"/>
          </p:nvPr>
        </p:nvSpPr>
        <p:spPr/>
        <p:txBody>
          <a:bodyPr/>
          <a:lstStyle/>
          <a:p>
            <a:r>
              <a:rPr lang="en-GB" dirty="0">
                <a:solidFill>
                  <a:srgbClr val="000000"/>
                </a:solidFill>
              </a:rPr>
              <a:t>Merit Economics</a:t>
            </a:r>
          </a:p>
          <a:p>
            <a:endParaRPr lang="en-GB" dirty="0">
              <a:solidFill>
                <a:srgbClr val="000000"/>
              </a:solidFill>
            </a:endParaRPr>
          </a:p>
        </p:txBody>
      </p:sp>
      <p:sp>
        <p:nvSpPr>
          <p:cNvPr id="6" name="Slide Number Placeholder 5">
            <a:extLst>
              <a:ext uri="{FF2B5EF4-FFF2-40B4-BE49-F238E27FC236}">
                <a16:creationId xmlns:a16="http://schemas.microsoft.com/office/drawing/2014/main" id="{FDB518E6-D056-45AD-86F4-67E268F28C2F}"/>
              </a:ext>
            </a:extLst>
          </p:cNvPr>
          <p:cNvSpPr>
            <a:spLocks noGrp="1"/>
          </p:cNvSpPr>
          <p:nvPr>
            <p:ph type="sldNum" sz="quarter" idx="12"/>
          </p:nvPr>
        </p:nvSpPr>
        <p:spPr/>
        <p:txBody>
          <a:bodyPr/>
          <a:lstStyle/>
          <a:p>
            <a:fld id="{4B86599C-79B8-422A-9B5D-12401B07477D}" type="slidenum">
              <a:rPr lang="en-FI" smtClean="0"/>
              <a:t>‹#›</a:t>
            </a:fld>
            <a:endParaRPr lang="en-FI"/>
          </a:p>
        </p:txBody>
      </p:sp>
      <p:sp>
        <p:nvSpPr>
          <p:cNvPr id="8" name="Date Placeholder 3">
            <a:extLst>
              <a:ext uri="{FF2B5EF4-FFF2-40B4-BE49-F238E27FC236}">
                <a16:creationId xmlns:a16="http://schemas.microsoft.com/office/drawing/2014/main" id="{A22565E7-E95D-45D7-8A00-FB91BA531F5F}"/>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rgbClr val="000000"/>
                </a:solidFill>
              </a:rPr>
              <a:pPr/>
              <a:t>08/02/2024</a:t>
            </a:fld>
            <a:endParaRPr lang="en-GB" sz="675" noProof="0" dirty="0">
              <a:solidFill>
                <a:srgbClr val="000000"/>
              </a:solidFill>
            </a:endParaRPr>
          </a:p>
        </p:txBody>
      </p:sp>
      <p:sp>
        <p:nvSpPr>
          <p:cNvPr id="9" name="Slide Number Placeholder 5">
            <a:extLst>
              <a:ext uri="{FF2B5EF4-FFF2-40B4-BE49-F238E27FC236}">
                <a16:creationId xmlns:a16="http://schemas.microsoft.com/office/drawing/2014/main" id="{C9F17579-FE58-4FB1-B3B4-EC6973AFF247}"/>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rgbClr val="000000"/>
                </a:solidFill>
                <a:cs typeface="Arial" panose="020B0604020202020204" pitchFamily="34" charset="0"/>
              </a:rPr>
              <a:pPr fontAlgn="auto">
                <a:spcBef>
                  <a:spcPts val="0"/>
                </a:spcBef>
                <a:spcAft>
                  <a:spcPts val="0"/>
                </a:spcAft>
              </a:pPr>
              <a:t>‹#›</a:t>
            </a:fld>
            <a:endParaRPr lang="en-GB" sz="675" noProof="0" dirty="0">
              <a:solidFill>
                <a:srgbClr val="000000"/>
              </a:solidFill>
              <a:cs typeface="Arial" panose="020B0604020202020204" pitchFamily="34" charset="0"/>
            </a:endParaRPr>
          </a:p>
        </p:txBody>
      </p:sp>
    </p:spTree>
    <p:extLst>
      <p:ext uri="{BB962C8B-B14F-4D97-AF65-F5344CB8AC3E}">
        <p14:creationId xmlns:p14="http://schemas.microsoft.com/office/powerpoint/2010/main" val="2138792029"/>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3144-5603-4E4D-882D-3ABAD2829925}"/>
              </a:ext>
            </a:extLst>
          </p:cNvPr>
          <p:cNvSpPr>
            <a:spLocks noGrp="1"/>
          </p:cNvSpPr>
          <p:nvPr>
            <p:ph type="title"/>
          </p:nvPr>
        </p:nvSpPr>
        <p:spPr>
          <a:xfrm>
            <a:off x="623888" y="1709741"/>
            <a:ext cx="7886700" cy="2852737"/>
          </a:xfrm>
        </p:spPr>
        <p:txBody>
          <a:bodyPr anchor="b"/>
          <a:lstStyle>
            <a:lvl1pPr>
              <a:defRPr sz="3656"/>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610CA1D-8F65-4179-BE25-E62D443B3276}"/>
              </a:ext>
            </a:extLst>
          </p:cNvPr>
          <p:cNvSpPr>
            <a:spLocks noGrp="1"/>
          </p:cNvSpPr>
          <p:nvPr>
            <p:ph type="body" idx="1"/>
          </p:nvPr>
        </p:nvSpPr>
        <p:spPr>
          <a:xfrm>
            <a:off x="623888" y="4589466"/>
            <a:ext cx="7886700" cy="1500187"/>
          </a:xfrm>
        </p:spPr>
        <p:txBody>
          <a:bodyPr/>
          <a:lstStyle>
            <a:lvl1pPr marL="0" indent="0">
              <a:buNone/>
              <a:defRPr sz="1463">
                <a:solidFill>
                  <a:schemeClr val="tx1">
                    <a:tint val="75000"/>
                  </a:schemeClr>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D1FEC-A36D-4B79-B7C5-1A98E56EBF8A}"/>
              </a:ext>
            </a:extLst>
          </p:cNvPr>
          <p:cNvSpPr>
            <a:spLocks noGrp="1"/>
          </p:cNvSpPr>
          <p:nvPr>
            <p:ph type="dt" sz="half" idx="10"/>
          </p:nvPr>
        </p:nvSpPr>
        <p:spPr/>
        <p:txBody>
          <a:bodyPr/>
          <a:lstStyle/>
          <a:p>
            <a:fld id="{7CAF9BB3-017C-44DF-9B65-4F8675A3BAEE}" type="datetimeFigureOut">
              <a:rPr lang="en-FI" smtClean="0"/>
              <a:t>02/08/2024</a:t>
            </a:fld>
            <a:endParaRPr lang="en-FI"/>
          </a:p>
        </p:txBody>
      </p:sp>
      <p:sp>
        <p:nvSpPr>
          <p:cNvPr id="5" name="Footer Placeholder 4">
            <a:extLst>
              <a:ext uri="{FF2B5EF4-FFF2-40B4-BE49-F238E27FC236}">
                <a16:creationId xmlns:a16="http://schemas.microsoft.com/office/drawing/2014/main" id="{AB747D4E-73EA-4FAE-B73A-196514748563}"/>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44977D99-6B91-4BEC-89A4-BCF588F0033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897713394"/>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47FD-6902-465F-A449-BC01C3F806F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1208F3B6-60A2-48FB-B43C-18ED656D62BB}"/>
              </a:ext>
            </a:extLst>
          </p:cNvPr>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C977696A-7ED8-4D37-8666-A2A26207ABDB}"/>
              </a:ext>
            </a:extLst>
          </p:cNvPr>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F506E70E-4BDC-44EB-A772-443EF78FC2A3}"/>
              </a:ext>
            </a:extLst>
          </p:cNvPr>
          <p:cNvSpPr>
            <a:spLocks noGrp="1"/>
          </p:cNvSpPr>
          <p:nvPr>
            <p:ph type="dt" sz="half" idx="10"/>
          </p:nvPr>
        </p:nvSpPr>
        <p:spPr/>
        <p:txBody>
          <a:bodyPr/>
          <a:lstStyle/>
          <a:p>
            <a:fld id="{7CAF9BB3-017C-44DF-9B65-4F8675A3BAEE}" type="datetimeFigureOut">
              <a:rPr lang="en-FI" smtClean="0"/>
              <a:t>02/08/2024</a:t>
            </a:fld>
            <a:endParaRPr lang="en-FI"/>
          </a:p>
        </p:txBody>
      </p:sp>
      <p:sp>
        <p:nvSpPr>
          <p:cNvPr id="6" name="Footer Placeholder 5">
            <a:extLst>
              <a:ext uri="{FF2B5EF4-FFF2-40B4-BE49-F238E27FC236}">
                <a16:creationId xmlns:a16="http://schemas.microsoft.com/office/drawing/2014/main" id="{6B761137-1A8A-4573-B73E-C9A24778F7F9}"/>
              </a:ext>
            </a:extLst>
          </p:cNvPr>
          <p:cNvSpPr>
            <a:spLocks noGrp="1"/>
          </p:cNvSpPr>
          <p:nvPr>
            <p:ph type="ftr" sz="quarter" idx="11"/>
          </p:nvPr>
        </p:nvSpPr>
        <p:spPr/>
        <p:txBody>
          <a:bodyPr/>
          <a:lstStyle/>
          <a:p>
            <a:endParaRPr lang="en-GB" noProof="0" dirty="0"/>
          </a:p>
        </p:txBody>
      </p:sp>
      <p:sp>
        <p:nvSpPr>
          <p:cNvPr id="7" name="Slide Number Placeholder 6">
            <a:extLst>
              <a:ext uri="{FF2B5EF4-FFF2-40B4-BE49-F238E27FC236}">
                <a16:creationId xmlns:a16="http://schemas.microsoft.com/office/drawing/2014/main" id="{1A506216-5729-4590-8FE6-16FD588F3F36}"/>
              </a:ext>
            </a:extLst>
          </p:cNvPr>
          <p:cNvSpPr>
            <a:spLocks noGrp="1"/>
          </p:cNvSpPr>
          <p:nvPr>
            <p:ph type="sldNum" sz="quarter" idx="12"/>
          </p:nvPr>
        </p:nvSpPr>
        <p:spPr/>
        <p:txBody>
          <a:bodyPr/>
          <a:lstStyle/>
          <a:p>
            <a:fld id="{4B86599C-79B8-422A-9B5D-12401B07477D}" type="slidenum">
              <a:rPr lang="en-FI" smtClean="0"/>
              <a:t>‹#›</a:t>
            </a:fld>
            <a:endParaRPr lang="en-FI"/>
          </a:p>
        </p:txBody>
      </p:sp>
      <p:pic>
        <p:nvPicPr>
          <p:cNvPr id="8" name="Picture 7">
            <a:extLst>
              <a:ext uri="{FF2B5EF4-FFF2-40B4-BE49-F238E27FC236}">
                <a16:creationId xmlns:a16="http://schemas.microsoft.com/office/drawing/2014/main" id="{EDD5E9CC-FE1D-467E-AC03-5AEDD9108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4507" y="188426"/>
            <a:ext cx="1127973" cy="432262"/>
          </a:xfrm>
          <a:prstGeom prst="rect">
            <a:avLst/>
          </a:prstGeom>
        </p:spPr>
      </p:pic>
      <p:sp>
        <p:nvSpPr>
          <p:cNvPr id="9" name="Slide Number Placeholder 5">
            <a:extLst>
              <a:ext uri="{FF2B5EF4-FFF2-40B4-BE49-F238E27FC236}">
                <a16:creationId xmlns:a16="http://schemas.microsoft.com/office/drawing/2014/main" id="{95B960A8-26F4-40EC-85CA-2DAC1BBF7433}"/>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chemeClr val="tx1"/>
                </a:solidFill>
                <a:latin typeface="Arial" panose="020B0604020202020204" pitchFamily="34" charset="0"/>
                <a:cs typeface="Arial" panose="020B0604020202020204" pitchFamily="34" charset="0"/>
              </a:rPr>
              <a:pPr fontAlgn="auto">
                <a:spcBef>
                  <a:spcPts val="0"/>
                </a:spcBef>
                <a:spcAft>
                  <a:spcPts val="0"/>
                </a:spcAft>
              </a:pPr>
              <a:t>‹#›</a:t>
            </a:fld>
            <a:endParaRPr lang="en-GB" sz="675" noProof="0" dirty="0">
              <a:solidFill>
                <a:schemeClr val="tx1"/>
              </a:solidFill>
              <a:latin typeface="Arial" panose="020B0604020202020204" pitchFamily="34" charset="0"/>
              <a:cs typeface="Arial" panose="020B0604020202020204" pitchFamily="34" charset="0"/>
            </a:endParaRPr>
          </a:p>
        </p:txBody>
      </p:sp>
      <p:sp>
        <p:nvSpPr>
          <p:cNvPr id="10" name="Date Placeholder 3">
            <a:extLst>
              <a:ext uri="{FF2B5EF4-FFF2-40B4-BE49-F238E27FC236}">
                <a16:creationId xmlns:a16="http://schemas.microsoft.com/office/drawing/2014/main" id="{A46AB749-5DD2-4187-B464-1A1BABC4B4D9}"/>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chemeClr val="tx1"/>
                </a:solidFill>
              </a:rPr>
              <a:pPr/>
              <a:t>08/02/2024</a:t>
            </a:fld>
            <a:endParaRPr lang="en-GB" sz="675" noProof="0" dirty="0">
              <a:solidFill>
                <a:schemeClr val="tx1"/>
              </a:solidFill>
            </a:endParaRPr>
          </a:p>
        </p:txBody>
      </p:sp>
    </p:spTree>
    <p:extLst>
      <p:ext uri="{BB962C8B-B14F-4D97-AF65-F5344CB8AC3E}">
        <p14:creationId xmlns:p14="http://schemas.microsoft.com/office/powerpoint/2010/main" val="3326334307"/>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C92C-CE00-4BA6-B9A0-48A1872599F0}"/>
              </a:ext>
            </a:extLst>
          </p:cNvPr>
          <p:cNvSpPr>
            <a:spLocks noGrp="1"/>
          </p:cNvSpPr>
          <p:nvPr>
            <p:ph type="title"/>
          </p:nvPr>
        </p:nvSpPr>
        <p:spPr>
          <a:xfrm>
            <a:off x="629842" y="365128"/>
            <a:ext cx="78867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3C494B9F-AF75-45F9-8D5A-CC03F2FF416C}"/>
              </a:ext>
            </a:extLst>
          </p:cNvPr>
          <p:cNvSpPr>
            <a:spLocks noGrp="1"/>
          </p:cNvSpPr>
          <p:nvPr>
            <p:ph type="body" idx="1"/>
          </p:nvPr>
        </p:nvSpPr>
        <p:spPr>
          <a:xfrm>
            <a:off x="629842" y="1681163"/>
            <a:ext cx="3868340"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a:extLst>
              <a:ext uri="{FF2B5EF4-FFF2-40B4-BE49-F238E27FC236}">
                <a16:creationId xmlns:a16="http://schemas.microsoft.com/office/drawing/2014/main" id="{B3D633C0-83F1-4B80-9C1E-8E1E8FC21F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9A912210-9027-4289-9803-C4BE830CAB1E}"/>
              </a:ext>
            </a:extLst>
          </p:cNvPr>
          <p:cNvSpPr>
            <a:spLocks noGrp="1"/>
          </p:cNvSpPr>
          <p:nvPr>
            <p:ph type="body" sz="quarter" idx="3"/>
          </p:nvPr>
        </p:nvSpPr>
        <p:spPr>
          <a:xfrm>
            <a:off x="4629150" y="1681163"/>
            <a:ext cx="3887391"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a:extLst>
              <a:ext uri="{FF2B5EF4-FFF2-40B4-BE49-F238E27FC236}">
                <a16:creationId xmlns:a16="http://schemas.microsoft.com/office/drawing/2014/main" id="{3790E6E0-296E-41DB-A20F-FD4EADFD82D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E6B6C459-3842-4874-B664-CEB2166A5634}"/>
              </a:ext>
            </a:extLst>
          </p:cNvPr>
          <p:cNvSpPr>
            <a:spLocks noGrp="1"/>
          </p:cNvSpPr>
          <p:nvPr>
            <p:ph type="dt" sz="half" idx="10"/>
          </p:nvPr>
        </p:nvSpPr>
        <p:spPr/>
        <p:txBody>
          <a:bodyPr/>
          <a:lstStyle/>
          <a:p>
            <a:fld id="{7CAF9BB3-017C-44DF-9B65-4F8675A3BAEE}" type="datetimeFigureOut">
              <a:rPr lang="en-FI" smtClean="0"/>
              <a:t>02/08/2024</a:t>
            </a:fld>
            <a:endParaRPr lang="en-FI"/>
          </a:p>
        </p:txBody>
      </p:sp>
      <p:sp>
        <p:nvSpPr>
          <p:cNvPr id="8" name="Footer Placeholder 7">
            <a:extLst>
              <a:ext uri="{FF2B5EF4-FFF2-40B4-BE49-F238E27FC236}">
                <a16:creationId xmlns:a16="http://schemas.microsoft.com/office/drawing/2014/main" id="{57A88E79-C3FD-4498-9D1F-4AAF7ACA086A}"/>
              </a:ext>
            </a:extLst>
          </p:cNvPr>
          <p:cNvSpPr>
            <a:spLocks noGrp="1"/>
          </p:cNvSpPr>
          <p:nvPr>
            <p:ph type="ftr" sz="quarter" idx="11"/>
          </p:nvPr>
        </p:nvSpPr>
        <p:spPr/>
        <p:txBody>
          <a:bodyPr/>
          <a:lstStyle/>
          <a:p>
            <a:endParaRPr lang="en-GB" noProof="0" dirty="0">
              <a:solidFill>
                <a:srgbClr val="000000"/>
              </a:solidFill>
            </a:endParaRPr>
          </a:p>
        </p:txBody>
      </p:sp>
      <p:sp>
        <p:nvSpPr>
          <p:cNvPr id="9" name="Slide Number Placeholder 8">
            <a:extLst>
              <a:ext uri="{FF2B5EF4-FFF2-40B4-BE49-F238E27FC236}">
                <a16:creationId xmlns:a16="http://schemas.microsoft.com/office/drawing/2014/main" id="{EC8C2904-5758-4956-86A3-CF6B939FDB4D}"/>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1169144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916F690D-93D5-4F8D-B634-157702A82EA4}" type="datetimeFigureOut">
              <a:rPr lang="fi-FI">
                <a:solidFill>
                  <a:prstClr val="black">
                    <a:tint val="75000"/>
                  </a:prstClr>
                </a:solidFill>
              </a:rPr>
              <a:pPr>
                <a:defRPr/>
              </a:pPr>
              <a:t>8.2.2024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780003A-2769-4252-8219-4C5568AF3E96}" type="slidenum">
              <a:rPr lang="fi-FI" altLang="fi-FI"/>
              <a:pPr>
                <a:defRPr/>
              </a:pPr>
              <a:t>‹#›</a:t>
            </a:fld>
            <a:endParaRPr lang="fi-FI" altLang="fi-FI"/>
          </a:p>
        </p:txBody>
      </p:sp>
    </p:spTree>
    <p:extLst>
      <p:ext uri="{BB962C8B-B14F-4D97-AF65-F5344CB8AC3E}">
        <p14:creationId xmlns:p14="http://schemas.microsoft.com/office/powerpoint/2010/main" val="517485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8F06-A7C3-4117-BA5C-CDA6D1BEFFA1}"/>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4C9AF468-F8A0-4FBE-9ECC-297F6267CE91}"/>
              </a:ext>
            </a:extLst>
          </p:cNvPr>
          <p:cNvSpPr>
            <a:spLocks noGrp="1"/>
          </p:cNvSpPr>
          <p:nvPr>
            <p:ph type="dt" sz="half" idx="10"/>
          </p:nvPr>
        </p:nvSpPr>
        <p:spPr/>
        <p:txBody>
          <a:bodyPr/>
          <a:lstStyle/>
          <a:p>
            <a:fld id="{7CAF9BB3-017C-44DF-9B65-4F8675A3BAEE}" type="datetimeFigureOut">
              <a:rPr lang="en-FI" smtClean="0"/>
              <a:t>02/08/2024</a:t>
            </a:fld>
            <a:endParaRPr lang="en-FI"/>
          </a:p>
        </p:txBody>
      </p:sp>
      <p:sp>
        <p:nvSpPr>
          <p:cNvPr id="4" name="Footer Placeholder 3">
            <a:extLst>
              <a:ext uri="{FF2B5EF4-FFF2-40B4-BE49-F238E27FC236}">
                <a16:creationId xmlns:a16="http://schemas.microsoft.com/office/drawing/2014/main" id="{AB3693B6-6F2C-4CE7-814D-9B941A227E43}"/>
              </a:ext>
            </a:extLst>
          </p:cNvPr>
          <p:cNvSpPr>
            <a:spLocks noGrp="1"/>
          </p:cNvSpPr>
          <p:nvPr>
            <p:ph type="ftr" sz="quarter" idx="11"/>
          </p:nvPr>
        </p:nvSpPr>
        <p:spPr/>
        <p:txBody>
          <a:bodyPr/>
          <a:lstStyle/>
          <a:p>
            <a:endParaRPr lang="en-GB" noProof="0" dirty="0">
              <a:solidFill>
                <a:srgbClr val="000000"/>
              </a:solidFill>
            </a:endParaRPr>
          </a:p>
        </p:txBody>
      </p:sp>
      <p:sp>
        <p:nvSpPr>
          <p:cNvPr id="5" name="Slide Number Placeholder 4">
            <a:extLst>
              <a:ext uri="{FF2B5EF4-FFF2-40B4-BE49-F238E27FC236}">
                <a16:creationId xmlns:a16="http://schemas.microsoft.com/office/drawing/2014/main" id="{D82E15FB-BC54-476D-A2A8-628EBCE2C651}"/>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06856031"/>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B7DE5-22F9-4681-9BA4-8B78114AD0CE}"/>
              </a:ext>
            </a:extLst>
          </p:cNvPr>
          <p:cNvSpPr>
            <a:spLocks noGrp="1"/>
          </p:cNvSpPr>
          <p:nvPr>
            <p:ph type="dt" sz="half" idx="10"/>
          </p:nvPr>
        </p:nvSpPr>
        <p:spPr/>
        <p:txBody>
          <a:bodyPr/>
          <a:lstStyle/>
          <a:p>
            <a:fld id="{0D10A8D5-C494-4C86-9C65-B7FEDA1BEE6C}" type="datetimeFigureOut">
              <a:rPr lang="fi-FI" smtClean="0">
                <a:solidFill>
                  <a:prstClr val="black">
                    <a:tint val="75000"/>
                  </a:prstClr>
                </a:solidFill>
              </a:rPr>
              <a:pPr/>
              <a:t>8.2.2024</a:t>
            </a:fld>
            <a:endParaRPr lang="fi-FI">
              <a:solidFill>
                <a:prstClr val="black">
                  <a:tint val="75000"/>
                </a:prstClr>
              </a:solidFill>
            </a:endParaRPr>
          </a:p>
        </p:txBody>
      </p:sp>
      <p:sp>
        <p:nvSpPr>
          <p:cNvPr id="3" name="Footer Placeholder 2">
            <a:extLst>
              <a:ext uri="{FF2B5EF4-FFF2-40B4-BE49-F238E27FC236}">
                <a16:creationId xmlns:a16="http://schemas.microsoft.com/office/drawing/2014/main" id="{4FE43438-3D1F-41B7-9FBA-3369F237A0F4}"/>
              </a:ext>
            </a:extLst>
          </p:cNvPr>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a:extLst>
              <a:ext uri="{FF2B5EF4-FFF2-40B4-BE49-F238E27FC236}">
                <a16:creationId xmlns:a16="http://schemas.microsoft.com/office/drawing/2014/main" id="{9AA4CCEA-0FE9-4E86-BF7D-EE07DD6B5973}"/>
              </a:ext>
            </a:extLst>
          </p:cNvPr>
          <p:cNvSpPr>
            <a:spLocks noGrp="1"/>
          </p:cNvSpPr>
          <p:nvPr>
            <p:ph type="sldNum" sz="quarter" idx="12"/>
          </p:nvPr>
        </p:nvSpPr>
        <p:spPr/>
        <p:txBody>
          <a:bodyPr/>
          <a:lstStyle/>
          <a:p>
            <a:fld id="{990C2E08-8B10-4128-9CED-87AD43AA364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775959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B30-414F-4B76-B06C-2658B5905CC5}"/>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D730AB9F-8CC9-4AFA-B275-21727518ABDA}"/>
              </a:ext>
            </a:extLst>
          </p:cNvPr>
          <p:cNvSpPr>
            <a:spLocks noGrp="1"/>
          </p:cNvSpPr>
          <p:nvPr>
            <p:ph idx="1"/>
          </p:nvPr>
        </p:nvSpPr>
        <p:spPr>
          <a:xfrm>
            <a:off x="3887391" y="987428"/>
            <a:ext cx="4629151" cy="4873625"/>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B9FE8830-37DB-4439-A4ED-F0B34F20ADC0}"/>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B7CB52EA-C54E-4942-A2B5-D9D117F9655E}"/>
              </a:ext>
            </a:extLst>
          </p:cNvPr>
          <p:cNvSpPr>
            <a:spLocks noGrp="1"/>
          </p:cNvSpPr>
          <p:nvPr>
            <p:ph type="dt" sz="half" idx="10"/>
          </p:nvPr>
        </p:nvSpPr>
        <p:spPr/>
        <p:txBody>
          <a:bodyPr/>
          <a:lstStyle/>
          <a:p>
            <a:fld id="{7CAF9BB3-017C-44DF-9B65-4F8675A3BAEE}" type="datetimeFigureOut">
              <a:rPr lang="en-FI" smtClean="0"/>
              <a:t>02/08/2024</a:t>
            </a:fld>
            <a:endParaRPr lang="en-FI"/>
          </a:p>
        </p:txBody>
      </p:sp>
      <p:sp>
        <p:nvSpPr>
          <p:cNvPr id="6" name="Footer Placeholder 5">
            <a:extLst>
              <a:ext uri="{FF2B5EF4-FFF2-40B4-BE49-F238E27FC236}">
                <a16:creationId xmlns:a16="http://schemas.microsoft.com/office/drawing/2014/main" id="{4C2159DC-F8AA-4BE4-BD79-9A79719E058C}"/>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47E631C5-F65A-4045-B92D-B57DBB222AD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577580804"/>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10CC-2986-4ACE-A057-F9B59581E3AE}"/>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B0C4F8E4-E1DB-4E82-A33A-9DB0360C5B4A}"/>
              </a:ext>
            </a:extLst>
          </p:cNvPr>
          <p:cNvSpPr>
            <a:spLocks noGrp="1"/>
          </p:cNvSpPr>
          <p:nvPr>
            <p:ph type="pic" idx="1"/>
          </p:nvPr>
        </p:nvSpPr>
        <p:spPr>
          <a:xfrm>
            <a:off x="3887391" y="987428"/>
            <a:ext cx="4629151" cy="4873625"/>
          </a:xfrm>
        </p:spPr>
        <p:txBody>
          <a:bodyPr/>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endParaRPr lang="en-FI"/>
          </a:p>
        </p:txBody>
      </p:sp>
      <p:sp>
        <p:nvSpPr>
          <p:cNvPr id="4" name="Text Placeholder 3">
            <a:extLst>
              <a:ext uri="{FF2B5EF4-FFF2-40B4-BE49-F238E27FC236}">
                <a16:creationId xmlns:a16="http://schemas.microsoft.com/office/drawing/2014/main" id="{294C3649-94D7-42C8-985A-EC2EB4BCE42E}"/>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CC484507-AD72-4821-AC85-17F6EA4AA975}"/>
              </a:ext>
            </a:extLst>
          </p:cNvPr>
          <p:cNvSpPr>
            <a:spLocks noGrp="1"/>
          </p:cNvSpPr>
          <p:nvPr>
            <p:ph type="dt" sz="half" idx="10"/>
          </p:nvPr>
        </p:nvSpPr>
        <p:spPr/>
        <p:txBody>
          <a:bodyPr/>
          <a:lstStyle/>
          <a:p>
            <a:fld id="{7CAF9BB3-017C-44DF-9B65-4F8675A3BAEE}" type="datetimeFigureOut">
              <a:rPr lang="en-FI" smtClean="0"/>
              <a:t>02/08/2024</a:t>
            </a:fld>
            <a:endParaRPr lang="en-FI"/>
          </a:p>
        </p:txBody>
      </p:sp>
      <p:sp>
        <p:nvSpPr>
          <p:cNvPr id="6" name="Footer Placeholder 5">
            <a:extLst>
              <a:ext uri="{FF2B5EF4-FFF2-40B4-BE49-F238E27FC236}">
                <a16:creationId xmlns:a16="http://schemas.microsoft.com/office/drawing/2014/main" id="{102016B6-0C59-4368-BEF6-F407C487E1D0}"/>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EA23E4CD-6914-418D-8B0E-D23D85C158E0}"/>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36314379"/>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4EE-65E2-450D-BEE3-07CEC0286401}"/>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5BC62BCA-777D-4E11-9395-F06AA61ED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4E91642-7525-45B1-8ABC-E1B43D67BC8E}"/>
              </a:ext>
            </a:extLst>
          </p:cNvPr>
          <p:cNvSpPr>
            <a:spLocks noGrp="1"/>
          </p:cNvSpPr>
          <p:nvPr>
            <p:ph type="dt" sz="half" idx="10"/>
          </p:nvPr>
        </p:nvSpPr>
        <p:spPr/>
        <p:txBody>
          <a:bodyPr/>
          <a:lstStyle/>
          <a:p>
            <a:fld id="{7CAF9BB3-017C-44DF-9B65-4F8675A3BAEE}" type="datetimeFigureOut">
              <a:rPr lang="en-FI" smtClean="0"/>
              <a:t>02/08/2024</a:t>
            </a:fld>
            <a:endParaRPr lang="en-FI"/>
          </a:p>
        </p:txBody>
      </p:sp>
      <p:sp>
        <p:nvSpPr>
          <p:cNvPr id="5" name="Footer Placeholder 4">
            <a:extLst>
              <a:ext uri="{FF2B5EF4-FFF2-40B4-BE49-F238E27FC236}">
                <a16:creationId xmlns:a16="http://schemas.microsoft.com/office/drawing/2014/main" id="{0DDE7D73-AC5D-49F2-8D24-F31423FBAC52}"/>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C80C209A-CB9E-434E-A6ED-922FBBD236A6}"/>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90088720"/>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30ECF-1669-4587-B6AD-867F8801498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A3F80DA3-8D7D-4A51-A436-CDCD13D40CE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8DDD990-D031-44FE-BC1F-5982C9B32528}"/>
              </a:ext>
            </a:extLst>
          </p:cNvPr>
          <p:cNvSpPr>
            <a:spLocks noGrp="1"/>
          </p:cNvSpPr>
          <p:nvPr>
            <p:ph type="dt" sz="half" idx="10"/>
          </p:nvPr>
        </p:nvSpPr>
        <p:spPr/>
        <p:txBody>
          <a:bodyPr/>
          <a:lstStyle/>
          <a:p>
            <a:fld id="{7CAF9BB3-017C-44DF-9B65-4F8675A3BAEE}" type="datetimeFigureOut">
              <a:rPr lang="en-FI" smtClean="0"/>
              <a:t>02/08/2024</a:t>
            </a:fld>
            <a:endParaRPr lang="en-FI"/>
          </a:p>
        </p:txBody>
      </p:sp>
      <p:sp>
        <p:nvSpPr>
          <p:cNvPr id="5" name="Footer Placeholder 4">
            <a:extLst>
              <a:ext uri="{FF2B5EF4-FFF2-40B4-BE49-F238E27FC236}">
                <a16:creationId xmlns:a16="http://schemas.microsoft.com/office/drawing/2014/main" id="{746F64DA-465A-4829-8FE2-0F43C453CEAC}"/>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21B1F782-4E40-4F87-BF9E-ADFEF6C050A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394288013"/>
      </p:ext>
    </p:extLst>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0731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19438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339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7"/>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5135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735F81-20E4-4FDC-B917-BAA751FF220C}" type="datetimeFigureOut">
              <a:rPr lang="fi-FI">
                <a:solidFill>
                  <a:prstClr val="black">
                    <a:tint val="75000"/>
                  </a:prstClr>
                </a:solidFill>
              </a:rPr>
              <a:pPr>
                <a:defRPr/>
              </a:pPr>
              <a:t>8.2.2024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444E1487-90FF-481D-8950-62CC9BB416E5}" type="slidenum">
              <a:rPr lang="fi-FI" altLang="fi-FI"/>
              <a:pPr>
                <a:defRPr/>
              </a:pPr>
              <a:t>‹#›</a:t>
            </a:fld>
            <a:endParaRPr lang="fi-FI" altLang="fi-FI"/>
          </a:p>
        </p:txBody>
      </p:sp>
    </p:spTree>
    <p:extLst>
      <p:ext uri="{BB962C8B-B14F-4D97-AF65-F5344CB8AC3E}">
        <p14:creationId xmlns:p14="http://schemas.microsoft.com/office/powerpoint/2010/main" val="14011740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8.2.2024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7606078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8.2.2024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1569875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8.2.2024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107660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9535509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793862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733715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285063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7"/>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8541729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35008177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2038527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C1FFB9CF-08F1-43F6-8FE7-0326ACE8E7FC}" type="datetimeFigureOut">
              <a:rPr lang="fi-FI">
                <a:solidFill>
                  <a:prstClr val="black">
                    <a:tint val="75000"/>
                  </a:prstClr>
                </a:solidFill>
              </a:rPr>
              <a:pPr>
                <a:defRPr/>
              </a:pPr>
              <a:t>8.2.2024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21293E6-00CB-4C7C-8960-E9E03BA13E06}" type="slidenum">
              <a:rPr lang="fi-FI" altLang="fi-FI"/>
              <a:pPr>
                <a:defRPr/>
              </a:pPr>
              <a:t>‹#›</a:t>
            </a:fld>
            <a:endParaRPr lang="fi-FI" altLang="fi-FI"/>
          </a:p>
        </p:txBody>
      </p:sp>
    </p:spTree>
    <p:extLst>
      <p:ext uri="{BB962C8B-B14F-4D97-AF65-F5344CB8AC3E}">
        <p14:creationId xmlns:p14="http://schemas.microsoft.com/office/powerpoint/2010/main" val="3868830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8.2.2024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8395924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8.2.2024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0269618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8.2.2024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20081682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8.2.2024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3831120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8.2.2024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1071201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8.2.2024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0757207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9459964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0"/>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0"/>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3051377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7"/>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14662119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806773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091CFACC-EBD0-4D10-8E21-5DE5395B411C}" type="datetimeFigureOut">
              <a:rPr lang="fi-FI">
                <a:solidFill>
                  <a:prstClr val="black">
                    <a:tint val="75000"/>
                  </a:prstClr>
                </a:solidFill>
              </a:rPr>
              <a:pPr>
                <a:defRPr/>
              </a:pPr>
              <a:t>8.2.2024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1C21283B-C3E5-46D6-9EF6-2DEDB492BEC2}" type="slidenum">
              <a:rPr lang="fi-FI" altLang="fi-FI"/>
              <a:pPr>
                <a:defRPr/>
              </a:pPr>
              <a:t>‹#›</a:t>
            </a:fld>
            <a:endParaRPr lang="fi-FI" altLang="fi-FI"/>
          </a:p>
        </p:txBody>
      </p:sp>
    </p:spTree>
    <p:extLst>
      <p:ext uri="{BB962C8B-B14F-4D97-AF65-F5344CB8AC3E}">
        <p14:creationId xmlns:p14="http://schemas.microsoft.com/office/powerpoint/2010/main" val="16426622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320497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8.2.2024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4099643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8.2.2024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19125759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8.2.2024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2437308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8.2.2024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1730249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8.2.2024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785578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8.2.2024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6980805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4050082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0"/>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0"/>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25024970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8.2.2024</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60304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AAED808B-6626-4CAF-9785-D89AC72D7D9C}" type="datetimeFigureOut">
              <a:rPr lang="fi-FI">
                <a:solidFill>
                  <a:prstClr val="black">
                    <a:tint val="75000"/>
                  </a:prstClr>
                </a:solidFill>
              </a:rPr>
              <a:pPr>
                <a:defRPr/>
              </a:pPr>
              <a:t>8.2.2024</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48377880-A376-4C0A-B550-6973F27F2EEB}" type="slidenum">
              <a:rPr lang="fi-FI" altLang="fi-FI"/>
              <a:pPr>
                <a:defRPr/>
              </a:pPr>
              <a:t>‹#›</a:t>
            </a:fld>
            <a:endParaRPr lang="fi-FI" altLang="fi-FI"/>
          </a:p>
        </p:txBody>
      </p:sp>
    </p:spTree>
    <p:extLst>
      <p:ext uri="{BB962C8B-B14F-4D97-AF65-F5344CB8AC3E}">
        <p14:creationId xmlns:p14="http://schemas.microsoft.com/office/powerpoint/2010/main" val="42383112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8.2.2024</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9494120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8.2.2024</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3417080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8.2.2024</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3928982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8.2.2024</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9405095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8.2.2024</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079122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8.2.2024</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66405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8.2.2024</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4219563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8.2.2024</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5994049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8.2.2024</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074925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8.2.2024</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548125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EA6948C-3E2E-4E81-AD15-BC99A745C932}" type="datetimeFigureOut">
              <a:rPr lang="fi-FI">
                <a:solidFill>
                  <a:prstClr val="black">
                    <a:tint val="75000"/>
                  </a:prstClr>
                </a:solidFill>
              </a:rPr>
              <a:pPr>
                <a:defRPr/>
              </a:pPr>
              <a:t>8.2.2024</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FD78DDFD-99E4-4EB7-A458-59D15BF83931}" type="slidenum">
              <a:rPr lang="fi-FI" altLang="fi-FI"/>
              <a:pPr>
                <a:defRPr/>
              </a:pPr>
              <a:t>‹#›</a:t>
            </a:fld>
            <a:endParaRPr lang="fi-FI" altLang="fi-FI"/>
          </a:p>
        </p:txBody>
      </p:sp>
    </p:spTree>
    <p:extLst>
      <p:ext uri="{BB962C8B-B14F-4D97-AF65-F5344CB8AC3E}">
        <p14:creationId xmlns:p14="http://schemas.microsoft.com/office/powerpoint/2010/main" val="1728036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691E859F-9978-4A94-A07D-9CCA5A648AF1}" type="datetimeFigureOut">
              <a:rPr lang="fi-FI">
                <a:solidFill>
                  <a:prstClr val="black">
                    <a:tint val="75000"/>
                  </a:prstClr>
                </a:solidFill>
              </a:rPr>
              <a:pPr>
                <a:defRPr/>
              </a:pPr>
              <a:t>8.2.2024</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1AC87D01-B7C3-4BF0-8083-4AF40DCC3B82}" type="slidenum">
              <a:rPr lang="fi-FI" altLang="fi-FI"/>
              <a:pPr>
                <a:defRPr/>
              </a:pPr>
              <a:t>‹#›</a:t>
            </a:fld>
            <a:endParaRPr lang="fi-FI" altLang="fi-FI"/>
          </a:p>
        </p:txBody>
      </p:sp>
    </p:spTree>
    <p:extLst>
      <p:ext uri="{BB962C8B-B14F-4D97-AF65-F5344CB8AC3E}">
        <p14:creationId xmlns:p14="http://schemas.microsoft.com/office/powerpoint/2010/main" val="2359395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409C3712-6C21-4995-ACCD-0EACA8ACB97E}" type="datetimeFigureOut">
              <a:rPr lang="fi-FI">
                <a:solidFill>
                  <a:prstClr val="black">
                    <a:tint val="75000"/>
                  </a:prstClr>
                </a:solidFill>
              </a:rPr>
              <a:pPr>
                <a:defRPr/>
              </a:pPr>
              <a:t>8.2.2024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F3D15BF6-E8C4-4F13-AAC3-6E0E79EA4C0A}" type="slidenum">
              <a:rPr lang="fi-FI" altLang="fi-FI"/>
              <a:pPr>
                <a:defRPr/>
              </a:pPr>
              <a:t>‹#›</a:t>
            </a:fld>
            <a:endParaRPr lang="fi-FI" altLang="fi-FI"/>
          </a:p>
        </p:txBody>
      </p:sp>
    </p:spTree>
    <p:extLst>
      <p:ext uri="{BB962C8B-B14F-4D97-AF65-F5344CB8AC3E}">
        <p14:creationId xmlns:p14="http://schemas.microsoft.com/office/powerpoint/2010/main" val="339943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285005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B716319C-71AD-4366-A670-D054ECF31C59}" type="datetimeFigureOut">
              <a:rPr lang="fi-FI">
                <a:solidFill>
                  <a:prstClr val="black">
                    <a:tint val="75000"/>
                  </a:prstClr>
                </a:solidFill>
              </a:rPr>
              <a:pPr>
                <a:defRPr/>
              </a:pPr>
              <a:t>8.2.2024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B64AEF3D-87A2-4CDC-A4CF-8B0A10D8DABA}" type="slidenum">
              <a:rPr lang="fi-FI" altLang="fi-FI"/>
              <a:pPr>
                <a:defRPr/>
              </a:pPr>
              <a:t>‹#›</a:t>
            </a:fld>
            <a:endParaRPr lang="fi-FI" altLang="fi-FI"/>
          </a:p>
        </p:txBody>
      </p:sp>
    </p:spTree>
    <p:extLst>
      <p:ext uri="{BB962C8B-B14F-4D97-AF65-F5344CB8AC3E}">
        <p14:creationId xmlns:p14="http://schemas.microsoft.com/office/powerpoint/2010/main" val="964388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35B317D-BCAA-4D87-9F74-3504BCD2E4CC}" type="datetimeFigureOut">
              <a:rPr lang="fi-FI">
                <a:solidFill>
                  <a:prstClr val="black">
                    <a:tint val="75000"/>
                  </a:prstClr>
                </a:solidFill>
              </a:rPr>
              <a:pPr>
                <a:defRPr/>
              </a:pPr>
              <a:t>8.2.2024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3CAA700-69C4-46BB-B935-44B7F91BCA60}" type="slidenum">
              <a:rPr lang="fi-FI" altLang="fi-FI"/>
              <a:pPr>
                <a:defRPr/>
              </a:pPr>
              <a:t>‹#›</a:t>
            </a:fld>
            <a:endParaRPr lang="fi-FI" altLang="fi-FI"/>
          </a:p>
        </p:txBody>
      </p:sp>
    </p:spTree>
    <p:extLst>
      <p:ext uri="{BB962C8B-B14F-4D97-AF65-F5344CB8AC3E}">
        <p14:creationId xmlns:p14="http://schemas.microsoft.com/office/powerpoint/2010/main" val="97214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3380BA6-D3B3-4A28-AE55-E8567A43C6D6}" type="datetimeFigureOut">
              <a:rPr lang="fi-FI">
                <a:solidFill>
                  <a:prstClr val="black">
                    <a:tint val="75000"/>
                  </a:prstClr>
                </a:solidFill>
              </a:rPr>
              <a:pPr>
                <a:defRPr/>
              </a:pPr>
              <a:t>8.2.2024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942DA1CE-1ACF-4992-9A9C-742793F8AF92}" type="slidenum">
              <a:rPr lang="fi-FI" altLang="fi-FI"/>
              <a:pPr>
                <a:defRPr/>
              </a:pPr>
              <a:t>‹#›</a:t>
            </a:fld>
            <a:endParaRPr lang="fi-FI" altLang="fi-FI"/>
          </a:p>
        </p:txBody>
      </p:sp>
    </p:spTree>
    <p:extLst>
      <p:ext uri="{BB962C8B-B14F-4D97-AF65-F5344CB8AC3E}">
        <p14:creationId xmlns:p14="http://schemas.microsoft.com/office/powerpoint/2010/main" val="3876528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827584" y="1268760"/>
            <a:ext cx="7776864" cy="642942"/>
          </a:xfrm>
          <a:prstGeom prst="rect">
            <a:avLst/>
          </a:prstGeom>
        </p:spPr>
        <p:txBody>
          <a:bodyPr/>
          <a:lstStyle>
            <a:lvl1pPr>
              <a:defRPr sz="2250" baseline="0">
                <a:solidFill>
                  <a:schemeClr val="tx1"/>
                </a:solidFill>
              </a:defRPr>
            </a:lvl1pPr>
          </a:lstStyle>
          <a:p>
            <a:r>
              <a:rPr lang="fi-FI"/>
              <a:t>Muokkaa perustyyl. napsautt.</a:t>
            </a:r>
            <a:endParaRPr lang="fi-FI" dirty="0"/>
          </a:p>
        </p:txBody>
      </p:sp>
      <p:sp>
        <p:nvSpPr>
          <p:cNvPr id="7" name="Tekstin paikkamerkki 16"/>
          <p:cNvSpPr>
            <a:spLocks noGrp="1"/>
          </p:cNvSpPr>
          <p:nvPr>
            <p:ph type="body" sz="quarter" idx="10"/>
          </p:nvPr>
        </p:nvSpPr>
        <p:spPr>
          <a:xfrm>
            <a:off x="827585" y="2084238"/>
            <a:ext cx="7782694" cy="3937050"/>
          </a:xfrm>
          <a:prstGeom prst="rect">
            <a:avLst/>
          </a:prstGeom>
        </p:spPr>
        <p:txBody>
          <a:bodyPr/>
          <a:lstStyle>
            <a:lvl1pPr>
              <a:buClr>
                <a:schemeClr val="accent6"/>
              </a:buClr>
              <a:buFont typeface="Wingdings" pitchFamily="2" charset="2"/>
              <a:buChar char="§"/>
              <a:defRPr sz="1650" baseline="0">
                <a:solidFill>
                  <a:schemeClr val="tx1"/>
                </a:solidFill>
              </a:defRPr>
            </a:lvl1pPr>
            <a:lvl2pPr>
              <a:buNone/>
              <a:defRPr sz="1650"/>
            </a:lvl2pPr>
          </a:lstStyle>
          <a:p>
            <a:pPr lvl="0"/>
            <a:r>
              <a:rPr lang="fi-FI"/>
              <a:t>Muokkaa tekstin perustyylejä napsauttamalla</a:t>
            </a:r>
          </a:p>
        </p:txBody>
      </p:sp>
      <p:sp>
        <p:nvSpPr>
          <p:cNvPr id="4" name="Dian numeron paikkamerkki 9"/>
          <p:cNvSpPr>
            <a:spLocks noGrp="1"/>
          </p:cNvSpPr>
          <p:nvPr>
            <p:ph type="sldNum" sz="quarter" idx="11"/>
          </p:nvPr>
        </p:nvSpPr>
        <p:spPr>
          <a:xfrm>
            <a:off x="7740650" y="6356352"/>
            <a:ext cx="400050" cy="365125"/>
          </a:xfrm>
        </p:spPr>
        <p:txBody>
          <a:bodyPr/>
          <a:lstStyle>
            <a:lvl1pPr>
              <a:defRPr/>
            </a:lvl1pPr>
          </a:lstStyle>
          <a:p>
            <a:pPr fontAlgn="base">
              <a:spcBef>
                <a:spcPct val="0"/>
              </a:spcBef>
              <a:spcAft>
                <a:spcPct val="0"/>
              </a:spcAft>
              <a:defRPr/>
            </a:pPr>
            <a:fld id="{AF4D4436-EA3B-4AA5-8079-86ADB86592F5}" type="slidenum">
              <a:rPr lang="fi-FI" smtClean="0">
                <a:solidFill>
                  <a:srgbClr val="58585A"/>
                </a:solidFill>
                <a:cs typeface="Arial" panose="020B0604020202020204" pitchFamily="34" charset="0"/>
              </a:rPr>
              <a:pPr fontAlgn="base">
                <a:spcBef>
                  <a:spcPct val="0"/>
                </a:spcBef>
                <a:spcAft>
                  <a:spcPct val="0"/>
                </a:spcAft>
                <a:defRPr/>
              </a:pPr>
              <a:t>‹#›</a:t>
            </a:fld>
            <a:endParaRPr lang="fi-FI" dirty="0">
              <a:solidFill>
                <a:srgbClr val="58585A"/>
              </a:solidFill>
              <a:cs typeface="Arial" panose="020B0604020202020204" pitchFamily="34" charset="0"/>
            </a:endParaRPr>
          </a:p>
        </p:txBody>
      </p:sp>
      <p:sp>
        <p:nvSpPr>
          <p:cNvPr id="5" name="Platshållare för sidfot 4"/>
          <p:cNvSpPr>
            <a:spLocks noGrp="1"/>
          </p:cNvSpPr>
          <p:nvPr>
            <p:ph type="ftr" sz="quarter" idx="12"/>
          </p:nvPr>
        </p:nvSpPr>
        <p:spPr>
          <a:xfrm>
            <a:off x="250825" y="6357940"/>
            <a:ext cx="6357938" cy="365125"/>
          </a:xfrm>
        </p:spPr>
        <p:txBody>
          <a:bodyPr/>
          <a:lstStyle>
            <a:lvl1pPr>
              <a:defRPr dirty="0"/>
            </a:lvl1pPr>
          </a:lstStyle>
          <a:p>
            <a:pPr>
              <a:defRPr/>
            </a:pPr>
            <a:endParaRPr lang="fi-FI">
              <a:solidFill>
                <a:srgbClr val="58585A"/>
              </a:solidFill>
            </a:endParaRPr>
          </a:p>
        </p:txBody>
      </p:sp>
    </p:spTree>
    <p:extLst>
      <p:ext uri="{BB962C8B-B14F-4D97-AF65-F5344CB8AC3E}">
        <p14:creationId xmlns:p14="http://schemas.microsoft.com/office/powerpoint/2010/main" val="1867583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0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62879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425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9684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8.2.2024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85132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8.2.2024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2134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8.2.2024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329205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8.2.2024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813640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487150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0966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38009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8340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solidFill>
                  <a:prstClr val="black">
                    <a:tint val="75000"/>
                  </a:prstClr>
                </a:solidFill>
              </a:rPr>
              <a:pPr>
                <a:defRPr/>
              </a:pPr>
              <a:t>8.2.2024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36810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solidFill>
                  <a:prstClr val="black">
                    <a:tint val="75000"/>
                  </a:prstClr>
                </a:solidFill>
              </a:rPr>
              <a:pPr>
                <a:defRPr/>
              </a:pPr>
              <a:t>8.2.2024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383366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solidFill>
                  <a:prstClr val="black">
                    <a:tint val="75000"/>
                  </a:prstClr>
                </a:solidFill>
              </a:rPr>
              <a:pPr>
                <a:defRPr/>
              </a:pPr>
              <a:t>8.2.2024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4131210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solidFill>
                  <a:prstClr val="black">
                    <a:tint val="75000"/>
                  </a:prstClr>
                </a:solidFill>
              </a:rPr>
              <a:pPr>
                <a:defRPr/>
              </a:pPr>
              <a:t>8.2.2024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279115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solidFill>
                  <a:prstClr val="black">
                    <a:tint val="75000"/>
                  </a:prstClr>
                </a:solidFill>
              </a:rPr>
              <a:pPr>
                <a:defRPr/>
              </a:pPr>
              <a:t>8.2.2024</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42521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8.2.2024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988427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solidFill>
                  <a:prstClr val="black">
                    <a:tint val="75000"/>
                  </a:prstClr>
                </a:solidFill>
              </a:rPr>
              <a:pPr>
                <a:defRPr/>
              </a:pPr>
              <a:t>8.2.2024</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4149128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solidFill>
                  <a:prstClr val="black">
                    <a:tint val="75000"/>
                  </a:prstClr>
                </a:solidFill>
              </a:rPr>
              <a:pPr>
                <a:defRPr/>
              </a:pPr>
              <a:t>8.2.2024</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897791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solidFill>
                  <a:prstClr val="black">
                    <a:tint val="75000"/>
                  </a:prstClr>
                </a:solidFill>
              </a:rPr>
              <a:pPr>
                <a:defRPr/>
              </a:pPr>
              <a:t>8.2.2024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3809793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solidFill>
                  <a:prstClr val="black">
                    <a:tint val="75000"/>
                  </a:prstClr>
                </a:solidFill>
              </a:rPr>
              <a:pPr>
                <a:defRPr/>
              </a:pPr>
              <a:t>8.2.2024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910078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solidFill>
                  <a:prstClr val="black">
                    <a:tint val="75000"/>
                  </a:prstClr>
                </a:solidFill>
              </a:rPr>
              <a:pPr>
                <a:defRPr/>
              </a:pPr>
              <a:t>8.2.2024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86971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solidFill>
                  <a:prstClr val="black">
                    <a:tint val="75000"/>
                  </a:prstClr>
                </a:solidFill>
              </a:rPr>
              <a:pPr>
                <a:defRPr/>
              </a:pPr>
              <a:t>8.2.2024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801687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456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602571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738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685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8.2.2024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4287375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8.2.2024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62994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8.2.2024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28829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8.2.2024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18794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3733090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46828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87010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55710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94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9955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73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8.2.2024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673517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281652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8.2.2024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1076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8.2.2024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25162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8.2.2024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37962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605962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89109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672252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63637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00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9570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8.2.2024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179434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85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511447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8.2.2024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57113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8.2.2024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00518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8.2.2024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17786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5706425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19842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15537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01739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pic>
        <p:nvPicPr>
          <p:cNvPr id="4" name="Kuva 2" descr="ELY_logo.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tsikko 7"/>
          <p:cNvSpPr>
            <a:spLocks noGrp="1"/>
          </p:cNvSpPr>
          <p:nvPr>
            <p:ph type="title"/>
          </p:nvPr>
        </p:nvSpPr>
        <p:spPr>
          <a:xfrm>
            <a:off x="428596" y="2071678"/>
            <a:ext cx="8229600" cy="1714512"/>
          </a:xfrm>
          <a:prstGeom prst="rect">
            <a:avLst/>
          </a:prstGeom>
        </p:spPr>
        <p:txBody>
          <a:bodyPr/>
          <a:lstStyle>
            <a:lvl1pPr algn="ctr">
              <a:defRPr sz="3600">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sp>
        <p:nvSpPr>
          <p:cNvPr id="9" name="Tekstin paikkamerkki 10"/>
          <p:cNvSpPr>
            <a:spLocks noGrp="1"/>
          </p:cNvSpPr>
          <p:nvPr>
            <p:ph type="body" sz="quarter" idx="10"/>
          </p:nvPr>
        </p:nvSpPr>
        <p:spPr>
          <a:xfrm>
            <a:off x="2150240" y="3857625"/>
            <a:ext cx="4786312" cy="1571625"/>
          </a:xfrm>
          <a:prstGeom prst="rect">
            <a:avLst/>
          </a:prstGeom>
        </p:spPr>
        <p:txBody>
          <a:bodyPr/>
          <a:lstStyle>
            <a:lvl1pPr algn="ctr">
              <a:buNone/>
              <a:defRPr sz="2800">
                <a:solidFill>
                  <a:schemeClr val="bg1"/>
                </a:solidFill>
              </a:defRPr>
            </a:lvl1pPr>
          </a:lstStyle>
          <a:p>
            <a:pPr lvl="0"/>
            <a:r>
              <a:rPr lang="fi-FI" dirty="0"/>
              <a:t>Muokkaa tekstin perustyylejä napsauttamalla</a:t>
            </a:r>
          </a:p>
        </p:txBody>
      </p:sp>
      <p:sp>
        <p:nvSpPr>
          <p:cNvPr id="5" name="Päivämäärän paikkamerkki 9"/>
          <p:cNvSpPr>
            <a:spLocks noGrp="1"/>
          </p:cNvSpPr>
          <p:nvPr>
            <p:ph type="dt" sz="half" idx="11"/>
          </p:nvPr>
        </p:nvSpPr>
        <p:spPr/>
        <p:txBody>
          <a:bodyPr/>
          <a:lstStyle>
            <a:lvl1pPr>
              <a:defRPr baseline="0">
                <a:solidFill>
                  <a:schemeClr val="bg1"/>
                </a:solidFill>
              </a:defRPr>
            </a:lvl1pPr>
          </a:lstStyle>
          <a:p>
            <a:pPr>
              <a:defRPr/>
            </a:pPr>
            <a:fld id="{8C8377B9-EDEE-4C7D-924D-74101FE16E98}" type="datetime1">
              <a:rPr lang="fi-FI">
                <a:solidFill>
                  <a:prstClr val="white"/>
                </a:solidFill>
              </a:rPr>
              <a:pPr>
                <a:defRPr/>
              </a:pPr>
              <a:t>8.2.2024</a:t>
            </a:fld>
            <a:endParaRPr lang="fi-FI" dirty="0">
              <a:solidFill>
                <a:prstClr val="white"/>
              </a:solidFill>
            </a:endParaRPr>
          </a:p>
        </p:txBody>
      </p:sp>
      <p:sp>
        <p:nvSpPr>
          <p:cNvPr id="6" name="Dian numeron paikkamerkki 10"/>
          <p:cNvSpPr>
            <a:spLocks noGrp="1"/>
          </p:cNvSpPr>
          <p:nvPr>
            <p:ph type="sldNum" sz="quarter" idx="12"/>
          </p:nvPr>
        </p:nvSpPr>
        <p:spPr/>
        <p:txBody>
          <a:bodyPr/>
          <a:lstStyle>
            <a:lvl1pPr>
              <a:defRPr>
                <a:solidFill>
                  <a:schemeClr val="bg1"/>
                </a:solidFill>
              </a:defRPr>
            </a:lvl1pPr>
          </a:lstStyle>
          <a:p>
            <a:pPr>
              <a:defRPr/>
            </a:pPr>
            <a:fld id="{DA2C6BC4-C6EB-44ED-8DC9-D86C312601FE}" type="slidenum">
              <a:rPr lang="fi-FI" altLang="fi-FI">
                <a:solidFill>
                  <a:prstClr val="white"/>
                </a:solidFill>
              </a:rPr>
              <a:pPr>
                <a:defRPr/>
              </a:pPr>
              <a:t>‹#›</a:t>
            </a:fld>
            <a:endParaRPr lang="fi-FI" altLang="fi-FI">
              <a:solidFill>
                <a:prstClr val="white"/>
              </a:solidFill>
            </a:endParaRPr>
          </a:p>
        </p:txBody>
      </p:sp>
      <p:sp>
        <p:nvSpPr>
          <p:cNvPr id="7" name="Alatunnisteen paikkamerkki 11"/>
          <p:cNvSpPr>
            <a:spLocks noGrp="1"/>
          </p:cNvSpPr>
          <p:nvPr>
            <p:ph type="ftr" sz="quarter" idx="13"/>
          </p:nvPr>
        </p:nvSpPr>
        <p:spPr/>
        <p:txBody>
          <a:bodyPr/>
          <a:lstStyle>
            <a:lvl1pPr>
              <a:defRPr baseline="0">
                <a:solidFill>
                  <a:schemeClr val="bg1"/>
                </a:solidFill>
              </a:defRPr>
            </a:lvl1pPr>
          </a:lstStyle>
          <a:p>
            <a:pPr>
              <a:defRPr/>
            </a:pPr>
            <a:r>
              <a:rPr lang="fi-FI">
                <a:solidFill>
                  <a:prstClr val="white"/>
                </a:solidFill>
              </a:rPr>
              <a:t>viraston nimi, tekijän nimi ja osasto</a:t>
            </a:r>
            <a:endParaRPr lang="fi-FI" dirty="0">
              <a:solidFill>
                <a:prstClr val="white"/>
              </a:solidFill>
            </a:endParaRPr>
          </a:p>
        </p:txBody>
      </p:sp>
    </p:spTree>
    <p:extLst>
      <p:ext uri="{BB962C8B-B14F-4D97-AF65-F5344CB8AC3E}">
        <p14:creationId xmlns:p14="http://schemas.microsoft.com/office/powerpoint/2010/main" val="98794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8.2.2024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859680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457200" y="1428736"/>
            <a:ext cx="8229600" cy="642942"/>
          </a:xfrm>
          <a:prstGeom prst="rect">
            <a:avLst/>
          </a:prstGeom>
        </p:spPr>
        <p:txBody>
          <a:bodyPr/>
          <a:lstStyle>
            <a:lvl1pPr>
              <a:defRPr sz="3200" baseline="0">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7" name="Tekstin paikkamerkki 16"/>
          <p:cNvSpPr>
            <a:spLocks noGrp="1"/>
          </p:cNvSpPr>
          <p:nvPr>
            <p:ph type="body" sz="quarter" idx="10"/>
          </p:nvPr>
        </p:nvSpPr>
        <p:spPr>
          <a:xfrm>
            <a:off x="471326" y="2286000"/>
            <a:ext cx="8286750" cy="2928938"/>
          </a:xfrm>
          <a:prstGeom prst="rect">
            <a:avLst/>
          </a:prstGeom>
        </p:spPr>
        <p:txBody>
          <a:bodyPr/>
          <a:lstStyle>
            <a:lvl1pPr>
              <a:buClr>
                <a:schemeClr val="accent6"/>
              </a:buClr>
              <a:buFont typeface="Wingdings" pitchFamily="2" charset="2"/>
              <a:buChar char="§"/>
              <a:defRPr sz="2400" baseline="0">
                <a:solidFill>
                  <a:schemeClr val="tx1"/>
                </a:solidFill>
              </a:defRPr>
            </a:lvl1pPr>
          </a:lstStyle>
          <a:p>
            <a:pPr lvl="0"/>
            <a:r>
              <a:rPr lang="fi-FI" dirty="0"/>
              <a:t>Muokkaa tekstin perustyylejä napsauttamalla</a:t>
            </a:r>
          </a:p>
        </p:txBody>
      </p:sp>
      <p:sp>
        <p:nvSpPr>
          <p:cNvPr id="4" name="Päivämäärän paikkamerkki 4"/>
          <p:cNvSpPr>
            <a:spLocks noGrp="1"/>
          </p:cNvSpPr>
          <p:nvPr>
            <p:ph type="dt" sz="half" idx="11"/>
          </p:nvPr>
        </p:nvSpPr>
        <p:spPr/>
        <p:txBody>
          <a:bodyPr/>
          <a:lstStyle>
            <a:lvl1pPr>
              <a:defRPr/>
            </a:lvl1pPr>
          </a:lstStyle>
          <a:p>
            <a:pPr>
              <a:defRPr/>
            </a:pPr>
            <a:fld id="{2A969262-7972-4442-A64D-53F4B54C6527}" type="datetime1">
              <a:rPr lang="fi-FI">
                <a:solidFill>
                  <a:srgbClr val="58585A"/>
                </a:solidFill>
              </a:rPr>
              <a:pPr>
                <a:defRPr/>
              </a:pPr>
              <a:t>8.2.2024</a:t>
            </a:fld>
            <a:endParaRPr lang="fi-FI" dirty="0">
              <a:solidFill>
                <a:srgbClr val="58585A"/>
              </a:solidFill>
            </a:endParaRPr>
          </a:p>
        </p:txBody>
      </p:sp>
      <p:sp>
        <p:nvSpPr>
          <p:cNvPr id="5" name="Alatunnisteen paikkamerkki 5"/>
          <p:cNvSpPr>
            <a:spLocks noGrp="1"/>
          </p:cNvSpPr>
          <p:nvPr>
            <p:ph type="ftr" sz="quarter" idx="12"/>
          </p:nvPr>
        </p:nvSpPr>
        <p:spPr/>
        <p:txBody>
          <a:bodyPr/>
          <a:lstStyle>
            <a:lvl1pPr>
              <a:defRPr/>
            </a:lvl1pPr>
          </a:lstStyle>
          <a:p>
            <a:pPr>
              <a:defRPr/>
            </a:pPr>
            <a:r>
              <a:rPr lang="fi-FI">
                <a:solidFill>
                  <a:srgbClr val="58585A"/>
                </a:solidFill>
              </a:rPr>
              <a:t>viraston nimi, tekijän nimi ja osasto</a:t>
            </a:r>
            <a:endParaRPr lang="fi-FI" dirty="0">
              <a:solidFill>
                <a:srgbClr val="58585A"/>
              </a:solidFill>
            </a:endParaRPr>
          </a:p>
        </p:txBody>
      </p:sp>
      <p:sp>
        <p:nvSpPr>
          <p:cNvPr id="8" name="Dian numeron paikkamerkki 6"/>
          <p:cNvSpPr>
            <a:spLocks noGrp="1"/>
          </p:cNvSpPr>
          <p:nvPr>
            <p:ph type="sldNum" sz="quarter" idx="13"/>
          </p:nvPr>
        </p:nvSpPr>
        <p:spPr/>
        <p:txBody>
          <a:bodyPr/>
          <a:lstStyle>
            <a:lvl1pPr>
              <a:defRPr/>
            </a:lvl1pPr>
          </a:lstStyle>
          <a:p>
            <a:pPr>
              <a:defRPr/>
            </a:pPr>
            <a:fld id="{ED33F960-6BFB-4925-BA1D-C8C8E39BEE58}" type="slidenum">
              <a:rPr lang="fi-FI" altLang="fi-FI">
                <a:solidFill>
                  <a:srgbClr val="58585A"/>
                </a:solidFill>
              </a:rPr>
              <a:pPr>
                <a:defRPr/>
              </a:pPr>
              <a:t>‹#›</a:t>
            </a:fld>
            <a:endParaRPr lang="fi-FI" altLang="fi-FI">
              <a:solidFill>
                <a:srgbClr val="58585A"/>
              </a:solidFill>
            </a:endParaRPr>
          </a:p>
        </p:txBody>
      </p:sp>
    </p:spTree>
    <p:extLst>
      <p:ext uri="{BB962C8B-B14F-4D97-AF65-F5344CB8AC3E}">
        <p14:creationId xmlns:p14="http://schemas.microsoft.com/office/powerpoint/2010/main" val="7769168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803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316253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3650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t>8.2.2024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488566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t>8.2.2024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29010022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t>8.2.2024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0122447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t>8.2.2024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1366752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t>8.2.2024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t>‹#›</a:t>
            </a:fld>
            <a:endParaRPr lang="fi-FI"/>
          </a:p>
        </p:txBody>
      </p:sp>
    </p:spTree>
    <p:extLst>
      <p:ext uri="{BB962C8B-B14F-4D97-AF65-F5344CB8AC3E}">
        <p14:creationId xmlns:p14="http://schemas.microsoft.com/office/powerpoint/2010/main" val="42228031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t>8.2.2024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8288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8.2.2024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5055022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8123841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8.2.2024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712610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1" y="762002"/>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8" y="762002"/>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fi-FI"/>
              <a:t>Muokkaa perustyyl. napsautt.</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892" indent="0" algn="ctr">
              <a:buNone/>
              <a:defRPr sz="1650"/>
            </a:lvl2pPr>
            <a:lvl3pPr marL="685783" indent="0" algn="ctr">
              <a:buNone/>
              <a:defRPr sz="165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2/8/2024</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832913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2/8/2024</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10607991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2/8/2024</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107031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2/8/2024</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673832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a:t>Muokkaa perustyyl. napsautt.</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5863847" y="1023589"/>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2/8/2024</a:t>
            </a:fld>
            <a:endParaRPr lang="en-US" dirty="0">
              <a:solidFill>
                <a:prstClr val="black">
                  <a:lumMod val="50000"/>
                  <a:lumOff val="50000"/>
                </a:prstClr>
              </a:solidFill>
            </a:endParaRPr>
          </a:p>
        </p:txBody>
      </p:sp>
      <p:sp>
        <p:nvSpPr>
          <p:cNvPr id="11" name="Footer Placeholder 10"/>
          <p:cNvSpPr>
            <a:spLocks noGrp="1"/>
          </p:cNvSpPr>
          <p:nvPr>
            <p:ph type="ftr" sz="quarter" idx="11"/>
          </p:nvPr>
        </p:nvSpPr>
        <p:spPr/>
        <p:txBody>
          <a:bodyPr/>
          <a:lstStyle/>
          <a:p>
            <a:endParaRPr lang="en-US" dirty="0">
              <a:solidFill>
                <a:prstClr val="black">
                  <a:lumMod val="50000"/>
                  <a:lumOff val="50000"/>
                </a:prst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073809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a:t>Muokkaa perustyyl. napsautt.</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2/8/2024</a:t>
            </a:fld>
            <a:endParaRPr lang="en-US" dirty="0">
              <a:solidFill>
                <a:prstClr val="black">
                  <a:lumMod val="50000"/>
                  <a:lumOff val="50000"/>
                </a:prstClr>
              </a:solidFill>
            </a:endParaRPr>
          </a:p>
        </p:txBody>
      </p:sp>
      <p:sp>
        <p:nvSpPr>
          <p:cNvPr id="7" name="Footer Placeholder 6"/>
          <p:cNvSpPr>
            <a:spLocks noGrp="1"/>
          </p:cNvSpPr>
          <p:nvPr>
            <p:ph type="ftr" sz="quarter" idx="11"/>
          </p:nvPr>
        </p:nvSpPr>
        <p:spPr/>
        <p:txBody>
          <a:bodyPr/>
          <a:lstStyle/>
          <a:p>
            <a:endParaRPr lang="en-US" dirty="0">
              <a:solidFill>
                <a:prstClr val="black">
                  <a:lumMod val="50000"/>
                  <a:lumOff val="50000"/>
                </a:prst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291219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2/8/2024</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331278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fi-FI"/>
              <a:t>Muokkaa perustyyl. napsautt.</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2/8/2024</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99984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satakuntaliitto.fi/"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1.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hyperlink" Target="http://www.satakuntaliitto.fi/" TargetMode="Externa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6" Type="http://schemas.openxmlformats.org/officeDocument/2006/relationships/image" Target="../media/image2.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hyperlink" Target="http://www.satakuntaliitto.fi/" TargetMode="Externa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6" Type="http://schemas.openxmlformats.org/officeDocument/2006/relationships/image" Target="../media/image2.png"/><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hyperlink" Target="http://www.satakuntaliitto.fi/index.aspx"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www.satakuntaliitto.fi/"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hyperlink" Target="http://www.satakuntaliitto.fi/" TargetMode="Externa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image" Target="../media/image3.w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8.2.2024</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0" y="1123840"/>
            <a:ext cx="2210612" cy="4601183"/>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96849" y="6356353"/>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fld id="{5586B75A-687E-405C-8A0B-8D00578BA2C3}" type="datetimeFigureOut">
              <a:rPr lang="en-US" smtClean="0">
                <a:solidFill>
                  <a:prstClr val="black">
                    <a:lumMod val="50000"/>
                    <a:lumOff val="50000"/>
                  </a:prstClr>
                </a:solidFill>
              </a:rPr>
              <a:pPr defTabSz="342900"/>
              <a:t>2/8/2024</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2901951" y="6356353"/>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7975603" y="6356353"/>
            <a:ext cx="1148195" cy="365125"/>
          </a:xfrm>
          <a:prstGeom prst="rect">
            <a:avLst/>
          </a:prstGeom>
        </p:spPr>
        <p:txBody>
          <a:bodyPr vert="horz" lIns="91440" tIns="45720" rIns="91440" bIns="45720" rtlCol="0" anchor="ctr"/>
          <a:lstStyle>
            <a:lvl1pPr algn="r">
              <a:defRPr sz="900" b="1">
                <a:solidFill>
                  <a:schemeClr val="accent1"/>
                </a:solidFill>
              </a:defRPr>
            </a:lvl1pPr>
          </a:lstStyle>
          <a:p>
            <a:pPr defTabSz="342900"/>
            <a:fld id="{4FAB73BC-B049-4115-A692-8D63A059BFB8}" type="slidenum">
              <a:rPr lang="en-US" smtClean="0">
                <a:solidFill>
                  <a:srgbClr val="0070C0"/>
                </a:solidFill>
              </a:rPr>
              <a:pPr defTabSz="342900"/>
              <a:t>‹#›</a:t>
            </a:fld>
            <a:endParaRPr lang="en-US" dirty="0">
              <a:solidFill>
                <a:srgbClr val="0070C0"/>
              </a:solidFill>
            </a:endParaRPr>
          </a:p>
        </p:txBody>
      </p:sp>
    </p:spTree>
    <p:extLst>
      <p:ext uri="{BB962C8B-B14F-4D97-AF65-F5344CB8AC3E}">
        <p14:creationId xmlns:p14="http://schemas.microsoft.com/office/powerpoint/2010/main" val="3879870393"/>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sldNum="0" hdr="0" ftr="0" dt="0"/>
  <p:txStyles>
    <p:titleStyle>
      <a:lvl1pPr algn="l" defTabSz="685783"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56" indent="-137156" algn="l" defTabSz="685783"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37" indent="-137156" algn="l" defTabSz="685783"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28" indent="-137156" algn="l" defTabSz="685783"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20"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12"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03"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795"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686"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577"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20C2AD5-5C3B-4B13-841F-2B266867026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56EBB5C-DF64-4357-A1B9-5065246705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AC00B81-6A91-44AA-BDB3-839C18ABF01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98A57C4-EBE5-4933-995E-6DB7E7198765}" type="datetimeFigureOut">
              <a:rPr lang="fi-FI" smtClean="0"/>
              <a:t>8.2.2024</a:t>
            </a:fld>
            <a:endParaRPr lang="fi-FI"/>
          </a:p>
        </p:txBody>
      </p:sp>
      <p:sp>
        <p:nvSpPr>
          <p:cNvPr id="5" name="Alatunnisteen paikkamerkki 4">
            <a:extLst>
              <a:ext uri="{FF2B5EF4-FFF2-40B4-BE49-F238E27FC236}">
                <a16:creationId xmlns:a16="http://schemas.microsoft.com/office/drawing/2014/main" id="{7282A098-C296-4ECC-8120-AD1CC377835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96DF4563-4D48-4F7F-8085-05ACE87B73D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452A63-9DDC-4A3B-A1D0-B92F475203A3}" type="slidenum">
              <a:rPr lang="fi-FI" smtClean="0"/>
              <a:t>‹#›</a:t>
            </a:fld>
            <a:endParaRPr lang="fi-FI"/>
          </a:p>
        </p:txBody>
      </p:sp>
    </p:spTree>
    <p:extLst>
      <p:ext uri="{BB962C8B-B14F-4D97-AF65-F5344CB8AC3E}">
        <p14:creationId xmlns:p14="http://schemas.microsoft.com/office/powerpoint/2010/main" val="1983493697"/>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90493-2CCE-460F-A71B-A59FD117C8ED}"/>
              </a:ext>
            </a:extLst>
          </p:cNvPr>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2896AF6D-0662-4A89-AB5E-77D7071B0F76}"/>
              </a:ext>
            </a:extLst>
          </p:cNvPr>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1CF0475C-85FF-4FC3-A2F8-27727DBE2F61}"/>
              </a:ext>
            </a:extLst>
          </p:cNvPr>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731">
                <a:solidFill>
                  <a:schemeClr val="tx1">
                    <a:tint val="75000"/>
                  </a:schemeClr>
                </a:solidFill>
              </a:defRPr>
            </a:lvl1pPr>
          </a:lstStyle>
          <a:p>
            <a:fld id="{4B375A75-36E2-4751-B3B8-A28F920E5721}" type="datetimeFigureOut">
              <a:rPr lang="en-FI" smtClean="0"/>
              <a:t>02/08/2024</a:t>
            </a:fld>
            <a:endParaRPr lang="en-FI"/>
          </a:p>
        </p:txBody>
      </p:sp>
      <p:sp>
        <p:nvSpPr>
          <p:cNvPr id="5" name="Footer Placeholder 4">
            <a:extLst>
              <a:ext uri="{FF2B5EF4-FFF2-40B4-BE49-F238E27FC236}">
                <a16:creationId xmlns:a16="http://schemas.microsoft.com/office/drawing/2014/main" id="{7D3A3FBE-F36E-4D56-9191-BC89C00F8B2E}"/>
              </a:ext>
            </a:extLst>
          </p:cNvPr>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731">
                <a:solidFill>
                  <a:schemeClr val="tx1">
                    <a:tint val="75000"/>
                  </a:schemeClr>
                </a:solidFill>
              </a:defRPr>
            </a:lvl1p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F67A7086-D747-4210-949D-5D859E6034AA}"/>
              </a:ext>
            </a:extLst>
          </p:cNvPr>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731">
                <a:solidFill>
                  <a:schemeClr val="tx1">
                    <a:tint val="75000"/>
                  </a:schemeClr>
                </a:solidFill>
              </a:defRPr>
            </a:lvl1pPr>
          </a:lstStyle>
          <a:p>
            <a:fld id="{9632809D-6C1B-4AC2-BD1B-70BC25F43232}" type="slidenum">
              <a:rPr lang="en-FI" smtClean="0"/>
              <a:t>‹#›</a:t>
            </a:fld>
            <a:endParaRPr lang="en-FI"/>
          </a:p>
        </p:txBody>
      </p:sp>
    </p:spTree>
    <p:extLst>
      <p:ext uri="{BB962C8B-B14F-4D97-AF65-F5344CB8AC3E}">
        <p14:creationId xmlns:p14="http://schemas.microsoft.com/office/powerpoint/2010/main" val="3009957187"/>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spd="med">
    <p:fade/>
  </p:transition>
  <p:hf sldNum="0" hdr="0" ftr="0" dt="0"/>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4" indent="-139304" algn="l" defTabSz="557213" rtl="0" eaLnBrk="1" latinLnBrk="0" hangingPunct="1">
        <a:lnSpc>
          <a:spcPct val="90000"/>
        </a:lnSpc>
        <a:spcBef>
          <a:spcPts val="610"/>
        </a:spcBef>
        <a:buFont typeface="Arial" panose="020B0604020202020204" pitchFamily="34" charset="0"/>
        <a:buChar char="•"/>
        <a:defRPr sz="1706" kern="1200">
          <a:solidFill>
            <a:schemeClr val="tx1"/>
          </a:solidFill>
          <a:latin typeface="+mn-lt"/>
          <a:ea typeface="+mn-ea"/>
          <a:cs typeface="+mn-cs"/>
        </a:defRPr>
      </a:lvl1pPr>
      <a:lvl2pPr marL="417910" indent="-139304" algn="l" defTabSz="557213" rtl="0" eaLnBrk="1" latinLnBrk="0" hangingPunct="1">
        <a:lnSpc>
          <a:spcPct val="90000"/>
        </a:lnSpc>
        <a:spcBef>
          <a:spcPts val="304"/>
        </a:spcBef>
        <a:buFont typeface="Arial" panose="020B0604020202020204" pitchFamily="34" charset="0"/>
        <a:buChar char="•"/>
        <a:defRPr sz="1463" kern="1200">
          <a:solidFill>
            <a:schemeClr val="tx1"/>
          </a:solidFill>
          <a:latin typeface="+mn-lt"/>
          <a:ea typeface="+mn-ea"/>
          <a:cs typeface="+mn-cs"/>
        </a:defRPr>
      </a:lvl2pPr>
      <a:lvl3pPr marL="696516" indent="-139304" algn="l" defTabSz="557213" rtl="0" eaLnBrk="1" latinLnBrk="0" hangingPunct="1">
        <a:lnSpc>
          <a:spcPct val="90000"/>
        </a:lnSpc>
        <a:spcBef>
          <a:spcPts val="304"/>
        </a:spcBef>
        <a:buFont typeface="Arial" panose="020B0604020202020204" pitchFamily="34" charset="0"/>
        <a:buChar char="•"/>
        <a:defRPr sz="1219" kern="1200">
          <a:solidFill>
            <a:schemeClr val="tx1"/>
          </a:solidFill>
          <a:latin typeface="+mn-lt"/>
          <a:ea typeface="+mn-ea"/>
          <a:cs typeface="+mn-cs"/>
        </a:defRPr>
      </a:lvl3pPr>
      <a:lvl4pPr marL="975122"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4pPr>
      <a:lvl5pPr marL="1253729"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5pPr>
      <a:lvl6pPr marL="1532335"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6pPr>
      <a:lvl7pPr marL="1810941"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7pPr>
      <a:lvl8pPr marL="2089547"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8pPr>
      <a:lvl9pPr marL="2368154"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9pPr>
    </p:bodyStyle>
    <p:otherStyle>
      <a:defPPr>
        <a:defRPr lang="en-FI"/>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fld id="{ECBECC00-8EFD-45CB-BF14-C5258F9097ED}" type="datetimeFigureOut">
              <a:rPr lang="fi-FI" smtClean="0"/>
              <a:pPr/>
              <a:t>8.2.2024</a:t>
            </a:fld>
            <a:endParaRPr lang="fi-FI"/>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080643"/>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8.2.2024</a:t>
            </a:fld>
            <a:endParaRPr lang="fi-FI"/>
          </a:p>
        </p:txBody>
      </p:sp>
      <p:sp>
        <p:nvSpPr>
          <p:cNvPr id="5" name="Alatunnisteen paikkamerk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1040885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8.2.2024</a:t>
            </a:fld>
            <a:endParaRPr lang="fi-FI"/>
          </a:p>
        </p:txBody>
      </p:sp>
      <p:sp>
        <p:nvSpPr>
          <p:cNvPr id="5" name="Alatunnisteen paikkamerk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83996842"/>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CAA2D79-F595-4CE3-8B63-33D1E98E9C70}" type="datetimeFigureOut">
              <a:rPr lang="fi-FI" smtClean="0"/>
              <a:t>8.2.2024</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2939822672"/>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B8B64A-4EA2-4A09-9AF2-4C903010330C}" type="datetimeFigureOut">
              <a:rPr lang="fi-FI">
                <a:solidFill>
                  <a:prstClr val="black">
                    <a:tint val="75000"/>
                  </a:prstClr>
                </a:solidFill>
              </a:rPr>
              <a:pPr>
                <a:defRPr/>
              </a:pPr>
              <a:t>8.2.2024</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76C4270-2776-4A34-B42C-4D264C4EF6A9}"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697293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40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8.2.2024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31000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solidFill>
                  <a:prstClr val="black">
                    <a:tint val="75000"/>
                  </a:prstClr>
                </a:solidFill>
              </a:rPr>
              <a:pPr>
                <a:defRPr/>
              </a:pPr>
              <a:t>8.2.2024</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1661822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8.2.2024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63055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8.2.2024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78507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8.2.2024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74414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9"/>
          <p:cNvSpPr txBox="1">
            <a:spLocks noChangeArrowheads="1"/>
          </p:cNvSpPr>
          <p:nvPr/>
        </p:nvSpPr>
        <p:spPr bwMode="auto">
          <a:xfrm>
            <a:off x="323850" y="6021388"/>
            <a:ext cx="1944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fi-FI" altLang="fi-FI">
              <a:solidFill>
                <a:srgbClr val="58585A"/>
              </a:solidFill>
              <a:cs typeface="+mn-cs"/>
            </a:endParaRPr>
          </a:p>
        </p:txBody>
      </p:sp>
      <p:pic>
        <p:nvPicPr>
          <p:cNvPr id="1027" name="Kuva 8" descr="ELY_logo_väri.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äivämäärän paikkamerkki 4"/>
          <p:cNvSpPr>
            <a:spLocks noGrp="1"/>
          </p:cNvSpPr>
          <p:nvPr>
            <p:ph type="dt" sz="half" idx="2"/>
          </p:nvPr>
        </p:nvSpPr>
        <p:spPr>
          <a:xfrm>
            <a:off x="6713538" y="6357938"/>
            <a:ext cx="1357312"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fld id="{26757895-DAA3-4800-AAC0-BDC42D9FFF67}" type="datetime1">
              <a:rPr lang="fi-FI">
                <a:solidFill>
                  <a:srgbClr val="58585A"/>
                </a:solidFill>
                <a:cs typeface="+mn-cs"/>
              </a:rPr>
              <a:pPr>
                <a:defRPr/>
              </a:pPr>
              <a:t>8.2.2024</a:t>
            </a:fld>
            <a:endParaRPr lang="fi-FI" dirty="0">
              <a:solidFill>
                <a:srgbClr val="58585A"/>
              </a:solidFill>
              <a:cs typeface="+mn-cs"/>
            </a:endParaRPr>
          </a:p>
        </p:txBody>
      </p:sp>
      <p:sp>
        <p:nvSpPr>
          <p:cNvPr id="6" name="Alatunnisteen paikkamerkki 5"/>
          <p:cNvSpPr>
            <a:spLocks noGrp="1"/>
          </p:cNvSpPr>
          <p:nvPr>
            <p:ph type="ftr" sz="quarter" idx="3"/>
          </p:nvPr>
        </p:nvSpPr>
        <p:spPr>
          <a:xfrm>
            <a:off x="284163" y="6357938"/>
            <a:ext cx="6357937"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r>
              <a:rPr lang="fi-FI">
                <a:solidFill>
                  <a:srgbClr val="58585A"/>
                </a:solidFill>
                <a:cs typeface="+mn-cs"/>
              </a:rPr>
              <a:t>viraston nimi, tekijän nimi ja osasto</a:t>
            </a:r>
            <a:endParaRPr lang="fi-FI" dirty="0">
              <a:solidFill>
                <a:srgbClr val="58585A"/>
              </a:solidFill>
              <a:cs typeface="+mn-cs"/>
            </a:endParaRPr>
          </a:p>
        </p:txBody>
      </p:sp>
      <p:sp>
        <p:nvSpPr>
          <p:cNvPr id="7" name="Dian numeron paikkamerkki 6"/>
          <p:cNvSpPr>
            <a:spLocks noGrp="1"/>
          </p:cNvSpPr>
          <p:nvPr>
            <p:ph type="sldNum" sz="quarter" idx="4"/>
          </p:nvPr>
        </p:nvSpPr>
        <p:spPr>
          <a:xfrm>
            <a:off x="8215313" y="6356350"/>
            <a:ext cx="4000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lvl1pPr>
          </a:lstStyle>
          <a:p>
            <a:pPr>
              <a:defRPr/>
            </a:pPr>
            <a:fld id="{583E8E16-BCF2-417B-8ED6-0885C5424EB5}" type="slidenum">
              <a:rPr lang="fi-FI" altLang="fi-FI">
                <a:solidFill>
                  <a:srgbClr val="58585A"/>
                </a:solidFill>
                <a:cs typeface="+mn-cs"/>
              </a:rPr>
              <a:pPr>
                <a:defRPr/>
              </a:pPr>
              <a:t>‹#›</a:t>
            </a:fld>
            <a:endParaRPr lang="fi-FI" altLang="fi-FI">
              <a:solidFill>
                <a:srgbClr val="58585A"/>
              </a:solidFill>
              <a:cs typeface="+mn-cs"/>
            </a:endParaRPr>
          </a:p>
        </p:txBody>
      </p:sp>
    </p:spTree>
    <p:extLst>
      <p:ext uri="{BB962C8B-B14F-4D97-AF65-F5344CB8AC3E}">
        <p14:creationId xmlns:p14="http://schemas.microsoft.com/office/powerpoint/2010/main" val="1056052442"/>
      </p:ext>
    </p:extLst>
  </p:cSld>
  <p:clrMap bg1="lt1" tx1="dk1" bg2="lt2" tx2="dk2" accent1="accent1" accent2="accent2" accent3="accent3" accent4="accent4" accent5="accent5" accent6="accent6" hlink="hlink" folHlink="folHlink"/>
  <p:sldLayoutIdLst>
    <p:sldLayoutId id="2147484021" r:id="rId1"/>
    <p:sldLayoutId id="2147484022" r:id="rId2"/>
  </p:sldLayoutIdLst>
  <p:hf hd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Verdana" pitchFamily="34" charset="0"/>
        </a:defRPr>
      </a:lvl6pPr>
      <a:lvl7pPr marL="914400" algn="l" rtl="0" eaLnBrk="1" fontAlgn="base" hangingPunct="1">
        <a:spcBef>
          <a:spcPct val="0"/>
        </a:spcBef>
        <a:spcAft>
          <a:spcPct val="0"/>
        </a:spcAft>
        <a:defRPr sz="4000">
          <a:solidFill>
            <a:schemeClr val="tx2"/>
          </a:solidFill>
          <a:latin typeface="Verdana" pitchFamily="34" charset="0"/>
        </a:defRPr>
      </a:lvl7pPr>
      <a:lvl8pPr marL="1371600" algn="l" rtl="0" eaLnBrk="1" fontAlgn="base" hangingPunct="1">
        <a:spcBef>
          <a:spcPct val="0"/>
        </a:spcBef>
        <a:spcAft>
          <a:spcPct val="0"/>
        </a:spcAft>
        <a:defRPr sz="4000">
          <a:solidFill>
            <a:schemeClr val="tx2"/>
          </a:solidFill>
          <a:latin typeface="Verdana" pitchFamily="34" charset="0"/>
        </a:defRPr>
      </a:lvl8pPr>
      <a:lvl9pPr marL="1828800" algn="l" rtl="0" eaLnBrk="1" fontAlgn="base" hangingPunct="1">
        <a:spcBef>
          <a:spcPct val="0"/>
        </a:spcBef>
        <a:spcAft>
          <a:spcPct val="0"/>
        </a:spcAft>
        <a:defRPr sz="4000">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tx2"/>
        </a:buClr>
        <a:buSzPct val="150000"/>
        <a:buFont typeface="Wingdings" panose="05000000000000000000" pitchFamily="2" charset="2"/>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SzPct val="15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Font typeface="Wingdings" panose="05000000000000000000"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t>8.2.2024</a:t>
            </a:fld>
            <a:endParaRPr lang="fi-FI"/>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591812"/>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89.png"/><Relationship Id="rId1" Type="http://schemas.openxmlformats.org/officeDocument/2006/relationships/slideLayout" Target="../slideLayouts/slideLayout162.xml"/><Relationship Id="rId4" Type="http://schemas.openxmlformats.org/officeDocument/2006/relationships/image" Target="../media/image142.png"/></Relationships>
</file>

<file path=ppt/slides/_rels/slide10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89.png"/><Relationship Id="rId1" Type="http://schemas.openxmlformats.org/officeDocument/2006/relationships/slideLayout" Target="../slideLayouts/slideLayout162.xml"/><Relationship Id="rId4" Type="http://schemas.openxmlformats.org/officeDocument/2006/relationships/image" Target="../media/image144.emf"/></Relationships>
</file>

<file path=ppt/slides/_rels/slide10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89.png"/><Relationship Id="rId1" Type="http://schemas.openxmlformats.org/officeDocument/2006/relationships/slideLayout" Target="../slideLayouts/slideLayout162.xml"/><Relationship Id="rId4" Type="http://schemas.openxmlformats.org/officeDocument/2006/relationships/image" Target="../media/image146.emf"/></Relationships>
</file>

<file path=ppt/slides/_rels/slide103.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89.png"/><Relationship Id="rId1" Type="http://schemas.openxmlformats.org/officeDocument/2006/relationships/slideLayout" Target="../slideLayouts/slideLayout162.xml"/><Relationship Id="rId4" Type="http://schemas.openxmlformats.org/officeDocument/2006/relationships/image" Target="../media/image148.emf"/></Relationships>
</file>

<file path=ppt/slides/_rels/slide104.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89.png"/><Relationship Id="rId1" Type="http://schemas.openxmlformats.org/officeDocument/2006/relationships/slideLayout" Target="../slideLayouts/slideLayout162.xml"/><Relationship Id="rId4" Type="http://schemas.openxmlformats.org/officeDocument/2006/relationships/image" Target="../media/image150.emf"/></Relationships>
</file>

<file path=ppt/slides/_rels/slide105.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54.emf"/><Relationship Id="rId4" Type="http://schemas.openxmlformats.org/officeDocument/2006/relationships/image" Target="../media/image153.png"/></Relationships>
</file>

<file path=ppt/slides/_rels/slide107.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58.png"/><Relationship Id="rId4" Type="http://schemas.openxmlformats.org/officeDocument/2006/relationships/image" Target="../media/image157.png"/></Relationships>
</file>

<file path=ppt/slides/_rels/slide109.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61.emf"/><Relationship Id="rId4" Type="http://schemas.openxmlformats.org/officeDocument/2006/relationships/image" Target="../media/image16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1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89.png"/><Relationship Id="rId1" Type="http://schemas.openxmlformats.org/officeDocument/2006/relationships/slideLayout" Target="../slideLayouts/slideLayout16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112.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89.png"/><Relationship Id="rId1" Type="http://schemas.openxmlformats.org/officeDocument/2006/relationships/slideLayout" Target="../slideLayouts/slideLayout162.xml"/><Relationship Id="rId6" Type="http://schemas.openxmlformats.org/officeDocument/2006/relationships/image" Target="../media/image170.png"/><Relationship Id="rId5" Type="http://schemas.openxmlformats.org/officeDocument/2006/relationships/image" Target="../media/image169.emf"/><Relationship Id="rId4" Type="http://schemas.openxmlformats.org/officeDocument/2006/relationships/image" Target="../media/image168.png"/></Relationships>
</file>

<file path=ppt/slides/_rels/slide11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73.emf"/><Relationship Id="rId4" Type="http://schemas.openxmlformats.org/officeDocument/2006/relationships/image" Target="../media/image172.png"/></Relationships>
</file>

<file path=ppt/slides/_rels/slide11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76.emf"/><Relationship Id="rId4" Type="http://schemas.openxmlformats.org/officeDocument/2006/relationships/image" Target="../media/image175.png"/></Relationships>
</file>

<file path=ppt/slides/_rels/slide11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79.png"/><Relationship Id="rId4" Type="http://schemas.openxmlformats.org/officeDocument/2006/relationships/image" Target="../media/image178.emf"/></Relationships>
</file>

<file path=ppt/slides/_rels/slide11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82.emf"/><Relationship Id="rId4" Type="http://schemas.openxmlformats.org/officeDocument/2006/relationships/image" Target="../media/image181.png"/></Relationships>
</file>

<file path=ppt/slides/_rels/slide1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83.png"/><Relationship Id="rId1" Type="http://schemas.openxmlformats.org/officeDocument/2006/relationships/slideLayout" Target="../slideLayouts/slideLayout126.xml"/><Relationship Id="rId6" Type="http://schemas.openxmlformats.org/officeDocument/2006/relationships/image" Target="../media/image89.png"/><Relationship Id="rId5" Type="http://schemas.openxmlformats.org/officeDocument/2006/relationships/image" Target="../media/image184.png"/><Relationship Id="rId4" Type="http://schemas.microsoft.com/office/2007/relationships/hdphoto" Target="../media/hdphoto1.wdp"/></Relationships>
</file>

<file path=ppt/slides/_rels/slide11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87.emf"/><Relationship Id="rId4" Type="http://schemas.openxmlformats.org/officeDocument/2006/relationships/image" Target="../media/image186.png"/></Relationships>
</file>

<file path=ppt/slides/_rels/slide11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90.emf"/><Relationship Id="rId4" Type="http://schemas.openxmlformats.org/officeDocument/2006/relationships/image" Target="../media/image18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93.emf"/><Relationship Id="rId4" Type="http://schemas.openxmlformats.org/officeDocument/2006/relationships/image" Target="../media/image192.png"/></Relationships>
</file>

<file path=ppt/slides/_rels/slide12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196.emf"/><Relationship Id="rId4" Type="http://schemas.openxmlformats.org/officeDocument/2006/relationships/image" Target="../media/image195.png"/></Relationships>
</file>

<file path=ppt/slides/_rels/slide122.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89.png"/><Relationship Id="rId1" Type="http://schemas.openxmlformats.org/officeDocument/2006/relationships/slideLayout" Target="../slideLayouts/slideLayout162.xml"/><Relationship Id="rId4" Type="http://schemas.openxmlformats.org/officeDocument/2006/relationships/image" Target="../media/image197.emf"/></Relationships>
</file>

<file path=ppt/slides/_rels/slide12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200.emf"/><Relationship Id="rId4" Type="http://schemas.openxmlformats.org/officeDocument/2006/relationships/image" Target="../media/image199.png"/></Relationships>
</file>

<file path=ppt/slides/_rels/slide12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203.emf"/><Relationship Id="rId4" Type="http://schemas.openxmlformats.org/officeDocument/2006/relationships/image" Target="../media/image202.png"/></Relationships>
</file>

<file path=ppt/slides/_rels/slide12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206.emf"/><Relationship Id="rId4" Type="http://schemas.openxmlformats.org/officeDocument/2006/relationships/image" Target="../media/image205.png"/></Relationships>
</file>

<file path=ppt/slides/_rels/slide12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89.png"/><Relationship Id="rId1" Type="http://schemas.openxmlformats.org/officeDocument/2006/relationships/slideLayout" Target="../slideLayouts/slideLayout162.xml"/><Relationship Id="rId5" Type="http://schemas.openxmlformats.org/officeDocument/2006/relationships/image" Target="../media/image209.emf"/><Relationship Id="rId4" Type="http://schemas.openxmlformats.org/officeDocument/2006/relationships/image" Target="../media/image208.png"/></Relationships>
</file>

<file path=ppt/slides/_rels/slide12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89.png"/><Relationship Id="rId1" Type="http://schemas.openxmlformats.org/officeDocument/2006/relationships/slideLayout" Target="../slideLayouts/slideLayout162.xml"/><Relationship Id="rId4" Type="http://schemas.openxmlformats.org/officeDocument/2006/relationships/image" Target="../media/image211.emf"/></Relationships>
</file>

<file path=ppt/slides/_rels/slide12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89.png"/><Relationship Id="rId1" Type="http://schemas.openxmlformats.org/officeDocument/2006/relationships/slideLayout" Target="../slideLayouts/slideLayout160.xml"/></Relationships>
</file>

<file path=ppt/slides/_rels/slide12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31.xml.rels><?xml version="1.0" encoding="UTF-8" standalone="yes"?>
<Relationships xmlns="http://schemas.openxmlformats.org/package/2006/relationships"><Relationship Id="rId3" Type="http://schemas.openxmlformats.org/officeDocument/2006/relationships/image" Target="../media/image215.emf"/><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3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89.png"/><Relationship Id="rId1" Type="http://schemas.openxmlformats.org/officeDocument/2006/relationships/slideLayout" Target="../slideLayouts/slideLayout164.xml"/></Relationships>
</file>

<file path=ppt/slides/_rels/slide1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3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3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3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44.emf"/><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5.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6.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7.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8.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9.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9.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4.emf"/><Relationship Id="rId4" Type="http://schemas.openxmlformats.org/officeDocument/2006/relationships/image" Target="../media/image63.emf"/></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5.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8.png"/><Relationship Id="rId1" Type="http://schemas.openxmlformats.org/officeDocument/2006/relationships/slideLayout" Target="../slideLayouts/slideLayout137.xml"/><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148.xml"/><Relationship Id="rId5" Type="http://schemas.openxmlformats.org/officeDocument/2006/relationships/image" Target="../media/image89.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126.xml"/><Relationship Id="rId5" Type="http://schemas.openxmlformats.org/officeDocument/2006/relationships/image" Target="../media/image92.png"/><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57.xml"/><Relationship Id="rId5" Type="http://schemas.openxmlformats.org/officeDocument/2006/relationships/image" Target="../media/image61.png"/><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8.png"/><Relationship Id="rId2" Type="http://schemas.openxmlformats.org/officeDocument/2006/relationships/image" Target="../media/image93.png"/><Relationship Id="rId1" Type="http://schemas.openxmlformats.org/officeDocument/2006/relationships/slideLayout" Target="../slideLayouts/slideLayout68.xml"/><Relationship Id="rId6" Type="http://schemas.openxmlformats.org/officeDocument/2006/relationships/image" Target="../media/image95.png"/><Relationship Id="rId5" Type="http://schemas.openxmlformats.org/officeDocument/2006/relationships/image" Target="../media/image9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7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8.png"/><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81.xml"/><Relationship Id="rId5" Type="http://schemas.openxmlformats.org/officeDocument/2006/relationships/image" Target="../media/image97.png"/><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png"/><Relationship Id="rId1" Type="http://schemas.openxmlformats.org/officeDocument/2006/relationships/slideLayout" Target="../slideLayouts/slideLayout81.xml"/><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00.png"/><Relationship Id="rId1" Type="http://schemas.openxmlformats.org/officeDocument/2006/relationships/slideLayout" Target="../slideLayouts/slideLayout81.xml"/><Relationship Id="rId5" Type="http://schemas.openxmlformats.org/officeDocument/2006/relationships/image" Target="../media/image8.png"/><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7.xml"/><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3.png"/><Relationship Id="rId1" Type="http://schemas.openxmlformats.org/officeDocument/2006/relationships/slideLayout" Target="../slideLayouts/slideLayout87.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png"/><Relationship Id="rId1" Type="http://schemas.openxmlformats.org/officeDocument/2006/relationships/slideLayout" Target="../slideLayouts/slideLayout87.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81.xml"/><Relationship Id="rId6" Type="http://schemas.openxmlformats.org/officeDocument/2006/relationships/image" Target="../media/image106.png"/><Relationship Id="rId5" Type="http://schemas.openxmlformats.org/officeDocument/2006/relationships/image" Target="../media/image8.png"/><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png"/><Relationship Id="rId1" Type="http://schemas.openxmlformats.org/officeDocument/2006/relationships/slideLayout" Target="../slideLayouts/slideLayout87.xml"/></Relationships>
</file>

<file path=ppt/slides/_rels/slide7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chart" Target="../charts/chart1.xml"/><Relationship Id="rId7" Type="http://schemas.openxmlformats.org/officeDocument/2006/relationships/image" Target="../media/image110.png"/><Relationship Id="rId12"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81.xml"/><Relationship Id="rId6" Type="http://schemas.openxmlformats.org/officeDocument/2006/relationships/image" Target="../media/image109.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chart" Target="../charts/chart2.xml"/><Relationship Id="rId4" Type="http://schemas.openxmlformats.org/officeDocument/2006/relationships/image" Target="../media/image60.png"/><Relationship Id="rId9" Type="http://schemas.openxmlformats.org/officeDocument/2006/relationships/image" Target="../media/image11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80.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8.png"/><Relationship Id="rId1" Type="http://schemas.openxmlformats.org/officeDocument/2006/relationships/slideLayout" Target="../slideLayouts/slideLayout82.xm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59.png"/><Relationship Id="rId7"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46.xml"/><Relationship Id="rId6" Type="http://schemas.openxmlformats.org/officeDocument/2006/relationships/image" Target="../media/image95.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94.png"/><Relationship Id="rId4" Type="http://schemas.openxmlformats.org/officeDocument/2006/relationships/image" Target="../media/image60.png"/><Relationship Id="rId9" Type="http://schemas.openxmlformats.org/officeDocument/2006/relationships/image" Target="../media/image117.png"/></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83.xml.rels><?xml version="1.0" encoding="UTF-8" standalone="yes"?>
<Relationships xmlns="http://schemas.openxmlformats.org/package/2006/relationships"><Relationship Id="rId3" Type="http://schemas.openxmlformats.org/officeDocument/2006/relationships/hyperlink" Target="https://ek.fi/wp-content/uploads/2023/10/Maakuntien_vaylaraportti.pdf" TargetMode="External"/><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14.xml"/><Relationship Id="rId4" Type="http://schemas.openxmlformats.org/officeDocument/2006/relationships/image" Target="../media/image122.png"/></Relationships>
</file>

<file path=ppt/slides/_rels/slide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image" Target="../media/image12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95.png"/><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8.png"/></Relationships>
</file>

<file path=ppt/slides/_rels/slide95.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png"/><Relationship Id="rId1" Type="http://schemas.openxmlformats.org/officeDocument/2006/relationships/slideLayout" Target="../slideLayouts/slideLayout160.xml"/><Relationship Id="rId4" Type="http://schemas.openxmlformats.org/officeDocument/2006/relationships/image" Target="../media/image89.png"/></Relationships>
</file>

<file path=ppt/slides/_rels/slide96.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png"/><Relationship Id="rId1" Type="http://schemas.openxmlformats.org/officeDocument/2006/relationships/slideLayout" Target="../slideLayouts/slideLayout160.xml"/><Relationship Id="rId4" Type="http://schemas.openxmlformats.org/officeDocument/2006/relationships/image" Target="../media/image89.png"/></Relationships>
</file>

<file path=ppt/slides/_rels/slide97.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89.png"/><Relationship Id="rId1" Type="http://schemas.openxmlformats.org/officeDocument/2006/relationships/slideLayout" Target="../slideLayouts/slideLayout162.xml"/></Relationships>
</file>

<file path=ppt/slides/_rels/slide99.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89.png"/><Relationship Id="rId1" Type="http://schemas.openxmlformats.org/officeDocument/2006/relationships/slideLayout" Target="../slideLayouts/slideLayout16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a:defRPr/>
            </a:pPr>
            <a:r>
              <a:rPr lang="fi-FI" sz="3600" b="1" dirty="0">
                <a:solidFill>
                  <a:schemeClr val="tx2"/>
                </a:solidFill>
              </a:rPr>
              <a:t>SATAKUNTA LUKUINA</a:t>
            </a:r>
            <a:br>
              <a:rPr lang="fi-FI" sz="3600" b="1" dirty="0">
                <a:solidFill>
                  <a:schemeClr val="tx2"/>
                </a:solidFill>
              </a:rPr>
            </a:br>
            <a:r>
              <a:rPr lang="fi-FI" sz="3600" b="1" dirty="0">
                <a:solidFill>
                  <a:schemeClr val="tx2"/>
                </a:solidFill>
              </a:rPr>
              <a:t>Satakunnan toimintaympäristö</a:t>
            </a:r>
            <a:br>
              <a:rPr lang="fi-FI" sz="3600" b="1" dirty="0">
                <a:solidFill>
                  <a:schemeClr val="tx2"/>
                </a:solidFill>
              </a:rPr>
            </a:br>
            <a:r>
              <a:rPr lang="fi-FI" sz="3600" b="1" dirty="0">
                <a:solidFill>
                  <a:schemeClr val="tx2"/>
                </a:solidFill>
              </a:rPr>
              <a:t>-infograafeja väestöstä, aluetaloudesta, suhdannekehityksestä ja positiivisesta rakennemuutoksesta</a:t>
            </a:r>
            <a:br>
              <a:rPr lang="fi-FI" sz="4800" b="1" dirty="0">
                <a:solidFill>
                  <a:schemeClr val="tx2"/>
                </a:solidFill>
              </a:rPr>
            </a:br>
            <a:br>
              <a:rPr lang="fi-FI" sz="4800">
                <a:solidFill>
                  <a:schemeClr val="tx2"/>
                </a:solidFill>
              </a:rPr>
            </a:br>
            <a:r>
              <a:rPr lang="fi-FI" sz="4000">
                <a:solidFill>
                  <a:schemeClr val="tx2"/>
                </a:solidFill>
              </a:rPr>
              <a:t>helmikuu </a:t>
            </a:r>
            <a:r>
              <a:rPr lang="fi-FI" sz="4000" dirty="0">
                <a:solidFill>
                  <a:schemeClr val="tx2"/>
                </a:solidFill>
              </a:rPr>
              <a:t>2024</a:t>
            </a:r>
            <a:br>
              <a:rPr lang="fi-FI" sz="3600" dirty="0">
                <a:solidFill>
                  <a:schemeClr val="tx2"/>
                </a:solidFill>
              </a:rPr>
            </a:br>
            <a:br>
              <a:rPr lang="fi-FI" sz="2000" dirty="0">
                <a:solidFill>
                  <a:schemeClr val="tx2"/>
                </a:solidFill>
              </a:rPr>
            </a:br>
            <a:r>
              <a:rPr lang="fi-FI" sz="2000" dirty="0">
                <a:solidFill>
                  <a:schemeClr val="tx2"/>
                </a:solidFill>
              </a:rPr>
              <a:t>Aluekehitysasiantuntija Saku Vähäsantanen, Satakuntaliitto</a:t>
            </a:r>
            <a:br>
              <a:rPr lang="fi-FI" sz="2000" dirty="0">
                <a:solidFill>
                  <a:schemeClr val="tx2"/>
                </a:solidFill>
              </a:rPr>
            </a:br>
            <a:r>
              <a:rPr lang="fi-FI" sz="2000" dirty="0">
                <a:solidFill>
                  <a:schemeClr val="tx2"/>
                </a:solidFill>
              </a:rPr>
              <a:t>044 711 4350, </a:t>
            </a:r>
            <a:r>
              <a:rPr lang="fi-FI" sz="2000" dirty="0" err="1">
                <a:solidFill>
                  <a:schemeClr val="tx2"/>
                </a:solidFill>
              </a:rPr>
              <a:t>etunimi.sukunimi</a:t>
            </a:r>
            <a:r>
              <a:rPr lang="fi-FI" sz="2000" dirty="0">
                <a:solidFill>
                  <a:schemeClr val="tx2"/>
                </a:solidFill>
              </a:rPr>
              <a:t> at satakunta.fi</a:t>
            </a: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BF7EE811-56B5-A15B-71DA-0672935D9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00474" y="281031"/>
            <a:ext cx="7943052" cy="1143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10</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FC1D5F3B-9CB9-E273-6304-1AABB3365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4" name="Picture 3">
            <a:extLst>
              <a:ext uri="{FF2B5EF4-FFF2-40B4-BE49-F238E27FC236}">
                <a16:creationId xmlns:a16="http://schemas.microsoft.com/office/drawing/2014/main" id="{5CD71B13-2008-1214-EA0D-B2A13E6F2366}"/>
              </a:ext>
            </a:extLst>
          </p:cNvPr>
          <p:cNvPicPr>
            <a:picLocks noChangeAspect="1"/>
          </p:cNvPicPr>
          <p:nvPr/>
        </p:nvPicPr>
        <p:blipFill>
          <a:blip r:embed="rId4"/>
          <a:stretch>
            <a:fillRect/>
          </a:stretch>
        </p:blipFill>
        <p:spPr>
          <a:xfrm>
            <a:off x="600474" y="1511112"/>
            <a:ext cx="7943052" cy="4758157"/>
          </a:xfrm>
          <a:prstGeom prst="rect">
            <a:avLst/>
          </a:prstGeom>
        </p:spPr>
      </p:pic>
    </p:spTree>
    <p:extLst>
      <p:ext uri="{BB962C8B-B14F-4D97-AF65-F5344CB8AC3E}">
        <p14:creationId xmlns:p14="http://schemas.microsoft.com/office/powerpoint/2010/main" val="14999732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140" y="1614734"/>
            <a:ext cx="3991485" cy="2852961"/>
          </a:xfrm>
        </p:spPr>
        <p:txBody>
          <a:bodyPr>
            <a:noAutofit/>
          </a:bodyPr>
          <a:lstStyle/>
          <a:p>
            <a:pPr algn="just">
              <a:defRPr/>
            </a:pPr>
            <a:r>
              <a:rPr lang="fi-FI" altLang="fi-FI" sz="1500" b="1" dirty="0"/>
              <a:t>Vuoden 2022 jälkimmäisellä puoliskolla yritysten liikevaihto kasvoi voimakkaasti kaikissa Satakunnan seutukunnissa. Kasvu ylitti pääosin valtakunnan tason.  </a:t>
            </a:r>
          </a:p>
          <a:p>
            <a:pPr algn="just">
              <a:defRPr/>
            </a:pPr>
            <a:r>
              <a:rPr lang="fi-FI" altLang="fi-FI" sz="1500" b="1" dirty="0"/>
              <a:t>Vuoden 2023 alussa liikevaihdon nousu jatkui hiipuneena Rauman seutukunnassa ja Pohjois-Satakunnassa.</a:t>
            </a:r>
          </a:p>
          <a:p>
            <a:pPr algn="just">
              <a:defRPr/>
            </a:pPr>
            <a:r>
              <a:rPr lang="fi-FI" altLang="fi-FI" sz="1500" b="1" dirty="0"/>
              <a:t>Porin seutukunnassa liikevaihto sen sijaan aleni vuoden 2023 ensimmäisellä neljänneksellä, sillä metallien jalostuksen suuren painoarvon vuoksi alan tuottajahintojen lasku painoi kehityksen aavistuksen pakkaselle.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7465" y="666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2022-23: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Liikevaihto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4014133" y="1404715"/>
            <a:ext cx="32540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4110815" y="1427322"/>
            <a:ext cx="36654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89249E88-1FDF-9FCF-CADF-53A0DCCAE4C2}"/>
              </a:ext>
            </a:extLst>
          </p:cNvPr>
          <p:cNvSpPr>
            <a:spLocks noChangeArrowheads="1"/>
          </p:cNvSpPr>
          <p:nvPr/>
        </p:nvSpPr>
        <p:spPr bwMode="auto">
          <a:xfrm>
            <a:off x="4259511" y="1251163"/>
            <a:ext cx="58467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D5169158-DB3C-34B1-F4E6-514642E6A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3879" y="989410"/>
            <a:ext cx="1392609" cy="360574"/>
          </a:xfrm>
          <a:prstGeom prst="rect">
            <a:avLst/>
          </a:prstGeom>
        </p:spPr>
      </p:pic>
      <p:pic>
        <p:nvPicPr>
          <p:cNvPr id="16" name="Picture 15">
            <a:extLst>
              <a:ext uri="{FF2B5EF4-FFF2-40B4-BE49-F238E27FC236}">
                <a16:creationId xmlns:a16="http://schemas.microsoft.com/office/drawing/2014/main" id="{5E7E2560-1400-8FE0-D1A7-DB6C6B2304D9}"/>
              </a:ext>
            </a:extLst>
          </p:cNvPr>
          <p:cNvPicPr>
            <a:picLocks noChangeAspect="1"/>
          </p:cNvPicPr>
          <p:nvPr/>
        </p:nvPicPr>
        <p:blipFill>
          <a:blip r:embed="rId3"/>
          <a:stretch>
            <a:fillRect/>
          </a:stretch>
        </p:blipFill>
        <p:spPr>
          <a:xfrm>
            <a:off x="306113" y="5095211"/>
            <a:ext cx="8301038" cy="728663"/>
          </a:xfrm>
          <a:prstGeom prst="rect">
            <a:avLst/>
          </a:prstGeom>
        </p:spPr>
      </p:pic>
      <p:sp>
        <p:nvSpPr>
          <p:cNvPr id="17" name="Rectangle 2">
            <a:extLst>
              <a:ext uri="{FF2B5EF4-FFF2-40B4-BE49-F238E27FC236}">
                <a16:creationId xmlns:a16="http://schemas.microsoft.com/office/drawing/2014/main" id="{2C5FEBF6-C5E8-EC3D-C7A2-E303A87C02E9}"/>
              </a:ext>
            </a:extLst>
          </p:cNvPr>
          <p:cNvSpPr>
            <a:spLocks noChangeArrowheads="1"/>
          </p:cNvSpPr>
          <p:nvPr/>
        </p:nvSpPr>
        <p:spPr bwMode="auto">
          <a:xfrm>
            <a:off x="3865875" y="1275157"/>
            <a:ext cx="68751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049" name="Picture 1">
            <a:extLst>
              <a:ext uri="{FF2B5EF4-FFF2-40B4-BE49-F238E27FC236}">
                <a16:creationId xmlns:a16="http://schemas.microsoft.com/office/drawing/2014/main" id="{2508607E-C8FF-49F4-A673-367773D0B4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7086" y="1396511"/>
            <a:ext cx="5184149" cy="314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266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8615" y="800904"/>
            <a:ext cx="7886700" cy="65131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tammi</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kesäkuu</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vienti</a:t>
            </a:r>
            <a:endParaRPr lang="en-US" altLang="fi-FI" sz="2025" b="1" cap="all" spc="-38" dirty="0">
              <a:solidFill>
                <a:srgbClr val="FFC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307235"/>
            <a:ext cx="8714064" cy="12579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teollisuuden viennin arvo supistui selvästi vuoden 2023 tammi-kesäkuussa. Laskeneet tuottajahinnat vaikuttavat suurelta osin laskun taustalla etenkin metallien jalostuksessa, mutta osin myös mm. metsäteollisuudessa. Ainoastaan elintarviketeollisuuden viennin arvo kohosi tammi-maaliskuussa, mutta siinäkin kevät sujui kehnosti. Maassa keskimäärin viennin arvo tippui Satakuntaa vähemmän johtuen lähinnä teknologiateollisuuden selvästi loivemmasta pudotuksesta. Sen taustalla piilee metallien jalostuksen vähäisempi painoarvo. Siten metallien hintojen pudotus, joka näkyy Satakunnan viennin arvossa, ei vaikuta niin paljon valtakunnallisiin kehityslukuihin.  </a:t>
            </a: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68D7291F-5797-49D9-BE6D-B609C8C9A6D5}"/>
              </a:ext>
            </a:extLst>
          </p:cNvPr>
          <p:cNvSpPr txBox="1"/>
          <p:nvPr/>
        </p:nvSpPr>
        <p:spPr>
          <a:xfrm>
            <a:off x="-9453" y="2568114"/>
            <a:ext cx="4855879" cy="1861087"/>
          </a:xfrm>
          <a:prstGeom prst="rect">
            <a:avLst/>
          </a:prstGeom>
          <a:noFill/>
        </p:spPr>
        <p:txBody>
          <a:bodyPr wrap="square" rtlCol="0">
            <a:spAutoFit/>
          </a:bodyPr>
          <a:lstStyle/>
          <a:p>
            <a:pPr marL="172800" indent="-172800" defTabSz="685800" eaLnBrk="1" fontAlgn="auto" hangingPunct="1">
              <a:lnSpc>
                <a:spcPct val="80000"/>
              </a:lnSpc>
              <a:spcBef>
                <a:spcPts val="750"/>
              </a:spcBef>
              <a:spcAft>
                <a:spcPts val="0"/>
              </a:spcAft>
              <a:buFont typeface="Arial" panose="020B0604020202020204" pitchFamily="34" charset="0"/>
              <a:buChar char="•"/>
            </a:pPr>
            <a:r>
              <a:rPr lang="sv-SE" sz="1350" b="1" dirty="0">
                <a:solidFill>
                  <a:prstClr val="black"/>
                </a:solidFill>
                <a:highlight>
                  <a:srgbClr val="FFFF00"/>
                </a:highlight>
                <a:latin typeface="Calibri" panose="020F0502020204030204"/>
                <a:cs typeface="+mn-cs"/>
              </a:rPr>
              <a:t>Satakunnan </a:t>
            </a:r>
            <a:r>
              <a:rPr lang="sv-SE" sz="1350" b="1" dirty="0" err="1">
                <a:solidFill>
                  <a:prstClr val="black"/>
                </a:solidFill>
                <a:highlight>
                  <a:srgbClr val="FFFF00"/>
                </a:highlight>
                <a:latin typeface="Calibri" panose="020F0502020204030204"/>
                <a:cs typeface="+mn-cs"/>
              </a:rPr>
              <a:t>teollisuuden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viennin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arvosta</a:t>
            </a:r>
            <a:r>
              <a:rPr lang="sv-SE" sz="1350" b="1" dirty="0">
                <a:solidFill>
                  <a:prstClr val="black"/>
                </a:solidFill>
                <a:highlight>
                  <a:srgbClr val="FFFF00"/>
                </a:highlight>
                <a:latin typeface="Calibri" panose="020F0502020204030204"/>
                <a:cs typeface="+mn-cs"/>
              </a:rPr>
              <a:t> 60 % </a:t>
            </a:r>
            <a:r>
              <a:rPr lang="sv-SE" sz="1350" b="1" dirty="0" err="1">
                <a:solidFill>
                  <a:prstClr val="black"/>
                </a:solidFill>
                <a:highlight>
                  <a:srgbClr val="FFFF00"/>
                </a:highlight>
                <a:latin typeface="Calibri" panose="020F0502020204030204"/>
                <a:cs typeface="+mn-cs"/>
              </a:rPr>
              <a:t>syntyy</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teknologiateollisuudessa</a:t>
            </a:r>
            <a:r>
              <a:rPr lang="sv-SE" sz="1350" b="1" dirty="0">
                <a:solidFill>
                  <a:prstClr val="black"/>
                </a:solidFill>
                <a:highlight>
                  <a:srgbClr val="FFFF00"/>
                </a:highlight>
                <a:latin typeface="Calibri" panose="020F0502020204030204"/>
                <a:cs typeface="+mn-cs"/>
              </a:rPr>
              <a:t> (3,9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32 % </a:t>
            </a:r>
            <a:r>
              <a:rPr lang="sv-SE" sz="1350" b="1" dirty="0" err="1">
                <a:solidFill>
                  <a:prstClr val="black"/>
                </a:solidFill>
                <a:highlight>
                  <a:srgbClr val="FFFF00"/>
                </a:highlight>
                <a:latin typeface="Calibri" panose="020F0502020204030204"/>
                <a:cs typeface="+mn-cs"/>
              </a:rPr>
              <a:t>metsäteollisuudessa</a:t>
            </a:r>
            <a:r>
              <a:rPr lang="sv-SE" sz="1350" b="1" dirty="0">
                <a:solidFill>
                  <a:prstClr val="black"/>
                </a:solidFill>
                <a:highlight>
                  <a:srgbClr val="FFFF00"/>
                </a:highlight>
                <a:latin typeface="Calibri" panose="020F0502020204030204"/>
                <a:cs typeface="+mn-cs"/>
              </a:rPr>
              <a:t> (2,1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ja 1 % </a:t>
            </a:r>
            <a:r>
              <a:rPr lang="sv-SE" sz="1350" b="1" dirty="0" err="1">
                <a:solidFill>
                  <a:prstClr val="black"/>
                </a:solidFill>
                <a:highlight>
                  <a:srgbClr val="FFFF00"/>
                </a:highlight>
                <a:latin typeface="Calibri" panose="020F0502020204030204"/>
                <a:cs typeface="+mn-cs"/>
              </a:rPr>
              <a:t>elintarviketeollisuudessa</a:t>
            </a:r>
            <a:r>
              <a:rPr lang="sv-SE" sz="1350" b="1" dirty="0">
                <a:solidFill>
                  <a:prstClr val="black"/>
                </a:solidFill>
                <a:highlight>
                  <a:srgbClr val="FFFF00"/>
                </a:highlight>
                <a:latin typeface="Calibri" panose="020F0502020204030204"/>
                <a:cs typeface="+mn-cs"/>
              </a:rPr>
              <a:t> (54 milj. €) v. 2022. </a:t>
            </a:r>
            <a:r>
              <a:rPr lang="sv-SE" sz="1350" b="1" dirty="0" err="1">
                <a:solidFill>
                  <a:prstClr val="black"/>
                </a:solidFill>
                <a:highlight>
                  <a:srgbClr val="FFFF00"/>
                </a:highlight>
                <a:latin typeface="Calibri" panose="020F0502020204030204"/>
                <a:cs typeface="+mn-cs"/>
              </a:rPr>
              <a:t>Lopusta</a:t>
            </a:r>
            <a:r>
              <a:rPr lang="sv-SE" sz="1350" b="1" dirty="0">
                <a:solidFill>
                  <a:prstClr val="black"/>
                </a:solidFill>
                <a:highlight>
                  <a:srgbClr val="FFFF00"/>
                </a:highlight>
                <a:latin typeface="Calibri" panose="020F0502020204030204"/>
                <a:cs typeface="+mn-cs"/>
              </a:rPr>
              <a:t> n. 7 %:sta (432 milj. €) </a:t>
            </a:r>
            <a:r>
              <a:rPr lang="sv-SE" sz="1350" b="1" dirty="0" err="1">
                <a:solidFill>
                  <a:prstClr val="black"/>
                </a:solidFill>
                <a:highlight>
                  <a:srgbClr val="FFFF00"/>
                </a:highlight>
                <a:latin typeface="Calibri" panose="020F0502020204030204"/>
                <a:cs typeface="+mn-cs"/>
              </a:rPr>
              <a:t>valtaosa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muodostuu</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kemianteollisuudesta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Yhteensä</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teollisuuden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viennin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arvo</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oli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ennakkotietojen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mukaan</a:t>
            </a:r>
            <a:r>
              <a:rPr lang="sv-SE" sz="1350" b="1" dirty="0">
                <a:solidFill>
                  <a:prstClr val="black"/>
                </a:solidFill>
                <a:highlight>
                  <a:srgbClr val="FFFF00"/>
                </a:highlight>
                <a:latin typeface="Calibri" panose="020F0502020204030204"/>
                <a:cs typeface="+mn-cs"/>
              </a:rPr>
              <a:t> 6,4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v. 2022. </a:t>
            </a:r>
            <a:r>
              <a:rPr lang="sv-SE" sz="1350" b="1" dirty="0" err="1">
                <a:solidFill>
                  <a:prstClr val="black"/>
                </a:solidFill>
                <a:highlight>
                  <a:srgbClr val="FFFF00"/>
                </a:highlight>
                <a:latin typeface="Calibri" panose="020F0502020204030204"/>
                <a:cs typeface="+mn-cs"/>
              </a:rPr>
              <a:t>Henkeä</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kohti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laskettuna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sija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oli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kolmas</a:t>
            </a:r>
            <a:r>
              <a:rPr lang="sv-SE" sz="1350" b="1" dirty="0">
                <a:solidFill>
                  <a:prstClr val="black"/>
                </a:solidFill>
                <a:highlight>
                  <a:srgbClr val="FFFF00"/>
                </a:highlight>
                <a:latin typeface="Calibri" panose="020F0502020204030204"/>
                <a:cs typeface="+mn-cs"/>
              </a:rPr>
              <a:t> 19 </a:t>
            </a:r>
            <a:r>
              <a:rPr lang="sv-SE" sz="1350" b="1" dirty="0" err="1">
                <a:solidFill>
                  <a:prstClr val="black"/>
                </a:solidFill>
                <a:highlight>
                  <a:srgbClr val="FFFF00"/>
                </a:highlight>
                <a:latin typeface="Calibri" panose="020F0502020204030204"/>
                <a:cs typeface="+mn-cs"/>
              </a:rPr>
              <a:t>maakunnasta</a:t>
            </a:r>
            <a:r>
              <a:rPr lang="sv-SE" sz="1350" b="1" dirty="0">
                <a:solidFill>
                  <a:prstClr val="black"/>
                </a:solidFill>
                <a:highlight>
                  <a:srgbClr val="FFFF00"/>
                </a:highlight>
                <a:latin typeface="Calibri" panose="020F0502020204030204"/>
                <a:cs typeface="+mn-cs"/>
              </a:rPr>
              <a:t>.  </a:t>
            </a:r>
          </a:p>
          <a:p>
            <a:pPr marL="172800" indent="-172800" defTabSz="685800" eaLnBrk="1" fontAlgn="auto" hangingPunct="1">
              <a:lnSpc>
                <a:spcPct val="80000"/>
              </a:lnSpc>
              <a:spcBef>
                <a:spcPts val="750"/>
              </a:spcBef>
              <a:spcAft>
                <a:spcPts val="0"/>
              </a:spcAft>
              <a:buFont typeface="Arial" panose="020B0604020202020204" pitchFamily="34" charset="0"/>
              <a:buChar char="•"/>
            </a:pPr>
            <a:r>
              <a:rPr lang="sv-SE" sz="1350" b="1" dirty="0" err="1">
                <a:solidFill>
                  <a:prstClr val="black"/>
                </a:solidFill>
                <a:highlight>
                  <a:srgbClr val="FFFF00"/>
                </a:highlight>
                <a:latin typeface="Calibri" panose="020F0502020204030204"/>
                <a:cs typeface="+mn-cs"/>
              </a:rPr>
              <a:t>Tullin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mukaan</a:t>
            </a:r>
            <a:r>
              <a:rPr lang="sv-SE" sz="1350" b="1" dirty="0">
                <a:solidFill>
                  <a:prstClr val="black"/>
                </a:solidFill>
                <a:highlight>
                  <a:srgbClr val="FFFF00"/>
                </a:highlight>
                <a:latin typeface="Calibri" panose="020F0502020204030204"/>
                <a:cs typeface="+mn-cs"/>
              </a:rPr>
              <a:t> </a:t>
            </a:r>
            <a:r>
              <a:rPr lang="fi-FI" sz="1350" b="1" dirty="0">
                <a:solidFill>
                  <a:prstClr val="black"/>
                </a:solidFill>
                <a:highlight>
                  <a:srgbClr val="FFFF00"/>
                </a:highlight>
                <a:latin typeface="Calibri" panose="020F0502020204030204"/>
                <a:cs typeface="+mn-cs"/>
              </a:rPr>
              <a:t>Satakunnan osuus oli 8,1 % Suomen viennistä ja sija 4 (19 maakuntaa) v. 2022. Väestöosuus on 3,8 %.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4902302" y="2349839"/>
            <a:ext cx="30307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7BE55D7E-7D62-037B-4287-E4A949CFD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16" name="Rectangle 2">
            <a:extLst>
              <a:ext uri="{FF2B5EF4-FFF2-40B4-BE49-F238E27FC236}">
                <a16:creationId xmlns:a16="http://schemas.microsoft.com/office/drawing/2014/main" id="{AAF0D5C2-852A-7C4A-C77E-B19A93B04DFF}"/>
              </a:ext>
            </a:extLst>
          </p:cNvPr>
          <p:cNvSpPr>
            <a:spLocks noChangeArrowheads="1"/>
          </p:cNvSpPr>
          <p:nvPr/>
        </p:nvSpPr>
        <p:spPr bwMode="auto">
          <a:xfrm>
            <a:off x="5023447" y="1984678"/>
            <a:ext cx="52359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3073" name="Picture 1">
            <a:extLst>
              <a:ext uri="{FF2B5EF4-FFF2-40B4-BE49-F238E27FC236}">
                <a16:creationId xmlns:a16="http://schemas.microsoft.com/office/drawing/2014/main" id="{CB28AC2C-C229-AB76-6908-59F06DDD57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4073" y="2881302"/>
            <a:ext cx="3956274" cy="24113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E25EB98-BDE2-2AEB-47E8-CE35B5DC1300}"/>
              </a:ext>
            </a:extLst>
          </p:cNvPr>
          <p:cNvPicPr>
            <a:picLocks noChangeAspect="1"/>
          </p:cNvPicPr>
          <p:nvPr/>
        </p:nvPicPr>
        <p:blipFill>
          <a:blip r:embed="rId4"/>
          <a:stretch>
            <a:fillRect/>
          </a:stretch>
        </p:blipFill>
        <p:spPr>
          <a:xfrm>
            <a:off x="228077" y="4477481"/>
            <a:ext cx="3893344" cy="1714500"/>
          </a:xfrm>
          <a:prstGeom prst="rect">
            <a:avLst/>
          </a:prstGeom>
        </p:spPr>
      </p:pic>
    </p:spTree>
    <p:extLst>
      <p:ext uri="{BB962C8B-B14F-4D97-AF65-F5344CB8AC3E}">
        <p14:creationId xmlns:p14="http://schemas.microsoft.com/office/powerpoint/2010/main" val="14372080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5540" y="85519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tammi</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kesäkuu</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palkkasumma</a:t>
            </a:r>
            <a:endParaRPr lang="en-US" altLang="fi-FI" sz="2025" b="1" cap="all" spc="-38" dirty="0">
              <a:solidFill>
                <a:srgbClr val="00B05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744957"/>
            <a:ext cx="4394525" cy="31012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palkkasumma kohosi koronakriisin alkuun saakka. Vuoden 2021 alussa palkkasumma kääntyi selvään nousuun sekä Satakunnassa että valtakunnallisesti.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Kasvu on jatkunut ripeänä ainakin vuoden 2023 kesäkuun loppuun saakka henkilöstömäärän kohotessa ja palkkojen noustessa. Tämä osoittaa talouden rattaiden pyörineen edelleen, vaikka liikevaihto monilta osin jo sakkasikin. Liikevaihdon pudotus onkin peräisin osin hintojen laskusta. Tosin alakohtaiset erot ovat yhä suuria. Satakunnassa palkkasumman nousu on jäänyt edelleen maan keskiarvoa vähän vaimeammaksi. </a:t>
            </a: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84132186-34E8-A46E-FC3E-130854E0A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4097" name="Picture 1">
            <a:extLst>
              <a:ext uri="{FF2B5EF4-FFF2-40B4-BE49-F238E27FC236}">
                <a16:creationId xmlns:a16="http://schemas.microsoft.com/office/drawing/2014/main" id="{DA67A088-E8D4-3D71-D5B2-96A0F837D8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7731" y="1675210"/>
            <a:ext cx="4394525" cy="26785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495BE77-1FF8-0A32-F962-96870DFE4049}"/>
              </a:ext>
            </a:extLst>
          </p:cNvPr>
          <p:cNvPicPr>
            <a:picLocks noChangeAspect="1"/>
          </p:cNvPicPr>
          <p:nvPr/>
        </p:nvPicPr>
        <p:blipFill>
          <a:blip r:embed="rId4"/>
          <a:stretch>
            <a:fillRect/>
          </a:stretch>
        </p:blipFill>
        <p:spPr>
          <a:xfrm>
            <a:off x="96442" y="5046069"/>
            <a:ext cx="5571695" cy="892703"/>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4012" y="660796"/>
            <a:ext cx="849332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työllisyys</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377044"/>
            <a:ext cx="4208262" cy="4700246"/>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henkilöstömäärien hienoinen nousu jatkui vuoden 2023 alussa. Teollisuudessa  henkilöstömäärä kasvoi yleisesti, tosin alakohtainen vaihtelu oli suurta. Rakentamisessa väkeä vähennettiin keväällä selvästi. Palveluissa henkilöstö aleni hieman.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oli syyskuun lopussa 8 490 työtöntä työnhakijaa, mikä on noin 370 henkeä (4,5 %) enemmän kuin vuotta aikaisemmin. Syyskuun aikana työttömien määrä nousi noin 140 hengellä. Työttömien työnhakijoiden osuus työvoimasta oli syyskuussa 8,9 %.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Hieman tavanomaisesta poiketen työttömien määrä nousi jo syyskuun aikana, kun yleensä työttömyyden kausiaikainen nousu ajoittuu myöhemmin loppuvuoteen. Syynä nousuun oli lomautusten lisääntyminen syyskuussa. Vuoden takaiseen verrattuna on kasvanut etenkin toisen asteen koulutuksen saaneiden työttömien ja työttömien miesten määrä. Sen sijaan naisten työttömyys on noussut vain vähän. Yli 50-vuotiaiden työttömien työnhakijoiden määrä on vielä laskenut.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Työvoiman kysyntä on hiljentynyt viime vuoteen verrattuna. Työ- ja elinkeinotoimistossa oli syyskuussa Satakunnassa yhteensä noin 2 900 avointa työpaikkaa, joista kuukauden aikana avautuneita uusia työpaikkoja oli reilut 1 400. (Lähde: Työllisyyskatsaus Satakunta)</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pic>
        <p:nvPicPr>
          <p:cNvPr id="14" name="Kuva 8" descr="Kuva, joka sisältää kohteen teksti, merkki, clipart-kuva&#10;&#10;Kuvaus luotu automaattisesti">
            <a:extLst>
              <a:ext uri="{FF2B5EF4-FFF2-40B4-BE49-F238E27FC236}">
                <a16:creationId xmlns:a16="http://schemas.microsoft.com/office/drawing/2014/main" id="{AD21977F-404F-CE8B-BEC0-6B77ECF741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64677"/>
            <a:ext cx="1392609" cy="360574"/>
          </a:xfrm>
          <a:prstGeom prst="rect">
            <a:avLst/>
          </a:prstGeom>
        </p:spPr>
      </p:pic>
      <p:pic>
        <p:nvPicPr>
          <p:cNvPr id="16" name="Picture 15">
            <a:extLst>
              <a:ext uri="{FF2B5EF4-FFF2-40B4-BE49-F238E27FC236}">
                <a16:creationId xmlns:a16="http://schemas.microsoft.com/office/drawing/2014/main" id="{626B2D5C-1E3A-773F-4D14-F28C4398CAA8}"/>
              </a:ext>
            </a:extLst>
          </p:cNvPr>
          <p:cNvPicPr>
            <a:picLocks noChangeAspect="1"/>
          </p:cNvPicPr>
          <p:nvPr/>
        </p:nvPicPr>
        <p:blipFill>
          <a:blip r:embed="rId3"/>
          <a:stretch>
            <a:fillRect/>
          </a:stretch>
        </p:blipFill>
        <p:spPr>
          <a:xfrm>
            <a:off x="4159774" y="1451900"/>
            <a:ext cx="4767485" cy="2903559"/>
          </a:xfrm>
          <a:prstGeom prst="rect">
            <a:avLst/>
          </a:prstGeom>
        </p:spPr>
      </p:pic>
      <p:pic>
        <p:nvPicPr>
          <p:cNvPr id="17" name="Picture 16">
            <a:extLst>
              <a:ext uri="{FF2B5EF4-FFF2-40B4-BE49-F238E27FC236}">
                <a16:creationId xmlns:a16="http://schemas.microsoft.com/office/drawing/2014/main" id="{B78CC861-78C0-AD1A-D9E4-073721F2B421}"/>
              </a:ext>
            </a:extLst>
          </p:cNvPr>
          <p:cNvPicPr>
            <a:picLocks noChangeAspect="1"/>
          </p:cNvPicPr>
          <p:nvPr/>
        </p:nvPicPr>
        <p:blipFill>
          <a:blip r:embed="rId4"/>
          <a:stretch>
            <a:fillRect/>
          </a:stretch>
        </p:blipFill>
        <p:spPr>
          <a:xfrm>
            <a:off x="4280671" y="4679233"/>
            <a:ext cx="4670293" cy="846491"/>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03" y="679345"/>
            <a:ext cx="93602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2022-23: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424940"/>
            <a:ext cx="8764524" cy="191122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Vuoden 2022 heinä- ja vuoden 2023 maaliskuun välillä henkilöstömäärät kasvoivat kaikissa Satakunnan seutukunnissa Rauman seutukunnan loppuvuotta 2022 lukuun ottamatta. Siellä kasvua kertyi kuitenkin tämän vuoden ensimmäisellä neljänneksellä. Satakunnassa kasvu on jäänyt yleisesti hieman alle maan keskitason, vaikka liikevaihdon nousu on useilla aloilla ollut maan keskitasoa ripeämpää etenkin vuoden 2022 lopulla. Porin seutukunnassa henkilöstömäärä kohosi vuoden 2023 alussa, vaikka liikevaihto tippui. Tämä lienee seurausta metallien hintojen laskusta, joten tuotanto on voinut olla jopa nousussa. Luvut sisältävät myös julkisen sektorin. </a:t>
            </a: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pic>
        <p:nvPicPr>
          <p:cNvPr id="11" name="Kuva 8" descr="Kuva, joka sisältää kohteen teksti, merkki, clipart-kuva&#10;&#10;Kuvaus luotu automaattisesti">
            <a:extLst>
              <a:ext uri="{FF2B5EF4-FFF2-40B4-BE49-F238E27FC236}">
                <a16:creationId xmlns:a16="http://schemas.microsoft.com/office/drawing/2014/main" id="{B3BE78DC-7902-A831-08A7-FDB627285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6" name="Picture 15">
            <a:extLst>
              <a:ext uri="{FF2B5EF4-FFF2-40B4-BE49-F238E27FC236}">
                <a16:creationId xmlns:a16="http://schemas.microsoft.com/office/drawing/2014/main" id="{553BE1CA-2B38-58B2-0F95-05B202D23EC6}"/>
              </a:ext>
            </a:extLst>
          </p:cNvPr>
          <p:cNvPicPr>
            <a:picLocks noChangeAspect="1"/>
          </p:cNvPicPr>
          <p:nvPr/>
        </p:nvPicPr>
        <p:blipFill>
          <a:blip r:embed="rId3"/>
          <a:stretch>
            <a:fillRect/>
          </a:stretch>
        </p:blipFill>
        <p:spPr>
          <a:xfrm>
            <a:off x="218572" y="2826269"/>
            <a:ext cx="8301038" cy="728663"/>
          </a:xfrm>
          <a:prstGeom prst="rect">
            <a:avLst/>
          </a:prstGeom>
        </p:spPr>
      </p:pic>
      <p:pic>
        <p:nvPicPr>
          <p:cNvPr id="17" name="Picture 16">
            <a:extLst>
              <a:ext uri="{FF2B5EF4-FFF2-40B4-BE49-F238E27FC236}">
                <a16:creationId xmlns:a16="http://schemas.microsoft.com/office/drawing/2014/main" id="{00E3D0D9-D924-9A27-1C67-223A369C3BEB}"/>
              </a:ext>
            </a:extLst>
          </p:cNvPr>
          <p:cNvPicPr>
            <a:picLocks noChangeAspect="1"/>
          </p:cNvPicPr>
          <p:nvPr/>
        </p:nvPicPr>
        <p:blipFill>
          <a:blip r:embed="rId4"/>
          <a:stretch>
            <a:fillRect/>
          </a:stretch>
        </p:blipFill>
        <p:spPr>
          <a:xfrm>
            <a:off x="218572" y="3500742"/>
            <a:ext cx="4023380" cy="2440979"/>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53410" y="1629776"/>
            <a:ext cx="8999012" cy="3501624"/>
          </a:xfrm>
        </p:spPr>
        <p:txBody>
          <a:bodyPr>
            <a:normAutofit fontScale="85000" lnSpcReduction="10000"/>
          </a:bodyPr>
          <a:lstStyle/>
          <a:p>
            <a:pPr algn="just">
              <a:defRPr/>
            </a:pPr>
            <a:r>
              <a:rPr lang="fi-FI" altLang="fi-FI" sz="1800" b="1" dirty="0"/>
              <a:t>Elintarviketeollisuuden liikevaihto kohosi yhä ripeästi vuoden 2022 tammi-kesäkuussa sekä Satakunnassa että valtakunnallisesti. Ala oli yksi harvoista kasvuun kyenneistä teollisuuden haaroista. Hintojen kohoaminen tosin vaikuttaa vahvasti nousun taustalla. Viennin arvon kasvu vaihtui sen sijaan keväällä laskuksi Satakunnassa ja maassa keskimäärin. Henkilöstömäärä kasvoi alkuvuonna hieman Satakunnassa, mikä saattaa viitata osaltaan tuotannon kasvuun. </a:t>
            </a:r>
          </a:p>
          <a:p>
            <a:pPr algn="just">
              <a:defRPr/>
            </a:pPr>
            <a:r>
              <a:rPr lang="fi-FI" altLang="fi-FI" sz="1800" b="1" dirty="0"/>
              <a:t>Pellervon lokakuun 2023 ennusteen mukaan Suomen elintarviketeollisuuden tuloskehitykselle on ollut ratkaisevaa kohonneiden kustannusten siirtäminen myyntihintoihin. Kustannustason nousu on taittumassa ja kääntymässä laskuun, mutta kustannustaso jää aiemmin totuttua korkeammaksi. Suhdannenäkymä pysyy verraten heikkona niin Suomessa kuin EU:ssakin. Tämä sekä rahoituskustannusten nousu heijastuvat myös alan kiinteisiin investointeihin, joiden kasvunäkymät ovat heikot. Vuositasolla elintarviketeollisuuden liikevaihto kasvaa tänä vuonna vielä reippaasti teollisuuden myyntihintojen nousun myötä. Teollisuuden tuottajahintojen nousun hidastuminen, kysynnän laskusta johtuva tuotantovolyyminen pieneneminen sekä vientihintojen kääntyminen laskuun voi näkyä kuitenkin liikevaihdon kasvun taittumisena loppuvuodesta. Vaikka ensi vuonna kysyntä piristyy hieman kotitalouksien ostovoiman kohentuessa hidastuvan inflaation ja palkankorotusten myötä, elintarviketeollisuuden liikevaihto laskee vuositasolla. Elintarviketeollisuuden tuotantovolyymiä pienentävät kysynnän muutokset sekä heikohkot vientinäkymät ja hidastuva talouskasvu. Tuotannon volyymi laskee jo toista vuotta peräkkäin, eikä se palaudu aikaisemmalle tasolle lähiaikoina. </a:t>
            </a:r>
          </a:p>
        </p:txBody>
      </p:sp>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105</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4220" y="857251"/>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elintarviketeollisuus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F3699E27-A2B6-3CA0-3520-A3D3C38A6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5712" y="995750"/>
            <a:ext cx="1392609" cy="360574"/>
          </a:xfrm>
          <a:prstGeom prst="rect">
            <a:avLst/>
          </a:prstGeom>
        </p:spPr>
      </p:pic>
      <p:pic>
        <p:nvPicPr>
          <p:cNvPr id="11" name="Picture 10">
            <a:extLst>
              <a:ext uri="{FF2B5EF4-FFF2-40B4-BE49-F238E27FC236}">
                <a16:creationId xmlns:a16="http://schemas.microsoft.com/office/drawing/2014/main" id="{5E491161-2EDC-719B-81E5-E26976D434F6}"/>
              </a:ext>
            </a:extLst>
          </p:cNvPr>
          <p:cNvPicPr>
            <a:picLocks noChangeAspect="1"/>
          </p:cNvPicPr>
          <p:nvPr/>
        </p:nvPicPr>
        <p:blipFill>
          <a:blip r:embed="rId3"/>
          <a:stretch>
            <a:fillRect/>
          </a:stretch>
        </p:blipFill>
        <p:spPr>
          <a:xfrm>
            <a:off x="124221" y="4968673"/>
            <a:ext cx="8084221" cy="934034"/>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1309" y="640069"/>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Elintarviketeollisuus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D4F73A05-A28C-6AF5-A0D4-A72F9A302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DB823042-11FF-152F-E835-32187E74CA9F}"/>
              </a:ext>
            </a:extLst>
          </p:cNvPr>
          <p:cNvSpPr>
            <a:spLocks noChangeArrowheads="1"/>
          </p:cNvSpPr>
          <p:nvPr/>
        </p:nvSpPr>
        <p:spPr bwMode="auto">
          <a:xfrm>
            <a:off x="124220" y="1365796"/>
            <a:ext cx="5037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5121" name="Picture 1">
            <a:extLst>
              <a:ext uri="{FF2B5EF4-FFF2-40B4-BE49-F238E27FC236}">
                <a16:creationId xmlns:a16="http://schemas.microsoft.com/office/drawing/2014/main" id="{194C6247-47B2-5ED4-951C-94780D0E97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20" y="1325601"/>
            <a:ext cx="3930725" cy="23958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A1B02FFE-6E38-1F7E-6C4F-30270754C5AB}"/>
              </a:ext>
            </a:extLst>
          </p:cNvPr>
          <p:cNvSpPr>
            <a:spLocks noChangeArrowheads="1"/>
          </p:cNvSpPr>
          <p:nvPr/>
        </p:nvSpPr>
        <p:spPr bwMode="auto">
          <a:xfrm>
            <a:off x="75501" y="3189890"/>
            <a:ext cx="52021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5123" name="Picture 3">
            <a:extLst>
              <a:ext uri="{FF2B5EF4-FFF2-40B4-BE49-F238E27FC236}">
                <a16:creationId xmlns:a16="http://schemas.microsoft.com/office/drawing/2014/main" id="{AF4A1FFB-B210-FA3B-3CF9-9872583E6D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220" y="3661976"/>
            <a:ext cx="3930725" cy="23958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E95755A-3FB2-85EE-3F63-BCAB76CEEEF4}"/>
              </a:ext>
            </a:extLst>
          </p:cNvPr>
          <p:cNvPicPr>
            <a:picLocks noChangeAspect="1"/>
          </p:cNvPicPr>
          <p:nvPr/>
        </p:nvPicPr>
        <p:blipFill>
          <a:blip r:embed="rId5"/>
          <a:stretch>
            <a:fillRect/>
          </a:stretch>
        </p:blipFill>
        <p:spPr>
          <a:xfrm>
            <a:off x="4469803" y="1307837"/>
            <a:ext cx="4078454" cy="2483916"/>
          </a:xfrm>
          <a:prstGeom prst="rect">
            <a:avLst/>
          </a:prstGeom>
        </p:spPr>
      </p:pic>
    </p:spTree>
    <p:extLst>
      <p:ext uri="{BB962C8B-B14F-4D97-AF65-F5344CB8AC3E}">
        <p14:creationId xmlns:p14="http://schemas.microsoft.com/office/powerpoint/2010/main" val="16701574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54271" y="1461035"/>
            <a:ext cx="9104180" cy="2964880"/>
          </a:xfrm>
        </p:spPr>
        <p:txBody>
          <a:bodyPr>
            <a:noAutofit/>
          </a:bodyPr>
          <a:lstStyle/>
          <a:p>
            <a:pPr algn="just">
              <a:defRPr/>
            </a:pPr>
            <a:r>
              <a:rPr lang="fi-FI" altLang="fi-FI" sz="1500" b="1" dirty="0"/>
              <a:t>Metsäteollisuuden liikevaihto supistui selvästi vuoden 2023 alkupuoliskolla. Taustalla on osin hintojen lasku. Myös viennin arvo sakkasi voimakkaasti osin samasta syystä. Satakunnassa pudotus oli hieman maan keskiarvoa voimakkaampaa. Satakunnassa kehitystä on aiemmin taannuttanut vuosikymmenen vaihteen tienoilla paperikoneen sulkeminen Raumalla, mutta uuden sahan avaaminen piristää osaltaan alan kehitystä. Ristiriitaisesti henkilöstömäärä kohosi huomattavasti alkuvuoden aikana ainakin Satakunnassa. Tämä voi johtua uusista </a:t>
            </a:r>
            <a:r>
              <a:rPr lang="fi-FI" altLang="fi-FI" sz="1500" b="1" dirty="0" err="1"/>
              <a:t>investointeista</a:t>
            </a:r>
            <a:r>
              <a:rPr lang="fi-FI" altLang="fi-FI" sz="1500" b="1" dirty="0"/>
              <a:t>. </a:t>
            </a:r>
          </a:p>
          <a:p>
            <a:pPr algn="just">
              <a:defRPr/>
            </a:pPr>
            <a:r>
              <a:rPr lang="fi-FI" altLang="fi-FI" sz="1500" b="1" dirty="0"/>
              <a:t>PTT:n lokakuisen ennusteen mukaan </a:t>
            </a:r>
            <a:r>
              <a:rPr lang="fi-FI" sz="1500" b="1" dirty="0"/>
              <a:t>Suomen metsäteollisuus sopeutuu tänä vuonna kysynnän reippaaseen hiipumiseen. Heikko kysyntä on laskenut etenkin paperin ja kartongin tuotantoa ja vientiä, eikä loppuvuosi tuo merkittävää muutosta tilanteeseen. Sellun vienti yltää hieman viime vuotta korkeammalle siksi, että vientiin päätyy aiempaa suurempi osuus tuotannosta. Kaikkiaan metsäteollisuustuotteiden viennin arvo laskee tänä vuonna 16 % viime vuodesta. Päätuotteiden viennin arvo laskee, mutta suurin lasku tulee puutuotteisiin ja kartonkiin. Massan viennin arvo laskee vähiten. Puutuotteiden viennin arvon väheneminen johtuu pääasiassa korkean keskihinnan vertailuvuodesta, mutta myös viennin reippaasta laskusta. Kartongin viennin arvon pudotus johtuu viennin määrän laskusta. Ensi vuonna metsäteollisuuden viennin arvo kohoaa jälleen. Rakentamisen liki maailmanlaajuinen lasku vähentää sahatavaran kysyntää voimakkaasti. Heikko kysyntä pakottaa kuluvana syksynä ja talvena sahat lomautuksiin, joiden vetämänä tuotanto vähenee voimakkaasti. </a:t>
            </a:r>
            <a:endParaRPr lang="fi-FI" altLang="fi-FI" sz="1500" b="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107</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metsäteollisuus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1551DC7E-119F-F328-137F-54FFEE208A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7300" y="907014"/>
            <a:ext cx="1392609" cy="360574"/>
          </a:xfrm>
          <a:prstGeom prst="rect">
            <a:avLst/>
          </a:prstGeom>
        </p:spPr>
      </p:pic>
      <p:pic>
        <p:nvPicPr>
          <p:cNvPr id="11" name="Picture 10">
            <a:extLst>
              <a:ext uri="{FF2B5EF4-FFF2-40B4-BE49-F238E27FC236}">
                <a16:creationId xmlns:a16="http://schemas.microsoft.com/office/drawing/2014/main" id="{2A6706A0-817D-BE7C-6E4F-9BE27E6B1152}"/>
              </a:ext>
            </a:extLst>
          </p:cNvPr>
          <p:cNvPicPr>
            <a:picLocks noChangeAspect="1"/>
          </p:cNvPicPr>
          <p:nvPr/>
        </p:nvPicPr>
        <p:blipFill>
          <a:blip r:embed="rId3"/>
          <a:stretch>
            <a:fillRect/>
          </a:stretch>
        </p:blipFill>
        <p:spPr>
          <a:xfrm>
            <a:off x="176274" y="4990409"/>
            <a:ext cx="8239742" cy="952002"/>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108</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metsäteollisuus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A75CD0E3-BBBE-EBCC-A1D3-D6005DE5E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4B31DCAF-C1BE-7680-F312-417CD8A173D1}"/>
              </a:ext>
            </a:extLst>
          </p:cNvPr>
          <p:cNvSpPr>
            <a:spLocks noChangeArrowheads="1"/>
          </p:cNvSpPr>
          <p:nvPr/>
        </p:nvSpPr>
        <p:spPr bwMode="auto">
          <a:xfrm>
            <a:off x="19276" y="1176636"/>
            <a:ext cx="43515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145" name="Picture 1">
            <a:extLst>
              <a:ext uri="{FF2B5EF4-FFF2-40B4-BE49-F238E27FC236}">
                <a16:creationId xmlns:a16="http://schemas.microsoft.com/office/drawing/2014/main" id="{BD64A16C-7E9F-672F-4DA0-45C9B3FDDE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97" y="1278069"/>
            <a:ext cx="4016933" cy="244837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E6716B09-7047-B32D-6984-1416100D883D}"/>
              </a:ext>
            </a:extLst>
          </p:cNvPr>
          <p:cNvSpPr>
            <a:spLocks noChangeArrowheads="1"/>
          </p:cNvSpPr>
          <p:nvPr/>
        </p:nvSpPr>
        <p:spPr bwMode="auto">
          <a:xfrm>
            <a:off x="0" y="3198369"/>
            <a:ext cx="474170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147" name="Picture 3">
            <a:extLst>
              <a:ext uri="{FF2B5EF4-FFF2-40B4-BE49-F238E27FC236}">
                <a16:creationId xmlns:a16="http://schemas.microsoft.com/office/drawing/2014/main" id="{FE02E62B-D0D1-8430-6B4D-5C30E92588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796" y="3548282"/>
            <a:ext cx="4060496" cy="24749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6">
            <a:extLst>
              <a:ext uri="{FF2B5EF4-FFF2-40B4-BE49-F238E27FC236}">
                <a16:creationId xmlns:a16="http://schemas.microsoft.com/office/drawing/2014/main" id="{AF2A87D0-0FE5-D969-4ED5-FD35154F8572}"/>
              </a:ext>
            </a:extLst>
          </p:cNvPr>
          <p:cNvSpPr>
            <a:spLocks noChangeArrowheads="1"/>
          </p:cNvSpPr>
          <p:nvPr/>
        </p:nvSpPr>
        <p:spPr bwMode="auto">
          <a:xfrm>
            <a:off x="4419600" y="904255"/>
            <a:ext cx="50647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149" name="Picture 5">
            <a:extLst>
              <a:ext uri="{FF2B5EF4-FFF2-40B4-BE49-F238E27FC236}">
                <a16:creationId xmlns:a16="http://schemas.microsoft.com/office/drawing/2014/main" id="{702A9188-4E26-9CD2-0CBB-40519159C6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284" y="1278069"/>
            <a:ext cx="4060496" cy="247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3205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 y="1727221"/>
            <a:ext cx="5136358" cy="2936261"/>
          </a:xfrm>
        </p:spPr>
        <p:txBody>
          <a:bodyPr>
            <a:noAutofit/>
          </a:bodyPr>
          <a:lstStyle/>
          <a:p>
            <a:pPr algn="just">
              <a:defRPr/>
            </a:pPr>
            <a:r>
              <a:rPr lang="fi-FI" altLang="fi-FI" sz="1500" b="1" dirty="0"/>
              <a:t>Kemianteollisuuden (TOL 20-22) liikevaihto alkoi laskea voimakkaasti vuoden 2023 alkupuolella. Taustalla vaikuttaa ainakin osin hintojen lasku. Satakunnassa </a:t>
            </a:r>
            <a:r>
              <a:rPr lang="fi-FI" altLang="fi-FI" sz="1500" b="1" dirty="0" err="1"/>
              <a:t>Venatorin</a:t>
            </a:r>
            <a:r>
              <a:rPr lang="fi-FI" altLang="fi-FI" sz="1500" b="1" dirty="0"/>
              <a:t> jättämä aukko on edelleen suuri, sillä alan liikevaihto on Satakunnassa yhä selvästi matalampi kuin 10 vuotta sitten. Myös henkilöstömäärä on pudonnut merkittävästi ja se tippui yhä alkuvuonnakin. Alan henkilöstömäärä on Satakunnassa tällä hetkellä noin kolmanneksen pienempi kuin kahdeksan vuotta sitten. </a:t>
            </a:r>
          </a:p>
          <a:p>
            <a:pPr algn="just">
              <a:defRPr/>
            </a:pPr>
            <a:r>
              <a:rPr lang="fi-FI" altLang="fi-FI" sz="1500" b="1" dirty="0"/>
              <a:t>Koko maassa kemianteollisuuden liikevaihto aleni myös selvästi, mutta hieman loivemmin kuin Satakunnassa. </a:t>
            </a:r>
          </a:p>
          <a:p>
            <a:pPr algn="just">
              <a:defRPr/>
            </a:pPr>
            <a:r>
              <a:rPr lang="fi-FI" altLang="fi-FI" sz="1500" b="1" dirty="0"/>
              <a:t>Kemianteollisuus ry:n kesäkuun katsauksen mukaan alan tuotanto on laskenut kesän 2022 jälkeen. Vientitietojen mukaan eniten on supistunut muovi- ja kumiteollisuus.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8707" y="774312"/>
            <a:ext cx="718793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kemianteollisuus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78DE7F6D-3CE2-B96F-8C3D-DCA519DCA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684" y="959644"/>
            <a:ext cx="1392609" cy="360574"/>
          </a:xfrm>
          <a:prstGeom prst="rect">
            <a:avLst/>
          </a:prstGeom>
        </p:spPr>
      </p:pic>
      <p:pic>
        <p:nvPicPr>
          <p:cNvPr id="11" name="Picture 10">
            <a:extLst>
              <a:ext uri="{FF2B5EF4-FFF2-40B4-BE49-F238E27FC236}">
                <a16:creationId xmlns:a16="http://schemas.microsoft.com/office/drawing/2014/main" id="{9FC54515-9BCB-3084-3372-FDCB253EFED9}"/>
              </a:ext>
            </a:extLst>
          </p:cNvPr>
          <p:cNvPicPr>
            <a:picLocks noChangeAspect="1"/>
          </p:cNvPicPr>
          <p:nvPr/>
        </p:nvPicPr>
        <p:blipFill>
          <a:blip r:embed="rId3"/>
          <a:stretch>
            <a:fillRect/>
          </a:stretch>
        </p:blipFill>
        <p:spPr>
          <a:xfrm>
            <a:off x="5465891" y="1320217"/>
            <a:ext cx="3542250" cy="2157350"/>
          </a:xfrm>
          <a:prstGeom prst="rect">
            <a:avLst/>
          </a:prstGeom>
        </p:spPr>
      </p:pic>
      <p:sp>
        <p:nvSpPr>
          <p:cNvPr id="14" name="Rectangle 2">
            <a:extLst>
              <a:ext uri="{FF2B5EF4-FFF2-40B4-BE49-F238E27FC236}">
                <a16:creationId xmlns:a16="http://schemas.microsoft.com/office/drawing/2014/main" id="{F43324A6-9623-90E1-A9FC-8CEF1F3F3F5F}"/>
              </a:ext>
            </a:extLst>
          </p:cNvPr>
          <p:cNvSpPr>
            <a:spLocks noChangeArrowheads="1"/>
          </p:cNvSpPr>
          <p:nvPr/>
        </p:nvSpPr>
        <p:spPr bwMode="auto">
          <a:xfrm>
            <a:off x="5554598" y="3327675"/>
            <a:ext cx="47233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7169" name="Picture 1">
            <a:extLst>
              <a:ext uri="{FF2B5EF4-FFF2-40B4-BE49-F238E27FC236}">
                <a16:creationId xmlns:a16="http://schemas.microsoft.com/office/drawing/2014/main" id="{EBDEAE63-DB4E-6941-8E0D-9C3A934E71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2474" y="3701133"/>
            <a:ext cx="3568993" cy="21753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2C2102B-A2EF-E759-8BAE-942BC8641A49}"/>
              </a:ext>
            </a:extLst>
          </p:cNvPr>
          <p:cNvPicPr>
            <a:picLocks noChangeAspect="1"/>
          </p:cNvPicPr>
          <p:nvPr/>
        </p:nvPicPr>
        <p:blipFill>
          <a:blip r:embed="rId5"/>
          <a:stretch>
            <a:fillRect/>
          </a:stretch>
        </p:blipFill>
        <p:spPr>
          <a:xfrm>
            <a:off x="52534" y="5166352"/>
            <a:ext cx="5513022" cy="774851"/>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E4471-DD20-B8EC-7ED3-3F35E10B1A65}"/>
              </a:ext>
            </a:extLst>
          </p:cNvPr>
          <p:cNvPicPr>
            <a:picLocks noChangeAspect="1"/>
          </p:cNvPicPr>
          <p:nvPr/>
        </p:nvPicPr>
        <p:blipFill>
          <a:blip r:embed="rId3"/>
          <a:stretch>
            <a:fillRect/>
          </a:stretch>
        </p:blipFill>
        <p:spPr>
          <a:xfrm>
            <a:off x="1331640" y="0"/>
            <a:ext cx="5820578" cy="6858000"/>
          </a:xfrm>
          <a:prstGeom prst="rect">
            <a:avLst/>
          </a:prstGeom>
        </p:spPr>
      </p:pic>
      <p:sp>
        <p:nvSpPr>
          <p:cNvPr id="2" name="Otsikko 1"/>
          <p:cNvSpPr>
            <a:spLocks noGrp="1"/>
          </p:cNvSpPr>
          <p:nvPr>
            <p:ph type="title"/>
          </p:nvPr>
        </p:nvSpPr>
        <p:spPr>
          <a:xfrm>
            <a:off x="5148064" y="123137"/>
            <a:ext cx="3744416" cy="85759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88E66E29-A2CC-F8B7-F132-FEF47CA34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115967"/>
            <a:ext cx="1856812" cy="480765"/>
          </a:xfrm>
          <a:prstGeom prst="rect">
            <a:avLst/>
          </a:prstGeom>
        </p:spPr>
      </p:pic>
    </p:spTree>
    <p:extLst>
      <p:ext uri="{BB962C8B-B14F-4D97-AF65-F5344CB8AC3E}">
        <p14:creationId xmlns:p14="http://schemas.microsoft.com/office/powerpoint/2010/main" val="32692692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5420" y="1388747"/>
            <a:ext cx="9172713" cy="2900183"/>
          </a:xfrm>
        </p:spPr>
        <p:txBody>
          <a:bodyPr>
            <a:noAutofit/>
          </a:bodyPr>
          <a:lstStyle/>
          <a:p>
            <a:pPr algn="just">
              <a:defRPr/>
            </a:pPr>
            <a:r>
              <a:rPr lang="fi-FI" altLang="fi-FI" sz="1500" b="1" dirty="0"/>
              <a:t>Teknologiateollisuudessa vuoden 2023 tammi-kesäkuusta näyttäisi muodostuneen käännekohta. Satakunnassa liikevaihto alkoi laskea lähes kaikilla alatoimialoilla elektroniikka- ja sähkötuotteiden valmistusta sekä meriteollisuutta lukuun ottamatta. Viennin arvokin supistui selvästi. Metallien jalostuksessa tuottajahintojen lasku ohensi liikevaihtoa. Henkilöstömäärän nousu kuitenkin viittaa myönteiseen tuotantokehitykseen. Koneiden ja laitteiden valmistuksen liikevaihto kääntyi laskuun, mutta henkilöstöä palkattiin lisää. Sama ristiriitainen kehitys vallitsi metallituotteiden valmistuksessa. Molemmissa henkilöstön kasvu kuitenkin tyrehtyi keväällä. Elektroniikka- ja sähkötuotteiden valmistuksessa automaation kasvu lienee pitänyt alaa pinnalla. Meriteollisuudessakin liikevaihto kasvoi edelleen huomattavasti ja henkilöstöäkin lisättiin hieman. Kaikkiaan teknologiateollisuuden henkilöstömäärän nousu oli Satakunnassa toimialojen keskiarvoa nopeampaa, joten liikevaihdon laskun taustalla näyttäisi vaikuttavan pääasiassa hintojen lasku ja tuotanto on voinut jopa kohota. </a:t>
            </a:r>
          </a:p>
          <a:p>
            <a:pPr algn="just">
              <a:defRPr/>
            </a:pPr>
            <a:r>
              <a:rPr lang="fi-FI" altLang="fi-FI" sz="1500" b="1" dirty="0"/>
              <a:t>Koko maassa keskimäärin liikevaihdon kehitys oli Satakuntaa selvästi suotuisampaa. Viennissäkin ero oli samansuuntainen. Kaikki alatoimialat elektroniikka- ja sähköpuoli pois lukien menestyivät Satakuntaa paremmin. Suurin ero syntyi kone- ja laitevalmistuksessa, mutta muilla aloilla poikkeama oli varsin vähäinen. Satakunnassa metallien jalostuksen painoarvo on huomattavasti maan keskitasoa korkeampi, joten hintojen muutosten vaikutus koko teknologiateollisuuden liikevaihtoon on paljon suurempi, mikä näkyy vahvasti alkuvuoden luvuissa. Teknologiateollisuus ry:n mukaan tilauskannan arvo oli valtakunnallisesti syyskuun lopussa 4 % pienempi kuin kesäkuun lopussa ja 13 % pienempi kuin vuoden 2022 syyskuussa. Tilauskehityksen perusteella alan yritysten liikevaihdon arvioidaan edelleen laskevan seuraavan puolen vuoden aikana. </a:t>
            </a:r>
            <a:endParaRPr lang="fi-FI" altLang="fi-FI" sz="150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822045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teknologiateollisuus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EB4FF29E-92E7-447F-4C81-E7CCA6C23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1" name="Picture 10">
            <a:extLst>
              <a:ext uri="{FF2B5EF4-FFF2-40B4-BE49-F238E27FC236}">
                <a16:creationId xmlns:a16="http://schemas.microsoft.com/office/drawing/2014/main" id="{E9198196-597E-C65C-F660-6AC3DB41CEA7}"/>
              </a:ext>
            </a:extLst>
          </p:cNvPr>
          <p:cNvPicPr>
            <a:picLocks noChangeAspect="1"/>
          </p:cNvPicPr>
          <p:nvPr/>
        </p:nvPicPr>
        <p:blipFill>
          <a:blip r:embed="rId3"/>
          <a:stretch>
            <a:fillRect/>
          </a:stretch>
        </p:blipFill>
        <p:spPr>
          <a:xfrm>
            <a:off x="207591" y="5250098"/>
            <a:ext cx="6025727" cy="696200"/>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teknologiateollisuus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AC0231E4-BCD3-7A37-C676-3714A6B97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9347" y="971550"/>
            <a:ext cx="1392609" cy="360574"/>
          </a:xfrm>
          <a:prstGeom prst="rect">
            <a:avLst/>
          </a:prstGeom>
        </p:spPr>
      </p:pic>
      <p:sp>
        <p:nvSpPr>
          <p:cNvPr id="11" name="Rectangle 2">
            <a:extLst>
              <a:ext uri="{FF2B5EF4-FFF2-40B4-BE49-F238E27FC236}">
                <a16:creationId xmlns:a16="http://schemas.microsoft.com/office/drawing/2014/main" id="{CFB0453F-67DA-A20B-B3DE-5762A3581619}"/>
              </a:ext>
            </a:extLst>
          </p:cNvPr>
          <p:cNvSpPr>
            <a:spLocks noChangeArrowheads="1"/>
          </p:cNvSpPr>
          <p:nvPr/>
        </p:nvSpPr>
        <p:spPr bwMode="auto">
          <a:xfrm>
            <a:off x="185999" y="1227786"/>
            <a:ext cx="39635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8193" name="Picture 1">
            <a:extLst>
              <a:ext uri="{FF2B5EF4-FFF2-40B4-BE49-F238E27FC236}">
                <a16:creationId xmlns:a16="http://schemas.microsoft.com/office/drawing/2014/main" id="{146274CB-2659-B602-4332-BE2E4ABC2B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081" y="1522235"/>
            <a:ext cx="3547229" cy="216207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77918D03-7D31-2B67-018F-954C20A558C5}"/>
              </a:ext>
            </a:extLst>
          </p:cNvPr>
          <p:cNvSpPr>
            <a:spLocks noChangeArrowheads="1"/>
          </p:cNvSpPr>
          <p:nvPr/>
        </p:nvSpPr>
        <p:spPr bwMode="auto">
          <a:xfrm>
            <a:off x="79978" y="3260633"/>
            <a:ext cx="42908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8195" name="Picture 3">
            <a:extLst>
              <a:ext uri="{FF2B5EF4-FFF2-40B4-BE49-F238E27FC236}">
                <a16:creationId xmlns:a16="http://schemas.microsoft.com/office/drawing/2014/main" id="{E0A695A6-9A0C-499A-D727-4C5BDCB502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998" y="3727322"/>
            <a:ext cx="3680161" cy="224310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6">
            <a:extLst>
              <a:ext uri="{FF2B5EF4-FFF2-40B4-BE49-F238E27FC236}">
                <a16:creationId xmlns:a16="http://schemas.microsoft.com/office/drawing/2014/main" id="{A32958C4-9CBE-CF7F-34A2-623BA2CAA1E9}"/>
              </a:ext>
            </a:extLst>
          </p:cNvPr>
          <p:cNvSpPr>
            <a:spLocks noChangeArrowheads="1"/>
          </p:cNvSpPr>
          <p:nvPr/>
        </p:nvSpPr>
        <p:spPr bwMode="auto">
          <a:xfrm>
            <a:off x="3947120" y="1296448"/>
            <a:ext cx="57845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8197" name="Picture 5">
            <a:extLst>
              <a:ext uri="{FF2B5EF4-FFF2-40B4-BE49-F238E27FC236}">
                <a16:creationId xmlns:a16="http://schemas.microsoft.com/office/drawing/2014/main" id="{912CF709-4723-FDB1-6764-EF031104C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6503" y="1468366"/>
            <a:ext cx="3741305" cy="228037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8">
            <a:extLst>
              <a:ext uri="{FF2B5EF4-FFF2-40B4-BE49-F238E27FC236}">
                <a16:creationId xmlns:a16="http://schemas.microsoft.com/office/drawing/2014/main" id="{7B1EC288-A428-7A33-00CE-40A52E961B95}"/>
              </a:ext>
            </a:extLst>
          </p:cNvPr>
          <p:cNvSpPr>
            <a:spLocks noChangeArrowheads="1"/>
          </p:cNvSpPr>
          <p:nvPr/>
        </p:nvSpPr>
        <p:spPr bwMode="auto">
          <a:xfrm>
            <a:off x="4345780" y="3588824"/>
            <a:ext cx="35472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8199" name="Picture 7">
            <a:extLst>
              <a:ext uri="{FF2B5EF4-FFF2-40B4-BE49-F238E27FC236}">
                <a16:creationId xmlns:a16="http://schemas.microsoft.com/office/drawing/2014/main" id="{CCE143EF-01D9-2910-9180-8427E11684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9782" y="3688297"/>
            <a:ext cx="3738026" cy="227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6786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4572" y="1423393"/>
            <a:ext cx="5351101" cy="3577223"/>
          </a:xfrm>
        </p:spPr>
        <p:txBody>
          <a:bodyPr>
            <a:normAutofit/>
          </a:bodyPr>
          <a:lstStyle/>
          <a:p>
            <a:pPr algn="just">
              <a:defRPr/>
            </a:pPr>
            <a:r>
              <a:rPr lang="fi-FI" altLang="fi-FI" sz="1350" b="1" dirty="0"/>
              <a:t>Metallien jalostuksen liikevaihdon nousu taittui vuodenvaihteen tienoilla. Taustalla vaikuttaa tuottajahintojen lasku. Tämä on seurausta hiipuvasta talouskehityksestä. Valtakunnallisesti alan liikevaihto laski myös tuntuvasti. Satakunnassa henkilöstömäärä kasvoi kuitenkin merkittävästi, joten liikevaihdon laskusta ainakin osa on tullut laskevista hinnoista, ja itse tuotantomäärät ovat voineet olla kasvussa. </a:t>
            </a:r>
          </a:p>
          <a:p>
            <a:pPr algn="just">
              <a:defRPr/>
            </a:pPr>
            <a:r>
              <a:rPr lang="fi-FI" altLang="fi-FI" sz="1350" b="1" dirty="0"/>
              <a:t>Teknologiateollisuus ry:n mukaan terästuotteiden, värimetallien, valujen ja metallimalmien yhteenlaskettu tuotannon määrä oli Suomessa tammi–elokuussa 2023 prosentin alempi kuin vuosi sitten vastaavaan aikaan. Metallien jalostusyritysten henkilöstömäärä Suomessa oli syyskuun lopussa 0,4 % suurempi kuin kesäkuun lopussa.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62052" y="36832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43" y="717952"/>
            <a:ext cx="8939166" cy="97472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Metallien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jalostus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B32E6749-830B-FAD3-D4DA-DFB0A92A8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3380" y="924320"/>
            <a:ext cx="1392609" cy="360574"/>
          </a:xfrm>
          <a:prstGeom prst="rect">
            <a:avLst/>
          </a:prstGeom>
        </p:spPr>
      </p:pic>
      <p:pic>
        <p:nvPicPr>
          <p:cNvPr id="11" name="Picture 10">
            <a:extLst>
              <a:ext uri="{FF2B5EF4-FFF2-40B4-BE49-F238E27FC236}">
                <a16:creationId xmlns:a16="http://schemas.microsoft.com/office/drawing/2014/main" id="{7A44D3F9-AF0F-28DF-26FC-7A557AEA9714}"/>
              </a:ext>
            </a:extLst>
          </p:cNvPr>
          <p:cNvPicPr>
            <a:picLocks noChangeAspect="1"/>
          </p:cNvPicPr>
          <p:nvPr/>
        </p:nvPicPr>
        <p:blipFill>
          <a:blip r:embed="rId3"/>
          <a:stretch>
            <a:fillRect/>
          </a:stretch>
        </p:blipFill>
        <p:spPr>
          <a:xfrm>
            <a:off x="5339704" y="1366993"/>
            <a:ext cx="3779966" cy="2302127"/>
          </a:xfrm>
          <a:prstGeom prst="rect">
            <a:avLst/>
          </a:prstGeom>
        </p:spPr>
      </p:pic>
      <p:sp>
        <p:nvSpPr>
          <p:cNvPr id="15" name="Rectangle 2">
            <a:extLst>
              <a:ext uri="{FF2B5EF4-FFF2-40B4-BE49-F238E27FC236}">
                <a16:creationId xmlns:a16="http://schemas.microsoft.com/office/drawing/2014/main" id="{E9A9A4A8-5BDF-DFDB-4B28-AAAF7A34180E}"/>
              </a:ext>
            </a:extLst>
          </p:cNvPr>
          <p:cNvSpPr>
            <a:spLocks noChangeArrowheads="1"/>
          </p:cNvSpPr>
          <p:nvPr/>
        </p:nvSpPr>
        <p:spPr bwMode="auto">
          <a:xfrm>
            <a:off x="5431553" y="3438769"/>
            <a:ext cx="42485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217" name="Picture 1">
            <a:extLst>
              <a:ext uri="{FF2B5EF4-FFF2-40B4-BE49-F238E27FC236}">
                <a16:creationId xmlns:a16="http://schemas.microsoft.com/office/drawing/2014/main" id="{897624FB-F048-77CC-8077-3602F50676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1553" y="3560124"/>
            <a:ext cx="3688788" cy="22483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C7ECEBF-B0B2-91E5-1CEE-BC55CBF3342D}"/>
              </a:ext>
            </a:extLst>
          </p:cNvPr>
          <p:cNvPicPr>
            <a:picLocks noChangeAspect="1"/>
          </p:cNvPicPr>
          <p:nvPr/>
        </p:nvPicPr>
        <p:blipFill>
          <a:blip r:embed="rId5"/>
          <a:stretch>
            <a:fillRect/>
          </a:stretch>
        </p:blipFill>
        <p:spPr>
          <a:xfrm>
            <a:off x="108946" y="3874392"/>
            <a:ext cx="4845682" cy="681057"/>
          </a:xfrm>
          <a:prstGeom prst="rect">
            <a:avLst/>
          </a:prstGeom>
        </p:spPr>
      </p:pic>
      <p:pic>
        <p:nvPicPr>
          <p:cNvPr id="14" name="Picture 13">
            <a:extLst>
              <a:ext uri="{FF2B5EF4-FFF2-40B4-BE49-F238E27FC236}">
                <a16:creationId xmlns:a16="http://schemas.microsoft.com/office/drawing/2014/main" id="{224825DD-7939-1F85-3AF3-E46D8373040D}"/>
              </a:ext>
            </a:extLst>
          </p:cNvPr>
          <p:cNvPicPr>
            <a:picLocks noChangeAspect="1"/>
          </p:cNvPicPr>
          <p:nvPr/>
        </p:nvPicPr>
        <p:blipFill>
          <a:blip r:embed="rId6"/>
          <a:stretch>
            <a:fillRect/>
          </a:stretch>
        </p:blipFill>
        <p:spPr>
          <a:xfrm>
            <a:off x="147745" y="4654197"/>
            <a:ext cx="3550240" cy="1355596"/>
          </a:xfrm>
          <a:prstGeom prst="rect">
            <a:avLst/>
          </a:prstGeom>
        </p:spPr>
      </p:pic>
      <p:sp>
        <p:nvSpPr>
          <p:cNvPr id="6" name="TextBox 5">
            <a:extLst>
              <a:ext uri="{FF2B5EF4-FFF2-40B4-BE49-F238E27FC236}">
                <a16:creationId xmlns:a16="http://schemas.microsoft.com/office/drawing/2014/main" id="{C9223C9D-6D4A-0386-7497-53B3C49C8542}"/>
              </a:ext>
            </a:extLst>
          </p:cNvPr>
          <p:cNvSpPr txBox="1"/>
          <p:nvPr/>
        </p:nvSpPr>
        <p:spPr>
          <a:xfrm>
            <a:off x="3657526" y="5768287"/>
            <a:ext cx="1604927" cy="230832"/>
          </a:xfrm>
          <a:prstGeom prst="rect">
            <a:avLst/>
          </a:prstGeom>
          <a:noFill/>
        </p:spPr>
        <p:txBody>
          <a:bodyPr wrap="none" rtlCol="0">
            <a:spAutoFit/>
          </a:bodyPr>
          <a:lstStyle/>
          <a:p>
            <a:pPr defTabSz="685800" eaLnBrk="1" fontAlgn="auto" hangingPunct="1">
              <a:spcBef>
                <a:spcPts val="0"/>
              </a:spcBef>
              <a:spcAft>
                <a:spcPts val="0"/>
              </a:spcAft>
            </a:pPr>
            <a:r>
              <a:rPr lang="fi-FI" sz="900" dirty="0">
                <a:solidFill>
                  <a:prstClr val="black"/>
                </a:solidFill>
                <a:latin typeface="Calibri" panose="020F0502020204030204"/>
                <a:cs typeface="+mn-cs"/>
              </a:rPr>
              <a:t>Lähde: Teknologiateollisuus ry</a:t>
            </a:r>
            <a:endParaRPr lang="en-US" sz="900" dirty="0">
              <a:solidFill>
                <a:prstClr val="black"/>
              </a:solidFill>
              <a:latin typeface="Calibri" panose="020F0502020204030204"/>
              <a:cs typeface="+mn-cs"/>
            </a:endParaRPr>
          </a:p>
        </p:txBody>
      </p:sp>
    </p:spTree>
    <p:extLst>
      <p:ext uri="{BB962C8B-B14F-4D97-AF65-F5344CB8AC3E}">
        <p14:creationId xmlns:p14="http://schemas.microsoft.com/office/powerpoint/2010/main" val="31107819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5277" y="78721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Metallituotteiden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225278" y="1585293"/>
            <a:ext cx="5293032" cy="35708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22236" y="1660480"/>
            <a:ext cx="5540546" cy="256966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Metallituotteiden valmistuksen liikevaihto aleni vuoden 2023 alkupuolella merkittävästi sekä Satakunnassa että maassa keskimäärin. Tuottajahinnat ovat silti kohonneet, joten tuotantomäärät lienevät pudonneet selvästi. Satakunnassa henkilöstö kasvoi vielä tammi-maaliskuussa, mutta määrä laski jo toisella neljänneksellä.</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Teknologiateollisuus ry:n mukaan maamme kone- ja metallituote-teollisuuden yritysten saamien uusien tilausten arvo oli heinä–syyskuussa 39 % matalampi kuin edellisellä neljänneksellä. Edellisvuoden vastaavaan ajanjaksoon verrattuna saatujen uusien tilausten arvo tippui 40 %. Hintojen nousu huomioiden tilauskantakehitys oli poikkeuksellisen heikko.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Tilauskannan arvo oli syyskuun lopussa 4 % pienempi kuin kesäkuun lopussa ja 11 % alempi kuin vuoden 2022 syyskuussa. Huomattavaa on edelleen telakoiden suuri osuus tilauskannan kokonaisarvosta. Alkusyksyn tilauskehityksen perusteella maamme kone- ja metallituoteteollisuuden yritysten liikevaihdon odotetaan laskevan seuraavan puolen vuoden aikana.</a:t>
            </a:r>
          </a:p>
        </p:txBody>
      </p:sp>
      <p:pic>
        <p:nvPicPr>
          <p:cNvPr id="6" name="Kuva 8" descr="Kuva, joka sisältää kohteen teksti, merkki, clipart-kuva&#10;&#10;Kuvaus luotu automaattisesti">
            <a:extLst>
              <a:ext uri="{FF2B5EF4-FFF2-40B4-BE49-F238E27FC236}">
                <a16:creationId xmlns:a16="http://schemas.microsoft.com/office/drawing/2014/main" id="{7B7FB0D4-DD78-5B45-D98E-81C4034F5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1013693"/>
            <a:ext cx="1392609" cy="360574"/>
          </a:xfrm>
          <a:prstGeom prst="rect">
            <a:avLst/>
          </a:prstGeom>
        </p:spPr>
      </p:pic>
      <p:sp>
        <p:nvSpPr>
          <p:cNvPr id="9" name="Rectangle 2">
            <a:extLst>
              <a:ext uri="{FF2B5EF4-FFF2-40B4-BE49-F238E27FC236}">
                <a16:creationId xmlns:a16="http://schemas.microsoft.com/office/drawing/2014/main" id="{6220C709-B632-9397-A685-B39D48E0CD84}"/>
              </a:ext>
            </a:extLst>
          </p:cNvPr>
          <p:cNvSpPr>
            <a:spLocks noChangeArrowheads="1"/>
          </p:cNvSpPr>
          <p:nvPr/>
        </p:nvSpPr>
        <p:spPr bwMode="auto">
          <a:xfrm>
            <a:off x="5952856" y="1144461"/>
            <a:ext cx="36638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0241" name="Picture 1">
            <a:extLst>
              <a:ext uri="{FF2B5EF4-FFF2-40B4-BE49-F238E27FC236}">
                <a16:creationId xmlns:a16="http://schemas.microsoft.com/office/drawing/2014/main" id="{820D1006-0840-255E-3AED-5717F8323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4344" y="1417780"/>
            <a:ext cx="3194842" cy="194729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487DB01C-225D-2DC2-F04E-0606781167E4}"/>
              </a:ext>
            </a:extLst>
          </p:cNvPr>
          <p:cNvSpPr>
            <a:spLocks noChangeArrowheads="1"/>
          </p:cNvSpPr>
          <p:nvPr/>
        </p:nvSpPr>
        <p:spPr bwMode="auto">
          <a:xfrm>
            <a:off x="5914073" y="3083865"/>
            <a:ext cx="391232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0243" name="Picture 3">
            <a:extLst>
              <a:ext uri="{FF2B5EF4-FFF2-40B4-BE49-F238E27FC236}">
                <a16:creationId xmlns:a16="http://schemas.microsoft.com/office/drawing/2014/main" id="{87AD8C44-DD00-E032-FD3C-72561291F4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2446" y="3530293"/>
            <a:ext cx="3341587" cy="20367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B9E8430-94E1-0042-BF8F-404A8C48BFD2}"/>
              </a:ext>
            </a:extLst>
          </p:cNvPr>
          <p:cNvPicPr>
            <a:picLocks noChangeAspect="1"/>
          </p:cNvPicPr>
          <p:nvPr/>
        </p:nvPicPr>
        <p:blipFill>
          <a:blip r:embed="rId5"/>
          <a:stretch>
            <a:fillRect/>
          </a:stretch>
        </p:blipFill>
        <p:spPr>
          <a:xfrm>
            <a:off x="225277" y="5163286"/>
            <a:ext cx="5368272" cy="754507"/>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708107"/>
            <a:ext cx="5370681" cy="2825045"/>
          </a:xfrm>
        </p:spPr>
        <p:txBody>
          <a:bodyPr>
            <a:noAutofit/>
          </a:bodyPr>
          <a:lstStyle/>
          <a:p>
            <a:pPr algn="just">
              <a:defRPr/>
            </a:pPr>
            <a:r>
              <a:rPr lang="fi-FI" altLang="fi-FI" sz="1500" b="1" dirty="0"/>
              <a:t>Satakunnan koneiden ja laitteiden valmistus kärsi merkittävästi koronakriisistä, mutta toipuminen käynnistyi vahvana vuoden 2021 lopussa. Konepajateollisuuden tilanne on ollut Satakunnassa muutenkin haastava muutaman viime vuoden ajan, sillä jokunen merkittävä valmistaja on kohdannut kysyntähäiriöitä. Liikevaihto kääntyi jälleen laskuun heti vuoden 2023 alussa, ja alan liikevaihto on edelleen hieman matalampi kuin huippuvuonna 2014. Korona-aikojen taso on tosin selvästi ylittynyt. Henkilöstöäkin lisättiin silti tammi-maaliskuussa edelleen, joten liikevaihdon lasku voi olla peräisin ainakin osin myös laskutusaikatauluista. </a:t>
            </a:r>
          </a:p>
          <a:p>
            <a:pPr algn="just">
              <a:defRPr/>
            </a:pPr>
            <a:r>
              <a:rPr lang="fi-FI" altLang="fi-FI" sz="1500" b="1" dirty="0"/>
              <a:t>Koko maassa keskimäärin koronakriisi piti liikevaihdon tiukassa laskussa vuoden 2021 kevääseen saakka, jolloin monen muun alan tavoin rivakka elpyminen käynnistyi. Ripeää kasvua on riittänyt ainakin vuoden 2023 kesäkuun loppuun saakka. Tuottajahintojen nousu vaikuttanee osin taustalla.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5808" y="84498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Koneiden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laitteiden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19EA7BC5-EA07-E78F-39D0-33AF08738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22266"/>
            <a:ext cx="1392609" cy="360574"/>
          </a:xfrm>
          <a:prstGeom prst="rect">
            <a:avLst/>
          </a:prstGeom>
        </p:spPr>
      </p:pic>
      <p:sp>
        <p:nvSpPr>
          <p:cNvPr id="9" name="Rectangle 2">
            <a:extLst>
              <a:ext uri="{FF2B5EF4-FFF2-40B4-BE49-F238E27FC236}">
                <a16:creationId xmlns:a16="http://schemas.microsoft.com/office/drawing/2014/main" id="{6C593545-94FA-BA46-430A-7605B514E755}"/>
              </a:ext>
            </a:extLst>
          </p:cNvPr>
          <p:cNvSpPr>
            <a:spLocks noChangeArrowheads="1"/>
          </p:cNvSpPr>
          <p:nvPr/>
        </p:nvSpPr>
        <p:spPr bwMode="auto">
          <a:xfrm>
            <a:off x="5259682" y="977672"/>
            <a:ext cx="50301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265" name="Picture 1">
            <a:extLst>
              <a:ext uri="{FF2B5EF4-FFF2-40B4-BE49-F238E27FC236}">
                <a16:creationId xmlns:a16="http://schemas.microsoft.com/office/drawing/2014/main" id="{7F14C665-7284-A589-BA5E-C16CEA304C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8870" y="1376084"/>
            <a:ext cx="3612941" cy="220213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7ACE0131-25B3-CF6B-97F0-0CB5CB791DEB}"/>
              </a:ext>
            </a:extLst>
          </p:cNvPr>
          <p:cNvSpPr>
            <a:spLocks noChangeArrowheads="1"/>
          </p:cNvSpPr>
          <p:nvPr/>
        </p:nvSpPr>
        <p:spPr bwMode="auto">
          <a:xfrm>
            <a:off x="5528439" y="3268267"/>
            <a:ext cx="42023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267" name="Picture 3">
            <a:extLst>
              <a:ext uri="{FF2B5EF4-FFF2-40B4-BE49-F238E27FC236}">
                <a16:creationId xmlns:a16="http://schemas.microsoft.com/office/drawing/2014/main" id="{091529D0-ED5B-3E3D-0A5E-97B958BE7C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8440" y="3661976"/>
            <a:ext cx="3533801" cy="21538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17D6207-7E0D-E063-CB64-3092A7037516}"/>
              </a:ext>
            </a:extLst>
          </p:cNvPr>
          <p:cNvPicPr>
            <a:picLocks noChangeAspect="1"/>
          </p:cNvPicPr>
          <p:nvPr/>
        </p:nvPicPr>
        <p:blipFill>
          <a:blip r:embed="rId5"/>
          <a:stretch>
            <a:fillRect/>
          </a:stretch>
        </p:blipFill>
        <p:spPr>
          <a:xfrm>
            <a:off x="219294" y="5231401"/>
            <a:ext cx="4421981" cy="621506"/>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90642" y="84473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Elektroniikka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sähkötuotteiden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664507"/>
            <a:ext cx="5401985" cy="3541739"/>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Elektroniikka- ja sähkötuotteiden valmistuksen liikevaihdon kasvu jatkui edelleen hyvin nopeana vuoden 2023 tammi-maaliskuussa Satakunnassa. Huhti-kesäkuussa nousu pysähtyi. Maassa keskimäärin liikevaihto alkoi tippua keväällä. Satakunnassa taustalla vaikuttaa se, että osa automaatio- ja robotiikka-alan yrityksistä sijoittuu tälle toimialalle ja niiden kasvu on ollut ajoittain hyvin nopeaa. Satakunnassa henkilöstömääräkin kohosi voimakkaasti, mikä tarkoittanee liikevaihdon nousun olleen osin aitoa kasvua, ei vain hintojen nousua.</a:t>
            </a:r>
          </a:p>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Teknologiateollisuus ry:n mukaan maamme elektroniikka- ja sähköteollisuudessa sekä uusien tilausten että tilauskannan arvo laskivat heinä–syyskuussa edelliseen neljännekseen verrattuna. Alalle ovat olleet viime vuosina tyypillisiä voimakkaat tilausvaihtelut vuosineljännesten välillä. Alan yritykset Suomessa keskimäärin saivat uusia tilauksia heinä–syyskuussa arvoltaan 8 % niukemmin kuin </a:t>
            </a:r>
            <a:r>
              <a:rPr lang="fi-FI" altLang="fi-FI" sz="1350" b="1" dirty="0" err="1">
                <a:solidFill>
                  <a:prstClr val="black"/>
                </a:solidFill>
                <a:latin typeface="Calibri" panose="020F0502020204030204"/>
              </a:rPr>
              <a:t>huhti</a:t>
            </a:r>
            <a:r>
              <a:rPr lang="fi-FI" altLang="fi-FI" sz="1350" b="1" dirty="0">
                <a:solidFill>
                  <a:prstClr val="black"/>
                </a:solidFill>
                <a:latin typeface="Calibri" panose="020F0502020204030204"/>
              </a:rPr>
              <a:t>–kesäkuussa ja 24 % vähemmän kuin vastaavalla ajanjaksolla vuonna 2022. Tilauskannan arvo oli syyskuun lopussa 5 % alempi kuin kesäkuun lopussa ja 21 % matalampi kuin vuoden 2022 syyskuussa. Viime aikojen tilauskehityksen perusteella alan yritysten liikevaihdon arvioidaan putoavan seuraavan puolen vuoden aikana.</a:t>
            </a:r>
            <a:endParaRPr lang="fi-FI" altLang="fi-FI" sz="10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979C35E0-6942-8F48-A798-519A6BD8E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44063"/>
            <a:ext cx="1392609" cy="360574"/>
          </a:xfrm>
          <a:prstGeom prst="rect">
            <a:avLst/>
          </a:prstGeom>
        </p:spPr>
      </p:pic>
      <p:sp>
        <p:nvSpPr>
          <p:cNvPr id="9" name="Rectangle 2">
            <a:extLst>
              <a:ext uri="{FF2B5EF4-FFF2-40B4-BE49-F238E27FC236}">
                <a16:creationId xmlns:a16="http://schemas.microsoft.com/office/drawing/2014/main" id="{F69F2F40-0CAC-3F14-0DCA-A222AF154F79}"/>
              </a:ext>
            </a:extLst>
          </p:cNvPr>
          <p:cNvSpPr>
            <a:spLocks noChangeArrowheads="1"/>
          </p:cNvSpPr>
          <p:nvPr/>
        </p:nvSpPr>
        <p:spPr bwMode="auto">
          <a:xfrm>
            <a:off x="5540892" y="1132171"/>
            <a:ext cx="46120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2289" name="Picture 1">
            <a:extLst>
              <a:ext uri="{FF2B5EF4-FFF2-40B4-BE49-F238E27FC236}">
                <a16:creationId xmlns:a16="http://schemas.microsoft.com/office/drawing/2014/main" id="{80DADC71-A149-B33B-383B-F794BF0D6F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0893" y="1533590"/>
            <a:ext cx="3484883" cy="212407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CE85E03B-E61A-E288-8330-49FD4517558C}"/>
              </a:ext>
            </a:extLst>
          </p:cNvPr>
          <p:cNvSpPr>
            <a:spLocks noChangeArrowheads="1"/>
          </p:cNvSpPr>
          <p:nvPr/>
        </p:nvSpPr>
        <p:spPr bwMode="auto">
          <a:xfrm>
            <a:off x="5563119" y="3230994"/>
            <a:ext cx="35902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7" name="Picture 16">
            <a:extLst>
              <a:ext uri="{FF2B5EF4-FFF2-40B4-BE49-F238E27FC236}">
                <a16:creationId xmlns:a16="http://schemas.microsoft.com/office/drawing/2014/main" id="{88AAC58A-228F-D3EF-4EC9-358891D7AF9C}"/>
              </a:ext>
            </a:extLst>
          </p:cNvPr>
          <p:cNvPicPr>
            <a:picLocks noChangeAspect="1"/>
          </p:cNvPicPr>
          <p:nvPr/>
        </p:nvPicPr>
        <p:blipFill>
          <a:blip r:embed="rId4"/>
          <a:stretch>
            <a:fillRect/>
          </a:stretch>
        </p:blipFill>
        <p:spPr>
          <a:xfrm>
            <a:off x="185719" y="5251787"/>
            <a:ext cx="5154648" cy="724482"/>
          </a:xfrm>
          <a:prstGeom prst="rect">
            <a:avLst/>
          </a:prstGeom>
        </p:spPr>
      </p:pic>
      <p:pic>
        <p:nvPicPr>
          <p:cNvPr id="11" name="Picture 10">
            <a:extLst>
              <a:ext uri="{FF2B5EF4-FFF2-40B4-BE49-F238E27FC236}">
                <a16:creationId xmlns:a16="http://schemas.microsoft.com/office/drawing/2014/main" id="{CB3127B8-29F4-6176-48AA-720EEB336595}"/>
              </a:ext>
            </a:extLst>
          </p:cNvPr>
          <p:cNvPicPr>
            <a:picLocks noChangeAspect="1"/>
          </p:cNvPicPr>
          <p:nvPr/>
        </p:nvPicPr>
        <p:blipFill>
          <a:blip r:embed="rId5"/>
          <a:stretch>
            <a:fillRect/>
          </a:stretch>
        </p:blipFill>
        <p:spPr>
          <a:xfrm>
            <a:off x="5505919" y="3701133"/>
            <a:ext cx="3577207" cy="2180416"/>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8452" y="79363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Automaatio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robotiikka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robocoast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6725" y="1582274"/>
            <a:ext cx="9177449" cy="328491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Automaatio- ja robotiikka-alan yritysten liikevaihto alkoi pudota vuoden 2023 tammi-kesäkuun aikana. Taustalla saattaa piillä osin tilausten laskutusaikataulut. Henkilöstömäärä on kuitenkin kohonnut hieman alkuvuoden aikana. Se voi taasen viitata tuotannon kasvuun. Tähän viittaa myös elektroniikka- ja sähkötuotteiden valmistuksen myönteinen vire. Osa automaatioalasta sijoittuu ko. toimialalle. Kaiken kaikkiaan näyttäisi siltä, että yrityskohtainen vaihtelu on ollut suurta.</a:t>
            </a:r>
          </a:p>
        </p:txBody>
      </p:sp>
      <p:pic>
        <p:nvPicPr>
          <p:cNvPr id="9" name="Kuva 8" descr="Kuva, joka sisältää kohteen teksti, merkki, clipart-kuva&#10;&#10;Kuvaus luotu automaattisesti">
            <a:extLst>
              <a:ext uri="{FF2B5EF4-FFF2-40B4-BE49-F238E27FC236}">
                <a16:creationId xmlns:a16="http://schemas.microsoft.com/office/drawing/2014/main" id="{D0765EC1-F8D0-70F6-3EF6-81B8B69D6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648" y="985051"/>
            <a:ext cx="1392609" cy="360574"/>
          </a:xfrm>
          <a:prstGeom prst="rect">
            <a:avLst/>
          </a:prstGeom>
        </p:spPr>
      </p:pic>
      <p:sp>
        <p:nvSpPr>
          <p:cNvPr id="11" name="Rectangle 2">
            <a:extLst>
              <a:ext uri="{FF2B5EF4-FFF2-40B4-BE49-F238E27FC236}">
                <a16:creationId xmlns:a16="http://schemas.microsoft.com/office/drawing/2014/main" id="{0EA917E5-8D94-CA43-49C8-D9E7E1D384AA}"/>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3313" name="Picture 1">
            <a:extLst>
              <a:ext uri="{FF2B5EF4-FFF2-40B4-BE49-F238E27FC236}">
                <a16:creationId xmlns:a16="http://schemas.microsoft.com/office/drawing/2014/main" id="{7BB3C427-B2DE-E289-9D60-14A8C97651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58197"/>
            <a:ext cx="3705837" cy="225875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F1914841-470E-5067-571F-28972E8D8B6F}"/>
              </a:ext>
            </a:extLst>
          </p:cNvPr>
          <p:cNvSpPr>
            <a:spLocks noChangeArrowheads="1"/>
          </p:cNvSpPr>
          <p:nvPr/>
        </p:nvSpPr>
        <p:spPr bwMode="auto">
          <a:xfrm>
            <a:off x="5248376" y="3575159"/>
            <a:ext cx="42729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3315" name="Picture 3">
            <a:extLst>
              <a:ext uri="{FF2B5EF4-FFF2-40B4-BE49-F238E27FC236}">
                <a16:creationId xmlns:a16="http://schemas.microsoft.com/office/drawing/2014/main" id="{E6F7BF24-FCCB-85F2-EF13-2FA95C0420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8376" y="3696514"/>
            <a:ext cx="3705837" cy="22587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B21890A-3A1D-C239-A2AF-E99BAE564DAB}"/>
              </a:ext>
            </a:extLst>
          </p:cNvPr>
          <p:cNvPicPr>
            <a:picLocks noChangeAspect="1"/>
          </p:cNvPicPr>
          <p:nvPr/>
        </p:nvPicPr>
        <p:blipFill>
          <a:blip r:embed="rId5"/>
          <a:stretch>
            <a:fillRect/>
          </a:stretch>
        </p:blipFill>
        <p:spPr>
          <a:xfrm>
            <a:off x="5118904" y="3136691"/>
            <a:ext cx="3964781" cy="621506"/>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a:extLst>
              <a:ext uri="{FF2B5EF4-FFF2-40B4-BE49-F238E27FC236}">
                <a16:creationId xmlns:a16="http://schemas.microsoft.com/office/drawing/2014/main" id="{4D246BBF-47D8-6725-FB6B-63622F2E04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822" y="1656575"/>
            <a:ext cx="3229020" cy="1968128"/>
          </a:xfrm>
          <a:prstGeom prst="rect">
            <a:avLst/>
          </a:prstGeom>
          <a:noFill/>
          <a:extLst>
            <a:ext uri="{909E8E84-426E-40DD-AFC4-6F175D3DCCD1}">
              <a14:hiddenFill xmlns:a14="http://schemas.microsoft.com/office/drawing/2010/main">
                <a:solidFill>
                  <a:srgbClr val="FFFFFF"/>
                </a:solidFill>
              </a14:hiddenFill>
            </a:ext>
          </a:extLst>
        </p:spPr>
      </p:pic>
      <p:sp>
        <p:nvSpPr>
          <p:cNvPr id="48" name="Pyöristetty suorakulmio 9"/>
          <p:cNvSpPr/>
          <p:nvPr/>
        </p:nvSpPr>
        <p:spPr>
          <a:xfrm>
            <a:off x="1156736" y="374461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20" name="Ylös kääntyvä nuoli 19"/>
          <p:cNvSpPr/>
          <p:nvPr/>
        </p:nvSpPr>
        <p:spPr>
          <a:xfrm flipV="1">
            <a:off x="3337990" y="1583190"/>
            <a:ext cx="1333814" cy="8865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white"/>
              </a:solidFill>
              <a:latin typeface="Calibri" panose="020F0502020204030204"/>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92936" y="1712432"/>
            <a:ext cx="1459735" cy="1392327"/>
          </a:xfrm>
          <a:prstGeom prst="rect">
            <a:avLst/>
          </a:prstGeom>
        </p:spPr>
      </p:pic>
      <p:sp>
        <p:nvSpPr>
          <p:cNvPr id="2" name="Otsikko 1"/>
          <p:cNvSpPr>
            <a:spLocks noGrp="1"/>
          </p:cNvSpPr>
          <p:nvPr>
            <p:ph type="ctrTitle"/>
          </p:nvPr>
        </p:nvSpPr>
        <p:spPr>
          <a:xfrm>
            <a:off x="1169358" y="912081"/>
            <a:ext cx="6831642" cy="349495"/>
          </a:xfrm>
        </p:spPr>
        <p:txBody>
          <a:bodyPr>
            <a:noAutofit/>
          </a:bodyPr>
          <a:lstStyle/>
          <a:p>
            <a:r>
              <a:rPr lang="fi-FI" sz="2025" b="1" cap="all" dirty="0">
                <a:solidFill>
                  <a:srgbClr val="0070C0"/>
                </a:solidFill>
                <a:effectLst>
                  <a:outerShdw blurRad="38100" dist="38100" dir="2700000" algn="tl">
                    <a:srgbClr val="000000">
                      <a:alpha val="43137"/>
                    </a:srgbClr>
                  </a:outerShdw>
                </a:effectLst>
              </a:rPr>
              <a:t>AUTOMAATIO- JA robotiikka-ala (</a:t>
            </a:r>
            <a:r>
              <a:rPr lang="fi-FI" sz="2025" b="1" cap="all" dirty="0" err="1">
                <a:solidFill>
                  <a:srgbClr val="0070C0"/>
                </a:solidFill>
                <a:effectLst>
                  <a:outerShdw blurRad="38100" dist="38100" dir="2700000" algn="tl">
                    <a:srgbClr val="000000">
                      <a:alpha val="43137"/>
                    </a:srgbClr>
                  </a:outerShdw>
                </a:effectLst>
              </a:rPr>
              <a:t>RoboCoast</a:t>
            </a:r>
            <a:r>
              <a:rPr lang="fi-FI" sz="2025"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1096710" y="3453615"/>
            <a:ext cx="2565511" cy="323165"/>
          </a:xfrm>
          <a:prstGeom prst="rect">
            <a:avLst/>
          </a:prstGeom>
          <a:noFill/>
        </p:spPr>
        <p:txBody>
          <a:bodyPr wrap="none" rtlCol="0">
            <a:spAutoFit/>
          </a:bodyPr>
          <a:lstStyle/>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Liikevaihdon kasvu 2010-2022</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9" name="Tekstiruutu 8"/>
          <p:cNvSpPr txBox="1"/>
          <p:nvPr/>
        </p:nvSpPr>
        <p:spPr>
          <a:xfrm>
            <a:off x="8717020" y="2538402"/>
            <a:ext cx="369332" cy="1203085"/>
          </a:xfrm>
          <a:prstGeom prst="rect">
            <a:avLst/>
          </a:prstGeom>
          <a:noFill/>
        </p:spPr>
        <p:txBody>
          <a:bodyPr vert="vert270" wrap="square" rtlCol="0">
            <a:spAutoFit/>
          </a:bodyPr>
          <a:lstStyle/>
          <a:p>
            <a:pPr defTabSz="685800" eaLnBrk="1" fontAlgn="auto" hangingPunct="1">
              <a:spcBef>
                <a:spcPts val="0"/>
              </a:spcBef>
              <a:spcAft>
                <a:spcPts val="0"/>
              </a:spcAft>
              <a:defRPr/>
            </a:pPr>
            <a:r>
              <a:rPr lang="fi-FI" sz="600" dirty="0">
                <a:solidFill>
                  <a:prstClr val="black"/>
                </a:solidFill>
                <a:latin typeface="Calibri" panose="020F0502020204030204"/>
              </a:rPr>
              <a:t>Tilastokeskus ja Satakuntaliitto 2023</a:t>
            </a:r>
          </a:p>
        </p:txBody>
      </p:sp>
      <p:sp>
        <p:nvSpPr>
          <p:cNvPr id="42" name="Tekstiruutu 41"/>
          <p:cNvSpPr txBox="1"/>
          <p:nvPr/>
        </p:nvSpPr>
        <p:spPr>
          <a:xfrm>
            <a:off x="4709763" y="1449141"/>
            <a:ext cx="3269255" cy="115416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ydinyritykset tuottivat liikevaihtoa v. 2022 </a:t>
            </a:r>
          </a:p>
          <a:p>
            <a:pPr defTabSz="685800" eaLnBrk="1" fontAlgn="auto" hangingPunct="1">
              <a:spcBef>
                <a:spcPts val="0"/>
              </a:spcBef>
              <a:spcAft>
                <a:spcPts val="0"/>
              </a:spcAft>
              <a:defRPr/>
            </a:pPr>
            <a:r>
              <a:rPr lang="fi-FI" sz="2700" b="1" dirty="0">
                <a:solidFill>
                  <a:srgbClr val="2683C6">
                    <a:lumMod val="75000"/>
                  </a:srgbClr>
                </a:solidFill>
                <a:effectLst>
                  <a:outerShdw blurRad="38100" dist="38100" dir="2700000" algn="tl">
                    <a:srgbClr val="000000">
                      <a:alpha val="43137"/>
                    </a:srgbClr>
                  </a:outerShdw>
                </a:effectLst>
                <a:latin typeface="Calibri" panose="020F0502020204030204"/>
              </a:rPr>
              <a:t>465 milj. €</a:t>
            </a:r>
          </a:p>
          <a:p>
            <a:pPr defTabSz="685800" eaLnBrk="1" fontAlgn="auto" hangingPunct="1">
              <a:spcBef>
                <a:spcPts val="0"/>
              </a:spcBef>
              <a:spcAft>
                <a:spcPts val="0"/>
              </a:spcAft>
              <a:defRPr/>
            </a:pPr>
            <a:endParaRPr lang="fi-FI" sz="1500" dirty="0">
              <a:solidFill>
                <a:prstClr val="black"/>
              </a:solidFill>
              <a:latin typeface="Calibri" panose="020F0502020204030204"/>
            </a:endParaRPr>
          </a:p>
        </p:txBody>
      </p:sp>
      <p:sp>
        <p:nvSpPr>
          <p:cNvPr id="6" name="Pyöristetty suorakulmio 5"/>
          <p:cNvSpPr/>
          <p:nvPr/>
        </p:nvSpPr>
        <p:spPr>
          <a:xfrm>
            <a:off x="1070943" y="1393222"/>
            <a:ext cx="2682685" cy="2150863"/>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5800" eaLnBrk="1" fontAlgn="auto" hangingPunct="1">
              <a:spcBef>
                <a:spcPts val="0"/>
              </a:spcBef>
              <a:spcAft>
                <a:spcPts val="0"/>
              </a:spcAft>
              <a:defRPr/>
            </a:pPr>
            <a:r>
              <a:rPr lang="fi-FI" sz="900" b="1" dirty="0">
                <a:solidFill>
                  <a:prstClr val="black"/>
                </a:solidFill>
                <a:latin typeface="Calibri" panose="020F0502020204030204"/>
              </a:rPr>
              <a:t>Satakunnassa toimii n. 50 puhtaasti</a:t>
            </a:r>
          </a:p>
          <a:p>
            <a:pPr defTabSz="685800" eaLnBrk="1" fontAlgn="auto" hangingPunct="1">
              <a:spcBef>
                <a:spcPts val="0"/>
              </a:spcBef>
              <a:spcAft>
                <a:spcPts val="0"/>
              </a:spcAft>
              <a:defRPr/>
            </a:pPr>
            <a:r>
              <a:rPr lang="fi-FI" sz="900" b="1" dirty="0">
                <a:solidFill>
                  <a:prstClr val="black"/>
                </a:solidFill>
                <a:latin typeface="Calibri" panose="020F0502020204030204"/>
              </a:rPr>
              <a:t>automaatio- ja robotiikka-alaan keskittyvää  yritystä           </a:t>
            </a:r>
          </a:p>
        </p:txBody>
      </p:sp>
      <p:sp>
        <p:nvSpPr>
          <p:cNvPr id="37" name="Tekstiruutu 36"/>
          <p:cNvSpPr txBox="1"/>
          <p:nvPr/>
        </p:nvSpPr>
        <p:spPr>
          <a:xfrm rot="16200000">
            <a:off x="7117981" y="2028829"/>
            <a:ext cx="1560491" cy="184666"/>
          </a:xfrm>
          <a:prstGeom prst="rect">
            <a:avLst/>
          </a:prstGeom>
          <a:noFill/>
        </p:spPr>
        <p:txBody>
          <a:bodyPr vert="horz" wrap="square" rtlCol="0">
            <a:spAutoFit/>
          </a:bodyPr>
          <a:lstStyle/>
          <a:p>
            <a:pPr defTabSz="685800" eaLnBrk="1" fontAlgn="auto" hangingPunct="1">
              <a:spcBef>
                <a:spcPts val="0"/>
              </a:spcBef>
              <a:spcAft>
                <a:spcPts val="0"/>
              </a:spcAft>
              <a:defRPr/>
            </a:pPr>
            <a:r>
              <a:rPr lang="fi-FI" sz="600" dirty="0">
                <a:solidFill>
                  <a:prstClr val="black"/>
                </a:solidFill>
                <a:latin typeface="Calibri" panose="020F0502020204030204"/>
              </a:rPr>
              <a:t>             </a:t>
            </a:r>
          </a:p>
        </p:txBody>
      </p:sp>
      <p:sp>
        <p:nvSpPr>
          <p:cNvPr id="10" name="Pyöristetty suorakulmio 9"/>
          <p:cNvSpPr/>
          <p:nvPr/>
        </p:nvSpPr>
        <p:spPr>
          <a:xfrm>
            <a:off x="1156736" y="4492480"/>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18" name="Ylös kääntyvä nuoli 17"/>
          <p:cNvSpPr/>
          <p:nvPr/>
        </p:nvSpPr>
        <p:spPr>
          <a:xfrm flipH="1" flipV="1">
            <a:off x="3913821" y="2785690"/>
            <a:ext cx="472308" cy="6171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white"/>
              </a:solidFill>
              <a:latin typeface="Calibri" panose="020F0502020204030204"/>
            </a:endParaRPr>
          </a:p>
        </p:txBody>
      </p:sp>
      <p:sp>
        <p:nvSpPr>
          <p:cNvPr id="5" name="Pyöristetty suorakulmio 4"/>
          <p:cNvSpPr/>
          <p:nvPr/>
        </p:nvSpPr>
        <p:spPr>
          <a:xfrm>
            <a:off x="5820353" y="4250857"/>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fi-FI" sz="1050" b="1" dirty="0">
                <a:solidFill>
                  <a:srgbClr val="0070C0"/>
                </a:solidFill>
                <a:latin typeface="Calibri" panose="020F0502020204030204"/>
              </a:rPr>
              <a:t>Automaatio- ja robotiikka-alan kasvu on ollut merkittävää ja sillä on potentiaalia alueen talouskasvuun.</a:t>
            </a:r>
          </a:p>
        </p:txBody>
      </p:sp>
      <p:sp>
        <p:nvSpPr>
          <p:cNvPr id="21" name="Suorakulmio 20"/>
          <p:cNvSpPr/>
          <p:nvPr/>
        </p:nvSpPr>
        <p:spPr>
          <a:xfrm>
            <a:off x="2688306" y="3767249"/>
            <a:ext cx="1554291" cy="2641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40,1 %</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Teollisuus </a:t>
            </a:r>
            <a:r>
              <a:rPr lang="fi-FI" sz="900" dirty="0">
                <a:solidFill>
                  <a:prstClr val="black"/>
                </a:solidFill>
                <a:latin typeface="Calibri" panose="020F0502020204030204"/>
              </a:rPr>
              <a:t>keskimäärin 34,4 </a:t>
            </a:r>
            <a:r>
              <a:rPr lang="fi-FI" sz="900" dirty="0">
                <a:solidFill>
                  <a:prstClr val="white">
                    <a:lumMod val="50000"/>
                  </a:prstClr>
                </a:solidFill>
                <a:latin typeface="Calibri" panose="020F0502020204030204"/>
              </a:rPr>
              <a:t>% </a:t>
            </a:r>
          </a:p>
        </p:txBody>
      </p:sp>
      <p:sp>
        <p:nvSpPr>
          <p:cNvPr id="19" name="Rectangle 18"/>
          <p:cNvSpPr/>
          <p:nvPr/>
        </p:nvSpPr>
        <p:spPr>
          <a:xfrm>
            <a:off x="1283331" y="3612757"/>
            <a:ext cx="1588897"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106,8 %</a:t>
            </a:r>
          </a:p>
        </p:txBody>
      </p:sp>
      <p:sp>
        <p:nvSpPr>
          <p:cNvPr id="23" name="Rectangle 22"/>
          <p:cNvSpPr/>
          <p:nvPr/>
        </p:nvSpPr>
        <p:spPr>
          <a:xfrm>
            <a:off x="4709762" y="3211813"/>
            <a:ext cx="3429000" cy="923330"/>
          </a:xfrm>
          <a:prstGeom prst="rect">
            <a:avLst/>
          </a:prstGeom>
        </p:spPr>
        <p:txBody>
          <a:bodyPr>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ydin-yrityksissä tehtiin Satakunnassa v. 2022</a:t>
            </a:r>
          </a:p>
          <a:p>
            <a:pPr defTabSz="685800" eaLnBrk="1" fontAlgn="auto" hangingPunct="1">
              <a:spcBef>
                <a:spcPts val="0"/>
              </a:spcBef>
              <a:spcAft>
                <a:spcPts val="0"/>
              </a:spcAft>
              <a:defRPr/>
            </a:pPr>
            <a:r>
              <a:rPr lang="fi-FI" sz="2700" b="1" dirty="0">
                <a:solidFill>
                  <a:srgbClr val="FF5050"/>
                </a:solidFill>
                <a:effectLst>
                  <a:outerShdw blurRad="38100" dist="38100" dir="2700000" algn="tl">
                    <a:srgbClr val="000000">
                      <a:alpha val="43137"/>
                    </a:srgbClr>
                  </a:outerShdw>
                </a:effectLst>
                <a:latin typeface="Calibri" panose="020F0502020204030204"/>
              </a:rPr>
              <a:t>1239 henkilötyövuotta</a:t>
            </a:r>
          </a:p>
        </p:txBody>
      </p:sp>
      <p:sp>
        <p:nvSpPr>
          <p:cNvPr id="44" name="Rectangle 43"/>
          <p:cNvSpPr/>
          <p:nvPr/>
        </p:nvSpPr>
        <p:spPr>
          <a:xfrm>
            <a:off x="4709762" y="2306093"/>
            <a:ext cx="3429000" cy="923330"/>
          </a:xfrm>
          <a:prstGeom prst="rect">
            <a:avLst/>
          </a:prstGeom>
        </p:spPr>
        <p:txBody>
          <a:bodyPr>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ydinyritykset maksoivat palkkoja Satakunnassa v. 2017</a:t>
            </a:r>
          </a:p>
          <a:p>
            <a:pPr defTabSz="685800" eaLnBrk="1" fontAlgn="auto" hangingPunct="1">
              <a:spcBef>
                <a:spcPts val="0"/>
              </a:spcBef>
              <a:spcAft>
                <a:spcPts val="0"/>
              </a:spcAft>
              <a:defRPr/>
            </a:pPr>
            <a:r>
              <a:rPr lang="fi-FI" sz="2700" b="1" dirty="0">
                <a:solidFill>
                  <a:srgbClr val="3E8853">
                    <a:lumMod val="75000"/>
                  </a:srgbClr>
                </a:solidFill>
                <a:effectLst>
                  <a:outerShdw blurRad="38100" dist="38100" dir="2700000" algn="tl">
                    <a:srgbClr val="000000">
                      <a:alpha val="43137"/>
                    </a:srgbClr>
                  </a:outerShdw>
                </a:effectLst>
                <a:latin typeface="Calibri" panose="020F0502020204030204"/>
              </a:rPr>
              <a:t>56 milj. €</a:t>
            </a:r>
          </a:p>
        </p:txBody>
      </p:sp>
      <p:sp>
        <p:nvSpPr>
          <p:cNvPr id="45" name="Tekstiruutu 34"/>
          <p:cNvSpPr txBox="1"/>
          <p:nvPr/>
        </p:nvSpPr>
        <p:spPr>
          <a:xfrm>
            <a:off x="1096710" y="3932023"/>
            <a:ext cx="2524024" cy="553998"/>
          </a:xfrm>
          <a:prstGeom prst="rect">
            <a:avLst/>
          </a:prstGeom>
          <a:noFill/>
        </p:spPr>
        <p:txBody>
          <a:bodyPr wrap="none" rtlCol="0">
            <a:spAutoFit/>
          </a:bodyPr>
          <a:lstStyle/>
          <a:p>
            <a:pPr defTabSz="685800" eaLnBrk="1" fontAlgn="auto" hangingPunct="1">
              <a:spcBef>
                <a:spcPts val="0"/>
              </a:spcBef>
              <a:spcAft>
                <a:spcPts val="0"/>
              </a:spcAft>
              <a:defRPr/>
            </a:pPr>
            <a:endParaRPr lang="fi-FI" sz="1500" b="1" dirty="0">
              <a:solidFill>
                <a:prstClr val="white">
                  <a:lumMod val="50000"/>
                </a:prstClr>
              </a:solidFill>
              <a:effectLst>
                <a:outerShdw blurRad="38100" dist="38100" dir="2700000" algn="tl">
                  <a:srgbClr val="000000">
                    <a:alpha val="43137"/>
                  </a:srgbClr>
                </a:outerShdw>
              </a:effectLst>
              <a:latin typeface="Calibri" panose="020F0502020204030204"/>
            </a:endParaRPr>
          </a:p>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Henkilöstön kasvu 2010-2022</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47" name="Tekstiruutu 34"/>
          <p:cNvSpPr txBox="1"/>
          <p:nvPr/>
        </p:nvSpPr>
        <p:spPr>
          <a:xfrm>
            <a:off x="1076155" y="4959159"/>
            <a:ext cx="2775183" cy="323165"/>
          </a:xfrm>
          <a:prstGeom prst="rect">
            <a:avLst/>
          </a:prstGeom>
          <a:noFill/>
        </p:spPr>
        <p:txBody>
          <a:bodyPr wrap="none" rtlCol="0">
            <a:spAutoFit/>
          </a:bodyPr>
          <a:lstStyle/>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Palkkasumman kasvu 2010-2017</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50" name="Rectangle 49"/>
          <p:cNvSpPr/>
          <p:nvPr/>
        </p:nvSpPr>
        <p:spPr>
          <a:xfrm>
            <a:off x="1283330" y="4367922"/>
            <a:ext cx="1369286"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91,2 %</a:t>
            </a:r>
          </a:p>
        </p:txBody>
      </p:sp>
      <p:sp>
        <p:nvSpPr>
          <p:cNvPr id="51" name="Suorakulmio 20"/>
          <p:cNvSpPr/>
          <p:nvPr/>
        </p:nvSpPr>
        <p:spPr>
          <a:xfrm>
            <a:off x="2635823" y="4534487"/>
            <a:ext cx="1554291" cy="30256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2,5</a:t>
            </a:r>
            <a:r>
              <a:rPr lang="fi-FI" sz="900" dirty="0">
                <a:solidFill>
                  <a:srgbClr val="00B0F0"/>
                </a:solidFill>
                <a:latin typeface="Calibri" panose="020F0502020204030204"/>
              </a:rPr>
              <a:t> </a:t>
            </a:r>
            <a:r>
              <a:rPr lang="fi-FI" sz="900" dirty="0">
                <a:solidFill>
                  <a:prstClr val="white">
                    <a:lumMod val="50000"/>
                  </a:prstClr>
                </a:solidFill>
                <a:latin typeface="Calibri" panose="020F0502020204030204"/>
              </a:rPr>
              <a:t>%</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  Teollisuus keskimäärin </a:t>
            </a:r>
            <a:r>
              <a:rPr lang="fi-FI" sz="900" dirty="0">
                <a:solidFill>
                  <a:srgbClr val="00B0F0"/>
                </a:solidFill>
                <a:latin typeface="Calibri" panose="020F0502020204030204"/>
              </a:rPr>
              <a:t>-8,2 </a:t>
            </a:r>
            <a:r>
              <a:rPr lang="fi-FI" sz="900" dirty="0">
                <a:solidFill>
                  <a:prstClr val="white">
                    <a:lumMod val="50000"/>
                  </a:prstClr>
                </a:solidFill>
                <a:latin typeface="Calibri" panose="020F0502020204030204"/>
              </a:rPr>
              <a:t>% </a:t>
            </a:r>
          </a:p>
        </p:txBody>
      </p:sp>
      <p:sp>
        <p:nvSpPr>
          <p:cNvPr id="58" name="Pyöristetty suorakulmio 9"/>
          <p:cNvSpPr/>
          <p:nvPr/>
        </p:nvSpPr>
        <p:spPr>
          <a:xfrm>
            <a:off x="1162162" y="5229605"/>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61" name="Rectangle 60"/>
          <p:cNvSpPr/>
          <p:nvPr/>
        </p:nvSpPr>
        <p:spPr>
          <a:xfrm>
            <a:off x="1283330" y="5112530"/>
            <a:ext cx="1369286"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61,4 %</a:t>
            </a:r>
          </a:p>
        </p:txBody>
      </p:sp>
      <p:sp>
        <p:nvSpPr>
          <p:cNvPr id="62" name="Suorakulmio 20"/>
          <p:cNvSpPr/>
          <p:nvPr/>
        </p:nvSpPr>
        <p:spPr>
          <a:xfrm>
            <a:off x="2705825" y="5300477"/>
            <a:ext cx="1498269" cy="30256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9,6</a:t>
            </a:r>
            <a:r>
              <a:rPr lang="fi-FI" sz="900" dirty="0">
                <a:solidFill>
                  <a:srgbClr val="00B0F0"/>
                </a:solidFill>
                <a:latin typeface="Calibri" panose="020F0502020204030204"/>
              </a:rPr>
              <a:t> </a:t>
            </a:r>
            <a:r>
              <a:rPr lang="fi-FI" sz="900" dirty="0">
                <a:solidFill>
                  <a:prstClr val="white">
                    <a:lumMod val="50000"/>
                  </a:prstClr>
                </a:solidFill>
                <a:latin typeface="Calibri" panose="020F0502020204030204"/>
              </a:rPr>
              <a:t>%</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Teollisuus keskimäärin  0,0 % </a:t>
            </a:r>
          </a:p>
        </p:txBody>
      </p:sp>
      <p:sp>
        <p:nvSpPr>
          <p:cNvPr id="4" name="Tekstiruutu 3"/>
          <p:cNvSpPr txBox="1"/>
          <p:nvPr/>
        </p:nvSpPr>
        <p:spPr>
          <a:xfrm>
            <a:off x="1162162" y="5701153"/>
            <a:ext cx="1816363" cy="300082"/>
          </a:xfrm>
          <a:prstGeom prst="rect">
            <a:avLst/>
          </a:prstGeom>
          <a:noFill/>
        </p:spPr>
        <p:txBody>
          <a:bodyPr wrap="square" rtlCol="0">
            <a:spAutoFit/>
          </a:bodyPr>
          <a:lstStyle/>
          <a:p>
            <a:pPr defTabSz="685800" eaLnBrk="1" fontAlgn="auto" hangingPunct="1">
              <a:spcBef>
                <a:spcPts val="0"/>
              </a:spcBef>
              <a:spcAft>
                <a:spcPts val="0"/>
              </a:spcAft>
              <a:defRPr/>
            </a:pPr>
            <a:r>
              <a:rPr lang="fi-FI" sz="1350" dirty="0">
                <a:solidFill>
                  <a:prstClr val="black"/>
                </a:solidFill>
                <a:latin typeface="Calibri" panose="020F0502020204030204"/>
              </a:rPr>
              <a:t>25.10.2023</a:t>
            </a:r>
          </a:p>
        </p:txBody>
      </p:sp>
      <p:pic>
        <p:nvPicPr>
          <p:cNvPr id="11" name="Picture 10"/>
          <p:cNvPicPr>
            <a:picLocks noChangeAspect="1"/>
          </p:cNvPicPr>
          <p:nvPr/>
        </p:nvPicPr>
        <p:blipFill>
          <a:blip r:embed="rId5"/>
          <a:stretch>
            <a:fillRect/>
          </a:stretch>
        </p:blipFill>
        <p:spPr>
          <a:xfrm>
            <a:off x="6127204" y="5105220"/>
            <a:ext cx="1781976" cy="465941"/>
          </a:xfrm>
          <a:prstGeom prst="rect">
            <a:avLst/>
          </a:prstGeom>
        </p:spPr>
      </p:pic>
      <p:sp>
        <p:nvSpPr>
          <p:cNvPr id="7" name="TextBox 6"/>
          <p:cNvSpPr txBox="1"/>
          <p:nvPr/>
        </p:nvSpPr>
        <p:spPr>
          <a:xfrm>
            <a:off x="3959311" y="1880354"/>
            <a:ext cx="866181" cy="1015663"/>
          </a:xfrm>
          <a:prstGeom prst="rect">
            <a:avLst/>
          </a:prstGeom>
          <a:noFill/>
        </p:spPr>
        <p:txBody>
          <a:bodyPr wrap="square" rtlCol="0">
            <a:spAutoFit/>
          </a:bodyPr>
          <a:lstStyle/>
          <a:p>
            <a:pPr defTabSz="685800" eaLnBrk="1" fontAlgn="auto" hangingPunct="1">
              <a:spcBef>
                <a:spcPts val="0"/>
              </a:spcBef>
              <a:spcAft>
                <a:spcPts val="0"/>
              </a:spcAft>
              <a:defRPr/>
            </a:pPr>
            <a:r>
              <a:rPr lang="fi-FI" sz="600" dirty="0">
                <a:solidFill>
                  <a:prstClr val="black"/>
                </a:solidFill>
                <a:latin typeface="Calibri" panose="020F0502020204030204"/>
              </a:rPr>
              <a:t>HUOM</a:t>
            </a:r>
            <a:r>
              <a:rPr lang="fi-FI" sz="600" b="1" i="1" u="sng" dirty="0">
                <a:solidFill>
                  <a:prstClr val="black"/>
                </a:solidFill>
                <a:latin typeface="Calibri" panose="020F0502020204030204"/>
              </a:rPr>
              <a:t>! Luvut ovat minimiarvioita</a:t>
            </a:r>
            <a:r>
              <a:rPr lang="fi-FI" sz="600" dirty="0">
                <a:solidFill>
                  <a:prstClr val="black"/>
                </a:solidFill>
                <a:latin typeface="Calibri" panose="020F0502020204030204"/>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177366" y="4129529"/>
            <a:ext cx="1585121" cy="900246"/>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fi-FI" sz="1050" b="1" dirty="0" err="1">
                <a:solidFill>
                  <a:srgbClr val="0070C0"/>
                </a:solidFill>
                <a:latin typeface="Calibri" panose="020F0502020204030204"/>
              </a:rPr>
              <a:t>Robocoast</a:t>
            </a:r>
            <a:r>
              <a:rPr lang="fi-FI" sz="1050" b="1" dirty="0">
                <a:solidFill>
                  <a:srgbClr val="0070C0"/>
                </a:solidFill>
                <a:latin typeface="Calibri" panose="020F0502020204030204"/>
              </a:rPr>
              <a:t> </a:t>
            </a:r>
            <a:r>
              <a:rPr lang="fi-FI" sz="1050" b="1" dirty="0">
                <a:solidFill>
                  <a:prstClr val="black"/>
                </a:solidFill>
                <a:latin typeface="Calibri" panose="020F0502020204030204"/>
              </a:rPr>
              <a:t>1-6/23 vs. </a:t>
            </a:r>
          </a:p>
          <a:p>
            <a:pPr algn="ctr" defTabSz="685800" eaLnBrk="1" fontAlgn="auto" hangingPunct="1">
              <a:spcBef>
                <a:spcPts val="0"/>
              </a:spcBef>
              <a:spcAft>
                <a:spcPts val="0"/>
              </a:spcAft>
              <a:defRPr/>
            </a:pPr>
            <a:r>
              <a:rPr lang="fi-FI" sz="1050" b="1" dirty="0">
                <a:solidFill>
                  <a:prstClr val="black"/>
                </a:solidFill>
                <a:latin typeface="Calibri" panose="020F0502020204030204"/>
              </a:rPr>
              <a:t>1-6/23:</a:t>
            </a:r>
          </a:p>
          <a:p>
            <a:pPr defTabSz="685800" eaLnBrk="1" fontAlgn="auto" hangingPunct="1">
              <a:spcBef>
                <a:spcPts val="0"/>
              </a:spcBef>
              <a:spcAft>
                <a:spcPts val="0"/>
              </a:spcAft>
              <a:defRPr/>
            </a:pPr>
            <a:r>
              <a:rPr lang="fi-FI" sz="1050" b="1" dirty="0">
                <a:solidFill>
                  <a:srgbClr val="0070C0"/>
                </a:solidFill>
                <a:latin typeface="Calibri" panose="020F0502020204030204"/>
              </a:rPr>
              <a:t>Liikevaihto </a:t>
            </a:r>
            <a:r>
              <a:rPr lang="fi-FI" sz="1050" b="1" dirty="0">
                <a:solidFill>
                  <a:prstClr val="black"/>
                </a:solidFill>
                <a:latin typeface="Calibri" panose="020F0502020204030204"/>
              </a:rPr>
              <a:t>-8,0 %</a:t>
            </a:r>
          </a:p>
          <a:p>
            <a:pPr defTabSz="685800" eaLnBrk="1" fontAlgn="auto" hangingPunct="1">
              <a:spcBef>
                <a:spcPts val="0"/>
              </a:spcBef>
              <a:spcAft>
                <a:spcPts val="0"/>
              </a:spcAft>
              <a:defRPr/>
            </a:pPr>
            <a:r>
              <a:rPr lang="fi-FI" sz="1050" b="1" dirty="0">
                <a:solidFill>
                  <a:srgbClr val="0070C0"/>
                </a:solidFill>
                <a:latin typeface="Calibri" panose="020F0502020204030204"/>
              </a:rPr>
              <a:t>Henkilöstömäärä </a:t>
            </a:r>
            <a:r>
              <a:rPr lang="fi-FI" sz="1050" b="1" dirty="0">
                <a:solidFill>
                  <a:prstClr val="black"/>
                </a:solidFill>
                <a:latin typeface="Calibri" panose="020F0502020204030204"/>
              </a:rPr>
              <a:t>+1,7 %</a:t>
            </a:r>
          </a:p>
        </p:txBody>
      </p:sp>
      <p:sp>
        <p:nvSpPr>
          <p:cNvPr id="3" name="Kaarinuoli vasemmalle 2"/>
          <p:cNvSpPr/>
          <p:nvPr/>
        </p:nvSpPr>
        <p:spPr>
          <a:xfrm rot="16200000" flipH="1">
            <a:off x="4905454" y="4311427"/>
            <a:ext cx="528749" cy="1926770"/>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black"/>
              </a:solidFill>
              <a:latin typeface="Calibri" panose="020F0502020204030204"/>
            </a:endParaRPr>
          </a:p>
        </p:txBody>
      </p:sp>
      <p:pic>
        <p:nvPicPr>
          <p:cNvPr id="8" name="Kuva 8" descr="Kuva, joka sisältää kohteen teksti, merkki, clipart-kuva&#10;&#10;Kuvaus luotu automaattisesti">
            <a:extLst>
              <a:ext uri="{FF2B5EF4-FFF2-40B4-BE49-F238E27FC236}">
                <a16:creationId xmlns:a16="http://schemas.microsoft.com/office/drawing/2014/main" id="{D6158401-88A9-63F0-C2CD-2836081C45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24644768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459" y="641748"/>
            <a:ext cx="865326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meriteollisuus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9991" y="1360518"/>
            <a:ext cx="5646347" cy="289398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Satakunnan meriklusteriin luetaan tässä yhteydessä noin 40 alueella toimivaa meriteollisuuden kone- ja laitevalmistajaa sekä telakkaa. Laivanrakennuksessa Rauma </a:t>
            </a:r>
            <a:r>
              <a:rPr lang="fi-FI" altLang="fi-FI" sz="1500" b="1" dirty="0" err="1">
                <a:solidFill>
                  <a:prstClr val="black"/>
                </a:solidFill>
                <a:latin typeface="Calibri" panose="020F0502020204030204"/>
              </a:rPr>
              <a:t>Marine</a:t>
            </a:r>
            <a:r>
              <a:rPr lang="fi-FI" altLang="fi-FI" sz="1500" b="1" dirty="0">
                <a:solidFill>
                  <a:prstClr val="black"/>
                </a:solidFill>
                <a:latin typeface="Calibri" panose="020F0502020204030204"/>
              </a:rPr>
              <a:t> </a:t>
            </a:r>
            <a:r>
              <a:rPr lang="fi-FI" altLang="fi-FI" sz="1500" b="1" dirty="0" err="1">
                <a:solidFill>
                  <a:prstClr val="black"/>
                </a:solidFill>
                <a:latin typeface="Calibri" panose="020F0502020204030204"/>
              </a:rPr>
              <a:t>Constructions</a:t>
            </a:r>
            <a:r>
              <a:rPr lang="fi-FI" altLang="fi-FI" sz="1500" b="1" dirty="0">
                <a:solidFill>
                  <a:prstClr val="black"/>
                </a:solidFill>
                <a:latin typeface="Calibri" panose="020F0502020204030204"/>
              </a:rPr>
              <a:t> Oy:llä (RMC) on tällä hetkellä vankka, noin 1,5 miljardin euron tilauskanta. Mäntyluodon telakan tilanne näyttäisi olevan vakautumassa uuden omistajan myötä. Meri-Porin teollisuusalueen suhteellisen suotuisasta kehityksestä päätellen Mäntyluodon telakan kehitys on selvästi piristynyt.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Meriteollisuuden liikevaihdon nousu jatkui hyvin voimakkaana vuoden 2023 tammi-kesäkuussa. </a:t>
            </a:r>
            <a:r>
              <a:rPr lang="fi-FI" altLang="fi-FI" sz="1500" b="1" dirty="0" err="1">
                <a:solidFill>
                  <a:prstClr val="black"/>
                </a:solidFill>
                <a:latin typeface="Calibri" panose="020F0502020204030204"/>
              </a:rPr>
              <a:t>RMC:n</a:t>
            </a:r>
            <a:r>
              <a:rPr lang="fi-FI" altLang="fi-FI" sz="1500" b="1" dirty="0">
                <a:solidFill>
                  <a:prstClr val="black"/>
                </a:solidFill>
                <a:latin typeface="Calibri" panose="020F0502020204030204"/>
              </a:rPr>
              <a:t> telakalla alkoi vuosi sitten tasmanialaisen TT-Line Company -varustamon kahden matkustaja-autolautan kokoonpanovaihe. Liikevaihdon ennustettiin kasvavan selvästi tänä vuonna, mikä näkyykin alkuvuoden luvuissa. Kahden matkustaja-autolautan tilaus on arvoltaan yli 500 miljoonaa euroa ja niiden rakentamisen työllistävä vaikutus on noin 3 500 henkilötyövuotta. Jatkossa myös puolustusvoimien tilaus työllistää telakkaa. Henkilöstökin kasvoi aavistuksen. </a:t>
            </a:r>
            <a:r>
              <a:rPr lang="fi-FI" altLang="fi-FI" sz="1500" b="1" dirty="0" err="1">
                <a:solidFill>
                  <a:prstClr val="black"/>
                </a:solidFill>
                <a:latin typeface="Calibri" panose="020F0502020204030204"/>
              </a:rPr>
              <a:t>RMC:n</a:t>
            </a:r>
            <a:r>
              <a:rPr lang="fi-FI" altLang="fi-FI" sz="1500" b="1" dirty="0">
                <a:solidFill>
                  <a:prstClr val="black"/>
                </a:solidFill>
                <a:latin typeface="Calibri" panose="020F0502020204030204"/>
              </a:rPr>
              <a:t> verkostomainen toimintatapa luo kuitenkin haasteen tilastoinnin luotettavuuteen. </a:t>
            </a:r>
          </a:p>
        </p:txBody>
      </p:sp>
      <p:pic>
        <p:nvPicPr>
          <p:cNvPr id="6" name="Kuva 8" descr="Kuva, joka sisältää kohteen teksti, merkki, clipart-kuva&#10;&#10;Kuvaus luotu automaattisesti">
            <a:extLst>
              <a:ext uri="{FF2B5EF4-FFF2-40B4-BE49-F238E27FC236}">
                <a16:creationId xmlns:a16="http://schemas.microsoft.com/office/drawing/2014/main" id="{332063A1-F017-1898-1284-068567387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937416"/>
            <a:ext cx="1392609" cy="360574"/>
          </a:xfrm>
          <a:prstGeom prst="rect">
            <a:avLst/>
          </a:prstGeom>
        </p:spPr>
      </p:pic>
      <p:sp>
        <p:nvSpPr>
          <p:cNvPr id="9" name="Rectangle 2">
            <a:extLst>
              <a:ext uri="{FF2B5EF4-FFF2-40B4-BE49-F238E27FC236}">
                <a16:creationId xmlns:a16="http://schemas.microsoft.com/office/drawing/2014/main" id="{EF87EC22-307C-6E28-1FBC-54BAE84A9686}"/>
              </a:ext>
            </a:extLst>
          </p:cNvPr>
          <p:cNvSpPr>
            <a:spLocks noChangeArrowheads="1"/>
          </p:cNvSpPr>
          <p:nvPr/>
        </p:nvSpPr>
        <p:spPr bwMode="auto">
          <a:xfrm>
            <a:off x="5676337" y="1278456"/>
            <a:ext cx="44060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337" name="Picture 1">
            <a:extLst>
              <a:ext uri="{FF2B5EF4-FFF2-40B4-BE49-F238E27FC236}">
                <a16:creationId xmlns:a16="http://schemas.microsoft.com/office/drawing/2014/main" id="{CCFC136C-7831-2C50-9B7F-06F368429B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338" y="1399810"/>
            <a:ext cx="3329202" cy="20291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D47DD420-46EB-78CC-64FA-D134CE141E57}"/>
              </a:ext>
            </a:extLst>
          </p:cNvPr>
          <p:cNvSpPr>
            <a:spLocks noChangeArrowheads="1"/>
          </p:cNvSpPr>
          <p:nvPr/>
        </p:nvSpPr>
        <p:spPr bwMode="auto">
          <a:xfrm>
            <a:off x="5662601" y="3398684"/>
            <a:ext cx="39250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339" name="Picture 3">
            <a:extLst>
              <a:ext uri="{FF2B5EF4-FFF2-40B4-BE49-F238E27FC236}">
                <a16:creationId xmlns:a16="http://schemas.microsoft.com/office/drawing/2014/main" id="{BFAA6AA1-7BAA-4D42-331C-127386158E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2602" y="3520039"/>
            <a:ext cx="3452717" cy="21044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2571AD0-191E-F7FC-DBB6-EF58441BECBA}"/>
              </a:ext>
            </a:extLst>
          </p:cNvPr>
          <p:cNvPicPr>
            <a:picLocks noChangeAspect="1"/>
          </p:cNvPicPr>
          <p:nvPr/>
        </p:nvPicPr>
        <p:blipFill>
          <a:blip r:embed="rId5"/>
          <a:stretch>
            <a:fillRect/>
          </a:stretch>
        </p:blipFill>
        <p:spPr>
          <a:xfrm>
            <a:off x="241263" y="5215940"/>
            <a:ext cx="4556957" cy="714334"/>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0886" y="82316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Pori-</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huittinen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teollisuusvyöhyke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0651" y="1678875"/>
            <a:ext cx="5568306" cy="303528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Pori–Huittinen-teollisuusvyöhyke koostuu noin 700:sta teollisuus- ja insinööripalveluyrityksestä, jotka toimivat Porin Reposaaresta Huittisiin ulottuvalla vyöhykkeellä. Mukana ovat myös Noormarkku sekä Porin keskusta ja lähiöt.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Teollisuusvyöhykkeellä liikevaihto aleni selvästi vuoden 2023 alkupuoliskolla. Ainakin metallien jalostuksessa liikevaihto on pudonnut hintojen laskun myötä. Myös muun teollisuuden kehitys on kääntynyt alavireiseksi. Sen sijaan liike-elämän palveluiden kehitys on ollut edelleen varsin suotuisaa, ja tämä pätee mahdollisesti myös insinööripalveluyrityksiin.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Vyöhykkeen teollisuuden henkilöstömäärä kasvoi alkuvuonna keskimäärin yhä hieman, joten on mahdollista, että tuotanto ei ole laskenut juurikaan. Liikevaihdon laskusta pääosa kun on hintojen laskua. Tosin keväällä nousu pysähtyi. </a:t>
            </a:r>
          </a:p>
        </p:txBody>
      </p:sp>
      <p:pic>
        <p:nvPicPr>
          <p:cNvPr id="9" name="Kuva 8" descr="Kuva, joka sisältää kohteen teksti, merkki, clipart-kuva&#10;&#10;Kuvaus luotu automaattisesti">
            <a:extLst>
              <a:ext uri="{FF2B5EF4-FFF2-40B4-BE49-F238E27FC236}">
                <a16:creationId xmlns:a16="http://schemas.microsoft.com/office/drawing/2014/main" id="{AEE6814C-3BDA-AF1B-00FC-610B3A67AC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325" y="959644"/>
            <a:ext cx="1392609" cy="360574"/>
          </a:xfrm>
          <a:prstGeom prst="rect">
            <a:avLst/>
          </a:prstGeom>
        </p:spPr>
      </p:pic>
      <p:sp>
        <p:nvSpPr>
          <p:cNvPr id="11" name="Rectangle 2">
            <a:extLst>
              <a:ext uri="{FF2B5EF4-FFF2-40B4-BE49-F238E27FC236}">
                <a16:creationId xmlns:a16="http://schemas.microsoft.com/office/drawing/2014/main" id="{DA5E912A-6A4C-55B1-9EC5-7CDEA479734D}"/>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361" name="Picture 1">
            <a:extLst>
              <a:ext uri="{FF2B5EF4-FFF2-40B4-BE49-F238E27FC236}">
                <a16:creationId xmlns:a16="http://schemas.microsoft.com/office/drawing/2014/main" id="{74288B7E-6B27-B289-F612-9330932CC5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9159" y="1336518"/>
            <a:ext cx="3504190" cy="213584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18F962A3-78B2-6709-495E-D38FF41BF062}"/>
              </a:ext>
            </a:extLst>
          </p:cNvPr>
          <p:cNvSpPr>
            <a:spLocks noChangeArrowheads="1"/>
          </p:cNvSpPr>
          <p:nvPr/>
        </p:nvSpPr>
        <p:spPr bwMode="auto">
          <a:xfrm>
            <a:off x="5589159" y="3452422"/>
            <a:ext cx="45632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363" name="Picture 3">
            <a:extLst>
              <a:ext uri="{FF2B5EF4-FFF2-40B4-BE49-F238E27FC236}">
                <a16:creationId xmlns:a16="http://schemas.microsoft.com/office/drawing/2014/main" id="{2A56FAC6-77A8-9FCE-E46F-2394DDC56E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159" y="3573777"/>
            <a:ext cx="3504190" cy="21358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138F705-DA23-1C7A-74BB-7F5789CEB604}"/>
              </a:ext>
            </a:extLst>
          </p:cNvPr>
          <p:cNvPicPr>
            <a:picLocks noChangeAspect="1"/>
          </p:cNvPicPr>
          <p:nvPr/>
        </p:nvPicPr>
        <p:blipFill>
          <a:blip r:embed="rId5"/>
          <a:stretch>
            <a:fillRect/>
          </a:stretch>
        </p:blipFill>
        <p:spPr>
          <a:xfrm>
            <a:off x="295063" y="4951600"/>
            <a:ext cx="5057036" cy="792725"/>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77809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12</a:t>
            </a:fld>
            <a:endParaRPr lang="fi-FI" altLang="fi-FI" sz="1200">
              <a:solidFill>
                <a:srgbClr val="898989"/>
              </a:solidFill>
            </a:endParaRPr>
          </a:p>
        </p:txBody>
      </p:sp>
      <p:pic>
        <p:nvPicPr>
          <p:cNvPr id="4" name="Picture 3">
            <a:extLst>
              <a:ext uri="{FF2B5EF4-FFF2-40B4-BE49-F238E27FC236}">
                <a16:creationId xmlns:a16="http://schemas.microsoft.com/office/drawing/2014/main" id="{4DD4E314-4EA4-4768-9FAE-6FC0B790427F}"/>
              </a:ext>
            </a:extLst>
          </p:cNvPr>
          <p:cNvPicPr>
            <a:picLocks noChangeAspect="1"/>
          </p:cNvPicPr>
          <p:nvPr/>
        </p:nvPicPr>
        <p:blipFill>
          <a:blip r:embed="rId3"/>
          <a:stretch>
            <a:fillRect/>
          </a:stretch>
        </p:blipFill>
        <p:spPr>
          <a:xfrm>
            <a:off x="457200" y="1062286"/>
            <a:ext cx="8229600" cy="5103018"/>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4AD104AB-5BE9-3D60-23B1-5B2CE8D967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6904427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5668"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Meri-porin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teollisuusalue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9192" y="1750606"/>
            <a:ext cx="5560243" cy="32257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Meri-Porin teollisuusalue koostuu noin 170 yrityksestä, jotka toimivat Porin Mäntyluodon, </a:t>
            </a:r>
            <a:r>
              <a:rPr lang="fi-FI" altLang="fi-FI" sz="1500" b="1" dirty="0" err="1">
                <a:solidFill>
                  <a:prstClr val="black"/>
                </a:solidFill>
                <a:latin typeface="Calibri" panose="020F0502020204030204"/>
              </a:rPr>
              <a:t>Kirrisannan</a:t>
            </a:r>
            <a:r>
              <a:rPr lang="fi-FI" altLang="fi-FI" sz="1500" b="1" dirty="0">
                <a:solidFill>
                  <a:prstClr val="black"/>
                </a:solidFill>
                <a:latin typeface="Calibri" panose="020F0502020204030204"/>
              </a:rPr>
              <a:t>, Reposaaren, Tahkoluodon, Ahlaisten ja </a:t>
            </a:r>
            <a:r>
              <a:rPr lang="fi-FI" altLang="fi-FI" sz="1500" b="1" dirty="0" err="1">
                <a:solidFill>
                  <a:prstClr val="black"/>
                </a:solidFill>
                <a:latin typeface="Calibri" panose="020F0502020204030204"/>
              </a:rPr>
              <a:t>Lampin</a:t>
            </a:r>
            <a:r>
              <a:rPr lang="fi-FI" altLang="fi-FI" sz="1500" b="1" dirty="0">
                <a:solidFill>
                  <a:prstClr val="black"/>
                </a:solidFill>
                <a:latin typeface="Calibri" panose="020F0502020204030204"/>
              </a:rPr>
              <a:t> alueella. Meriteollisuudella on vahva rooli telakan ansiosta. Kaanaa ja entinen </a:t>
            </a:r>
            <a:r>
              <a:rPr lang="fi-FI" altLang="fi-FI" sz="1500" b="1" dirty="0" err="1">
                <a:solidFill>
                  <a:prstClr val="black"/>
                </a:solidFill>
                <a:latin typeface="Calibri" panose="020F0502020204030204"/>
              </a:rPr>
              <a:t>Venatorin</a:t>
            </a:r>
            <a:r>
              <a:rPr lang="fi-FI" altLang="fi-FI" sz="1500" b="1" dirty="0">
                <a:solidFill>
                  <a:prstClr val="black"/>
                </a:solidFill>
                <a:latin typeface="Calibri" panose="020F0502020204030204"/>
              </a:rPr>
              <a:t> alue eivät sisälly alueen tietoihin.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Alavireinen kehitys päättyi vuoden 2021 alussa. Liikevaihto kasvoi kohisten vuonna 2022. Myös henkilöstömäärä kohosi hieman viime vuonna, joskin aivan vuoden lopussa se kääntyi laskuun. Mäntyluodon telakan kehitys lienee myönteisten lukujen takana ja telakka näyttääkin saaneen uutta puhtia omistajanvaihdoksen myötä. Liikevaihto kasvoi vielä vuoden 2023 ensimmäisellä neljänneksellä. Huhti-kesäkuussa se kuitenkin aleni selvästi. Koska henkilöstöä lisättiin koko alkuvuoden ajan, kyse voi olla laskutusaikatauluista johtuvista eroista. Huomionarvoista on se, että suunnilleen 10 vuoden takainen  liikevaihto saadaan tällä hetkellä aikaiseksi lähes puolta pienemmällä henkilöstöllä.</a:t>
            </a: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6E4D7EA7-2B9D-A097-37FC-A014393C9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7413" y="950654"/>
            <a:ext cx="1392609" cy="360574"/>
          </a:xfrm>
          <a:prstGeom prst="rect">
            <a:avLst/>
          </a:prstGeom>
        </p:spPr>
      </p:pic>
      <p:sp>
        <p:nvSpPr>
          <p:cNvPr id="11" name="Rectangle 2">
            <a:extLst>
              <a:ext uri="{FF2B5EF4-FFF2-40B4-BE49-F238E27FC236}">
                <a16:creationId xmlns:a16="http://schemas.microsoft.com/office/drawing/2014/main" id="{D2E38AA9-3E4D-1333-DFCA-6DAD4241D393}"/>
              </a:ext>
            </a:extLst>
          </p:cNvPr>
          <p:cNvSpPr>
            <a:spLocks noChangeArrowheads="1"/>
          </p:cNvSpPr>
          <p:nvPr/>
        </p:nvSpPr>
        <p:spPr bwMode="auto">
          <a:xfrm>
            <a:off x="5513965" y="1333671"/>
            <a:ext cx="46030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6385" name="Picture 1">
            <a:extLst>
              <a:ext uri="{FF2B5EF4-FFF2-40B4-BE49-F238E27FC236}">
                <a16:creationId xmlns:a16="http://schemas.microsoft.com/office/drawing/2014/main" id="{718DC34A-6011-320F-E74B-ECA221E3CB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964" y="1455027"/>
            <a:ext cx="3620845" cy="220694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9609F959-7CF3-BF65-5953-45FA7DD697A2}"/>
              </a:ext>
            </a:extLst>
          </p:cNvPr>
          <p:cNvSpPr>
            <a:spLocks noChangeArrowheads="1"/>
          </p:cNvSpPr>
          <p:nvPr/>
        </p:nvSpPr>
        <p:spPr bwMode="auto">
          <a:xfrm>
            <a:off x="5582096" y="3501331"/>
            <a:ext cx="45041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6387" name="Picture 3">
            <a:extLst>
              <a:ext uri="{FF2B5EF4-FFF2-40B4-BE49-F238E27FC236}">
                <a16:creationId xmlns:a16="http://schemas.microsoft.com/office/drawing/2014/main" id="{3308ECD7-B368-C935-1FCB-CD18089053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2096" y="3622686"/>
            <a:ext cx="3620844" cy="22069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3E1A32B-BBF7-FCA0-336B-EE03A171AD76}"/>
              </a:ext>
            </a:extLst>
          </p:cNvPr>
          <p:cNvPicPr>
            <a:picLocks noChangeAspect="1"/>
          </p:cNvPicPr>
          <p:nvPr/>
        </p:nvPicPr>
        <p:blipFill>
          <a:blip r:embed="rId5"/>
          <a:stretch>
            <a:fillRect/>
          </a:stretch>
        </p:blipFill>
        <p:spPr>
          <a:xfrm>
            <a:off x="264238" y="5281794"/>
            <a:ext cx="3964781" cy="621506"/>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57920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rakentaminen</a:t>
            </a:r>
            <a:endParaRPr lang="en-US"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79255" y="1267715"/>
            <a:ext cx="8857154" cy="341522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200" b="1" dirty="0">
                <a:solidFill>
                  <a:prstClr val="black"/>
                </a:solidFill>
                <a:latin typeface="Calibri" panose="020F0502020204030204"/>
              </a:rPr>
              <a:t>Rakentamisessa on jo pitkään vallinnut hiipuva suhdannekuva. Tämä alkoi näkyä toden teolla vasta vuoden 2023 alussa, jolloin Satakunnan rakentamisen liikevaihto alkoi laskea. Henkilöstömäärä sen sijaan kohosi vielä ensimmäisellä vuosineljänneksellä. Sekin kääntyi selvään laskuun keväällä. Maassa keskimäärin rakennusalan liikevaihdon kehitys oli suurin piirtein samansuuntaista. </a:t>
            </a:r>
          </a:p>
          <a:p>
            <a:pPr marL="171450" indent="-171450" algn="just" defTabSz="685800" fontAlgn="auto">
              <a:spcBef>
                <a:spcPts val="750"/>
              </a:spcBef>
              <a:spcAft>
                <a:spcPts val="0"/>
              </a:spcAft>
              <a:defRPr/>
            </a:pPr>
            <a:r>
              <a:rPr lang="fi-FI" altLang="fi-FI" sz="1200" b="1" dirty="0">
                <a:solidFill>
                  <a:prstClr val="black"/>
                </a:solidFill>
                <a:latin typeface="Calibri" panose="020F0502020204030204"/>
              </a:rPr>
              <a:t>Rakennusteollisuus RT ry:n syyskuun lopun suhdannekatsauksen mukaan maamme asuntojen rakentamisen ja tarjonnan niukkuus näivettää taloutta lähivuosina. Asuntoaloitusten kokonaismäärä painuu alle puoleen viimevuotisesta. Asuntotuotannon romahduksen vuoksi valmistuvien asuntojen määrä uhkaa vajota parina seuraavana vuotena 1940-luvun tasolle. Koko rakentaminen supistuu tänä vuonna 10 %. </a:t>
            </a:r>
            <a:r>
              <a:rPr lang="fi-FI" altLang="fi-FI" sz="1200" b="1" dirty="0" err="1">
                <a:solidFill>
                  <a:prstClr val="black"/>
                </a:solidFill>
                <a:latin typeface="Calibri" panose="020F0502020204030204"/>
              </a:rPr>
              <a:t>EK:n</a:t>
            </a:r>
            <a:r>
              <a:rPr lang="fi-FI" altLang="fi-FI" sz="1200" b="1" dirty="0">
                <a:solidFill>
                  <a:prstClr val="black"/>
                </a:solidFill>
                <a:latin typeface="Calibri" panose="020F0502020204030204"/>
              </a:rPr>
              <a:t> mukaan maamme rakennusalan luottamusta kuvaava saldoluku laski lokakuussa arvoon -41 syyskuun -36:sta.  Pitkän aikavälin keskiarvo on -7. Tilauskanta heikkeni edelliskuukauteen verrattuna ja odotukset rakennusalan henkilöstömäärän lähikuukausien kehityksestä olivat vaimeita. EU-vertailussa rakentamisen luottamus oli lokakuussa heikointa Suomessa. </a:t>
            </a:r>
          </a:p>
        </p:txBody>
      </p:sp>
      <p:pic>
        <p:nvPicPr>
          <p:cNvPr id="6" name="Kuva 8" descr="Kuva, joka sisältää kohteen teksti, merkki, clipart-kuva&#10;&#10;Kuvaus luotu automaattisesti">
            <a:extLst>
              <a:ext uri="{FF2B5EF4-FFF2-40B4-BE49-F238E27FC236}">
                <a16:creationId xmlns:a16="http://schemas.microsoft.com/office/drawing/2014/main" id="{0BBB2D09-501E-6473-9B25-D7680C3E7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11" name="Rectangle 2">
            <a:extLst>
              <a:ext uri="{FF2B5EF4-FFF2-40B4-BE49-F238E27FC236}">
                <a16:creationId xmlns:a16="http://schemas.microsoft.com/office/drawing/2014/main" id="{A69998A1-2825-CFC1-E7C3-1305A08EE3BB}"/>
              </a:ext>
            </a:extLst>
          </p:cNvPr>
          <p:cNvSpPr>
            <a:spLocks noChangeArrowheads="1"/>
          </p:cNvSpPr>
          <p:nvPr/>
        </p:nvSpPr>
        <p:spPr bwMode="auto">
          <a:xfrm>
            <a:off x="164579" y="2764542"/>
            <a:ext cx="45214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7409" name="Picture 1">
            <a:extLst>
              <a:ext uri="{FF2B5EF4-FFF2-40B4-BE49-F238E27FC236}">
                <a16:creationId xmlns:a16="http://schemas.microsoft.com/office/drawing/2014/main" id="{4DBECA36-6956-C405-D54A-29BAB1AAE3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579" y="2885896"/>
            <a:ext cx="3837124" cy="23387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3BCC9CF0-46CB-99D0-5492-CD00CD78DDD1}"/>
              </a:ext>
            </a:extLst>
          </p:cNvPr>
          <p:cNvSpPr>
            <a:spLocks noChangeArrowheads="1"/>
          </p:cNvSpPr>
          <p:nvPr/>
        </p:nvSpPr>
        <p:spPr bwMode="auto">
          <a:xfrm>
            <a:off x="4164128" y="2696297"/>
            <a:ext cx="50782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7411" name="Picture 3">
            <a:extLst>
              <a:ext uri="{FF2B5EF4-FFF2-40B4-BE49-F238E27FC236}">
                <a16:creationId xmlns:a16="http://schemas.microsoft.com/office/drawing/2014/main" id="{5144B911-B313-EB5B-9642-C3675441ED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4128" y="2835892"/>
            <a:ext cx="3837124" cy="23387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171A585-40B9-619E-4658-F49C35A27F76}"/>
              </a:ext>
            </a:extLst>
          </p:cNvPr>
          <p:cNvPicPr>
            <a:picLocks noChangeAspect="1"/>
          </p:cNvPicPr>
          <p:nvPr/>
        </p:nvPicPr>
        <p:blipFill>
          <a:blip r:embed="rId5"/>
          <a:stretch>
            <a:fillRect/>
          </a:stretch>
        </p:blipFill>
        <p:spPr>
          <a:xfrm>
            <a:off x="363577" y="5221102"/>
            <a:ext cx="4421981" cy="621506"/>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6" y="802728"/>
            <a:ext cx="8232161"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Palvelut,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alat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sekä</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yksityinen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SOTE )</a:t>
            </a:r>
            <a:endParaRPr lang="en-US" altLang="fi-FI" sz="1350"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293" y="1678573"/>
            <a:ext cx="4065979" cy="42322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Satakunnan palvelualojen kehitys jatkui vuoden 2023 tammi-kesäkuussa vaihtelevana. Liikevaihdon nousu on jatkunut, mutta taustalla vaikuttaa ainakin osin edelleen kohonnut hintataso. Kaupan liikevaihto kasvoi yhä, ja henkilöstöäkin lisättiin keväällä. Liike-elämän palveluiden nousu jatkui. Majoitus- ja ravitsemistoiminnankin liikevaihto jatkoi voimakasta kohoamistaan, ja henkilöstömääräkin kääntyi nousuun. Yksityisten SOTE-alojen henkilöstö kasvoi. Sen sijaan luovilla aloilla suhdanteet piirtyivät varsin synkkinä. </a:t>
            </a:r>
          </a:p>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Palvelualojen yhteenlaskettu henkilöstömäärä pl. luovat alat laski tammi-kesäkuussa aavistuksen. Kehitys oli toimialojen keskiarvoa hieman heikompi. </a:t>
            </a:r>
          </a:p>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Maassa keskimäärin majoitus- ja ravitsemistoiminnan sekä liike-elämän palveluiden liikevaihto kasvoi selvästi. Kaupan liikevaihto kohosi enää hyvin niukasti. Luovien alojen liikevaihto supistui. </a:t>
            </a:r>
          </a:p>
          <a:p>
            <a:pPr marL="171450" indent="-171450" defTabSz="685800" fontAlgn="auto">
              <a:spcBef>
                <a:spcPts val="750"/>
              </a:spcBef>
              <a:spcAft>
                <a:spcPts val="0"/>
              </a:spcAft>
              <a:defRPr/>
            </a:pPr>
            <a:r>
              <a:rPr lang="fi-FI" altLang="fi-FI" sz="1275" b="1" dirty="0" err="1">
                <a:solidFill>
                  <a:prstClr val="black"/>
                </a:solidFill>
                <a:latin typeface="Calibri" panose="020F0502020204030204"/>
              </a:rPr>
              <a:t>EK:n</a:t>
            </a:r>
            <a:r>
              <a:rPr lang="fi-FI" altLang="fi-FI" sz="1275" b="1" dirty="0">
                <a:solidFill>
                  <a:prstClr val="black"/>
                </a:solidFill>
                <a:latin typeface="Calibri" panose="020F0502020204030204"/>
              </a:rPr>
              <a:t> mukaan maamme palvelualojen (pl. kauppa) luottamus heikkeni lokakuussa -7:ään syyskuun -5:stä. Palvelualojen indikaattorin pitkän aikavälin keskiarvo on +12. Myynnin ennakoidaan kuitenkin lisääntyvän lievästi lähikuukausien aikana.</a:t>
            </a:r>
          </a:p>
        </p:txBody>
      </p:sp>
      <p:pic>
        <p:nvPicPr>
          <p:cNvPr id="9" name="Kuva 8" descr="Kuva, joka sisältää kohteen teksti, merkki, clipart-kuva&#10;&#10;Kuvaus luotu automaattisesti">
            <a:extLst>
              <a:ext uri="{FF2B5EF4-FFF2-40B4-BE49-F238E27FC236}">
                <a16:creationId xmlns:a16="http://schemas.microsoft.com/office/drawing/2014/main" id="{F1813B69-039D-A3C9-7DE7-B3956C598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249" y="995750"/>
            <a:ext cx="1392609" cy="360574"/>
          </a:xfrm>
          <a:prstGeom prst="rect">
            <a:avLst/>
          </a:prstGeom>
        </p:spPr>
      </p:pic>
      <p:pic>
        <p:nvPicPr>
          <p:cNvPr id="14" name="Picture 13">
            <a:extLst>
              <a:ext uri="{FF2B5EF4-FFF2-40B4-BE49-F238E27FC236}">
                <a16:creationId xmlns:a16="http://schemas.microsoft.com/office/drawing/2014/main" id="{2BC5BA2B-31A0-807C-D3B3-10CEE6487658}"/>
              </a:ext>
            </a:extLst>
          </p:cNvPr>
          <p:cNvPicPr>
            <a:picLocks noChangeAspect="1"/>
          </p:cNvPicPr>
          <p:nvPr/>
        </p:nvPicPr>
        <p:blipFill>
          <a:blip r:embed="rId3"/>
          <a:stretch>
            <a:fillRect/>
          </a:stretch>
        </p:blipFill>
        <p:spPr>
          <a:xfrm>
            <a:off x="4074207" y="1699043"/>
            <a:ext cx="4767485" cy="2903559"/>
          </a:xfrm>
          <a:prstGeom prst="rect">
            <a:avLst/>
          </a:prstGeom>
        </p:spPr>
      </p:pic>
      <p:pic>
        <p:nvPicPr>
          <p:cNvPr id="15" name="Picture 14">
            <a:extLst>
              <a:ext uri="{FF2B5EF4-FFF2-40B4-BE49-F238E27FC236}">
                <a16:creationId xmlns:a16="http://schemas.microsoft.com/office/drawing/2014/main" id="{CB9E2E68-6585-51C2-F19B-B9E8DE3628CE}"/>
              </a:ext>
            </a:extLst>
          </p:cNvPr>
          <p:cNvPicPr>
            <a:picLocks noChangeAspect="1"/>
          </p:cNvPicPr>
          <p:nvPr/>
        </p:nvPicPr>
        <p:blipFill>
          <a:blip r:embed="rId4"/>
          <a:stretch>
            <a:fillRect/>
          </a:stretch>
        </p:blipFill>
        <p:spPr>
          <a:xfrm>
            <a:off x="4336060" y="4803310"/>
            <a:ext cx="4530774" cy="821203"/>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610967" y="732558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49658" y="80696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602761"/>
            <a:ext cx="5118409" cy="248802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tukku- ja vähittäiskaupassa liikevaihto kasvoi edelleen todennäköisesti hintojen kohoamisen vuoksi vuoden 2023 alkupuolella. Nousu kuitenkin hiipui keväällä.  Henkilöstömäärä kääntyi kuitenkin samaan aikaan kasvuun.</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Valtakunnallisesti liikevaihdon kehitys oli Satakunnan tapaan vielä tammi-maaliskuussa kasvussa hintojen nousun vuoksi. Huhti-kesäkuussa liikevaihto alkoi laskea. Alan suhdanne-kuva on ollut vuoden 2022 alusta alkaen tavanomaista kehnompi. </a:t>
            </a:r>
          </a:p>
          <a:p>
            <a:pPr marL="171450" indent="-171450" algn="just" defTabSz="685800" fontAlgn="auto">
              <a:spcBef>
                <a:spcPts val="750"/>
              </a:spcBef>
              <a:spcAft>
                <a:spcPts val="0"/>
              </a:spcAft>
              <a:defRPr/>
            </a:pPr>
            <a:r>
              <a:rPr lang="fi-FI" altLang="fi-FI" sz="1500" b="1" dirty="0" err="1">
                <a:solidFill>
                  <a:prstClr val="black"/>
                </a:solidFill>
                <a:latin typeface="Calibri" panose="020F0502020204030204"/>
              </a:rPr>
              <a:t>EK:n</a:t>
            </a:r>
            <a:r>
              <a:rPr lang="fi-FI" altLang="fi-FI" sz="1500" b="1" dirty="0">
                <a:solidFill>
                  <a:prstClr val="black"/>
                </a:solidFill>
                <a:latin typeface="Calibri" panose="020F0502020204030204"/>
              </a:rPr>
              <a:t> mukaan maamme vähittäiskaupassa luottamus vahvistui lokakuussa kolme pistettä. Uusin lukema oli -10. Pitkän aikavälin keskiarvo on -1. Myynti supistui syksyn aikana ja myös myyntiodotukset olivat miinuksella, joskin odotusten osalta hieman syyskuuta lievemmin. Varastot pysyivät likimain edelliskuun lukemissa.</a:t>
            </a:r>
          </a:p>
        </p:txBody>
      </p:sp>
      <p:pic>
        <p:nvPicPr>
          <p:cNvPr id="6" name="Kuva 8" descr="Kuva, joka sisältää kohteen teksti, merkki, clipart-kuva&#10;&#10;Kuvaus luotu automaattisesti">
            <a:extLst>
              <a:ext uri="{FF2B5EF4-FFF2-40B4-BE49-F238E27FC236}">
                <a16:creationId xmlns:a16="http://schemas.microsoft.com/office/drawing/2014/main" id="{5EB76E3C-B129-351B-6AFF-5E2F76DAA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5893" y="971550"/>
            <a:ext cx="1392609" cy="360574"/>
          </a:xfrm>
          <a:prstGeom prst="rect">
            <a:avLst/>
          </a:prstGeom>
        </p:spPr>
      </p:pic>
      <p:sp>
        <p:nvSpPr>
          <p:cNvPr id="14" name="Rectangle 2">
            <a:extLst>
              <a:ext uri="{FF2B5EF4-FFF2-40B4-BE49-F238E27FC236}">
                <a16:creationId xmlns:a16="http://schemas.microsoft.com/office/drawing/2014/main" id="{533C1254-8BE0-D521-A564-04E130F33B00}"/>
              </a:ext>
            </a:extLst>
          </p:cNvPr>
          <p:cNvSpPr>
            <a:spLocks noChangeArrowheads="1"/>
          </p:cNvSpPr>
          <p:nvPr/>
        </p:nvSpPr>
        <p:spPr bwMode="auto">
          <a:xfrm>
            <a:off x="5117077" y="1415356"/>
            <a:ext cx="54033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8433" name="Picture 1">
            <a:extLst>
              <a:ext uri="{FF2B5EF4-FFF2-40B4-BE49-F238E27FC236}">
                <a16:creationId xmlns:a16="http://schemas.microsoft.com/office/drawing/2014/main" id="{97BBE0DE-57F6-2F4A-6461-02DB7E9E78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381" y="1314480"/>
            <a:ext cx="3508308" cy="213835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B120E977-9A84-775E-5CDA-F0CC21C083F5}"/>
              </a:ext>
            </a:extLst>
          </p:cNvPr>
          <p:cNvSpPr>
            <a:spLocks noChangeArrowheads="1"/>
          </p:cNvSpPr>
          <p:nvPr/>
        </p:nvSpPr>
        <p:spPr bwMode="auto">
          <a:xfrm>
            <a:off x="1" y="735895"/>
            <a:ext cx="35456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8435" name="Picture 3">
            <a:extLst>
              <a:ext uri="{FF2B5EF4-FFF2-40B4-BE49-F238E27FC236}">
                <a16:creationId xmlns:a16="http://schemas.microsoft.com/office/drawing/2014/main" id="{07B4200E-7262-097E-9512-96C9E4BC19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3381" y="3469790"/>
            <a:ext cx="3535158" cy="21547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A631CE8-21C2-7CFF-5979-B9A1362CD061}"/>
              </a:ext>
            </a:extLst>
          </p:cNvPr>
          <p:cNvPicPr>
            <a:picLocks noChangeAspect="1"/>
          </p:cNvPicPr>
          <p:nvPr/>
        </p:nvPicPr>
        <p:blipFill>
          <a:blip r:embed="rId5"/>
          <a:stretch>
            <a:fillRect/>
          </a:stretch>
        </p:blipFill>
        <p:spPr>
          <a:xfrm>
            <a:off x="249658" y="4962130"/>
            <a:ext cx="5251158" cy="746530"/>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11076" y="79577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58332" y="1758923"/>
            <a:ext cx="4937700" cy="314260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majoitus- ja ravitsemistoiminnan liikevaihto on laskenut voimakkaasti korona-aikaan. Pudotus on ollut toimialojen pahimpia. Toipumisen myötä alkanut kasvu näyttäisi kuitenkin jatkuneen ainakin vuoden 2023 kesään asti, joskin keväällä jo selvästi tasaantuen. Koronaa edeltänyt tasokin on saavutettu. Ainakin osa kasvusta on kuitenkin peräisin hintojen noususta.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Ainakin Satakunnassa henkilöstömäärä on kääntynyt kasvuun vuoden alussa. Taso on silti suunnilleen viidenneksen matalampi kuin huippuvuonna 2017.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Maassa keskimäärin liikevaihto elpyi vauhdilla koko alkuvuoden 2023. Satakunnan tapaan keväällä kasvuvauhti tasaantui, mutta oli silti varsin ripeä. </a:t>
            </a:r>
          </a:p>
        </p:txBody>
      </p:sp>
      <p:pic>
        <p:nvPicPr>
          <p:cNvPr id="6" name="Kuva 8" descr="Kuva, joka sisältää kohteen teksti, merkki, clipart-kuva&#10;&#10;Kuvaus luotu automaattisesti">
            <a:extLst>
              <a:ext uri="{FF2B5EF4-FFF2-40B4-BE49-F238E27FC236}">
                <a16:creationId xmlns:a16="http://schemas.microsoft.com/office/drawing/2014/main" id="{2F70917C-945C-2A8E-CF19-58EAAAEAD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3973" y="947351"/>
            <a:ext cx="1392609" cy="360574"/>
          </a:xfrm>
          <a:prstGeom prst="rect">
            <a:avLst/>
          </a:prstGeom>
        </p:spPr>
      </p:pic>
      <p:sp>
        <p:nvSpPr>
          <p:cNvPr id="9" name="Rectangle 2">
            <a:extLst>
              <a:ext uri="{FF2B5EF4-FFF2-40B4-BE49-F238E27FC236}">
                <a16:creationId xmlns:a16="http://schemas.microsoft.com/office/drawing/2014/main" id="{6DA58A42-39CD-9AB2-54A8-C6D8FC42E5EF}"/>
              </a:ext>
            </a:extLst>
          </p:cNvPr>
          <p:cNvSpPr>
            <a:spLocks noChangeArrowheads="1"/>
          </p:cNvSpPr>
          <p:nvPr/>
        </p:nvSpPr>
        <p:spPr bwMode="auto">
          <a:xfrm>
            <a:off x="4954628" y="1297327"/>
            <a:ext cx="539578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9457" name="Picture 1">
            <a:extLst>
              <a:ext uri="{FF2B5EF4-FFF2-40B4-BE49-F238E27FC236}">
                <a16:creationId xmlns:a16="http://schemas.microsoft.com/office/drawing/2014/main" id="{D693DEB5-8B61-7505-F638-0C1A421696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3816" y="1306654"/>
            <a:ext cx="3728675" cy="227267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6DCD9C4D-F1BC-B117-C9C1-9C88EFF87153}"/>
              </a:ext>
            </a:extLst>
          </p:cNvPr>
          <p:cNvSpPr>
            <a:spLocks noChangeArrowheads="1"/>
          </p:cNvSpPr>
          <p:nvPr/>
        </p:nvSpPr>
        <p:spPr bwMode="auto">
          <a:xfrm>
            <a:off x="0" y="807737"/>
            <a:ext cx="45164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9459" name="Picture 3">
            <a:extLst>
              <a:ext uri="{FF2B5EF4-FFF2-40B4-BE49-F238E27FC236}">
                <a16:creationId xmlns:a16="http://schemas.microsoft.com/office/drawing/2014/main" id="{6B5662C6-98AC-47C1-A5CF-ADD0A6E46D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7333" y="3579328"/>
            <a:ext cx="3586016" cy="21857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1324574-F78E-1583-8C16-5ECDDB70FD43}"/>
              </a:ext>
            </a:extLst>
          </p:cNvPr>
          <p:cNvPicPr>
            <a:picLocks noChangeAspect="1"/>
          </p:cNvPicPr>
          <p:nvPr/>
        </p:nvPicPr>
        <p:blipFill>
          <a:blip r:embed="rId5"/>
          <a:stretch>
            <a:fillRect/>
          </a:stretch>
        </p:blipFill>
        <p:spPr>
          <a:xfrm>
            <a:off x="351235" y="4809417"/>
            <a:ext cx="4790897" cy="681097"/>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268" y="889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789510"/>
            <a:ext cx="5020811" cy="286655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Liike-elämän palveluiden (TOL JLMN) liikevaihto kääntyi monen muun alan tavoin nousuun vuoden 2021 keväällä. Kasvu jatkui nopeana läpi koko loppuvuoden 2022 ja nousu on jatkunut ainakin vuoden 2023 kesäkuun loppuun asti. Kysyntää tuki- ja suunnittelupalveluille lienee edelleen ollut talouden jäähtymisestä huolimatta. Lisäksi henkilöstövuokraus lienee pysynyt kasvu-uralla. Toki hintatason nousu on osasyynä kasvulle. Henkilömäärä kääntyi loivaan laskuun keväällä, jolloin suhdanteet jäähtyivät muutenkin.</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Valtakunnallisesti alan liikevaihto kehittyi samansuuntaisesti kuin Satakunnassa, tosin kasvua kertyi yhä jonkin verran enemmän. </a:t>
            </a:r>
          </a:p>
        </p:txBody>
      </p:sp>
      <p:pic>
        <p:nvPicPr>
          <p:cNvPr id="6" name="Kuva 8" descr="Kuva, joka sisältää kohteen teksti, merkki, clipart-kuva&#10;&#10;Kuvaus luotu automaattisesti">
            <a:extLst>
              <a:ext uri="{FF2B5EF4-FFF2-40B4-BE49-F238E27FC236}">
                <a16:creationId xmlns:a16="http://schemas.microsoft.com/office/drawing/2014/main" id="{5ACA730A-C19E-7A74-1ED7-67F235D94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8251" y="924320"/>
            <a:ext cx="1392609" cy="360574"/>
          </a:xfrm>
          <a:prstGeom prst="rect">
            <a:avLst/>
          </a:prstGeom>
        </p:spPr>
      </p:pic>
      <p:sp>
        <p:nvSpPr>
          <p:cNvPr id="14" name="Rectangle 2">
            <a:extLst>
              <a:ext uri="{FF2B5EF4-FFF2-40B4-BE49-F238E27FC236}">
                <a16:creationId xmlns:a16="http://schemas.microsoft.com/office/drawing/2014/main" id="{916D3340-CEE2-D4D9-970F-B1A3E9E4010C}"/>
              </a:ext>
            </a:extLst>
          </p:cNvPr>
          <p:cNvSpPr>
            <a:spLocks noChangeArrowheads="1"/>
          </p:cNvSpPr>
          <p:nvPr/>
        </p:nvSpPr>
        <p:spPr bwMode="auto">
          <a:xfrm>
            <a:off x="5412544" y="999043"/>
            <a:ext cx="44048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0481" name="Picture 1">
            <a:extLst>
              <a:ext uri="{FF2B5EF4-FFF2-40B4-BE49-F238E27FC236}">
                <a16:creationId xmlns:a16="http://schemas.microsoft.com/office/drawing/2014/main" id="{B59A4E59-C430-A1C9-8D1D-EDE5D60F1D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055" y="1350969"/>
            <a:ext cx="3663677" cy="223305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20B22AFE-F078-FB48-5BF1-ED70645A6612}"/>
              </a:ext>
            </a:extLst>
          </p:cNvPr>
          <p:cNvSpPr>
            <a:spLocks noChangeArrowheads="1"/>
          </p:cNvSpPr>
          <p:nvPr/>
        </p:nvSpPr>
        <p:spPr bwMode="auto">
          <a:xfrm>
            <a:off x="5603095" y="3103165"/>
            <a:ext cx="40585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0483" name="Picture 3">
            <a:extLst>
              <a:ext uri="{FF2B5EF4-FFF2-40B4-BE49-F238E27FC236}">
                <a16:creationId xmlns:a16="http://schemas.microsoft.com/office/drawing/2014/main" id="{F5AF61B3-8A6F-02C8-4572-202BF76FB1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3114" y="3650100"/>
            <a:ext cx="3577618" cy="21806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2333D7F-4FFE-D677-219F-E035E70AE90F}"/>
              </a:ext>
            </a:extLst>
          </p:cNvPr>
          <p:cNvPicPr>
            <a:picLocks noChangeAspect="1"/>
          </p:cNvPicPr>
          <p:nvPr/>
        </p:nvPicPr>
        <p:blipFill>
          <a:blip r:embed="rId5"/>
          <a:stretch>
            <a:fillRect/>
          </a:stretch>
        </p:blipFill>
        <p:spPr>
          <a:xfrm>
            <a:off x="190418" y="4805963"/>
            <a:ext cx="4932583" cy="701240"/>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alat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773849"/>
            <a:ext cx="5169098" cy="28265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Luoviin aloihin luetaan tässä yhteydessä joukkoviestintä, muotoilu, mainonta, taide, kulttuuriperintö, viihde, urheilu ja käsityöalat. Suhdannevaihtelut heijastuvat varsin vahvasti alan kehitykseen.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Alan liikevaihto kääntyi laskuun vuoden 2023 alussa sekä Satakunnassa että valtakunnallisesti. Taustalla vaikuttaa ainakin kuluttajien luottamuksen lasku, joka lienee pienentänyt kysyntää kulttuuri- ja taidealoilla sekä viihde-elektroniikassa. Ainakin Satakunnassa henkilöstöä lisättiin vielä ensimmäisellä vuosineljänneksellä, mutta huhti-kesäkuussa henkilöstömäärä väheni hieman. </a:t>
            </a:r>
          </a:p>
        </p:txBody>
      </p:sp>
      <p:pic>
        <p:nvPicPr>
          <p:cNvPr id="6" name="Kuva 8" descr="Kuva, joka sisältää kohteen teksti, merkki, clipart-kuva&#10;&#10;Kuvaus luotu automaattisesti">
            <a:extLst>
              <a:ext uri="{FF2B5EF4-FFF2-40B4-BE49-F238E27FC236}">
                <a16:creationId xmlns:a16="http://schemas.microsoft.com/office/drawing/2014/main" id="{2077BAE7-CEA3-6B54-820B-43AFD1CD7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6656" y="934716"/>
            <a:ext cx="1392609" cy="360574"/>
          </a:xfrm>
          <a:prstGeom prst="rect">
            <a:avLst/>
          </a:prstGeom>
        </p:spPr>
      </p:pic>
      <p:sp>
        <p:nvSpPr>
          <p:cNvPr id="9" name="Rectangle 2">
            <a:extLst>
              <a:ext uri="{FF2B5EF4-FFF2-40B4-BE49-F238E27FC236}">
                <a16:creationId xmlns:a16="http://schemas.microsoft.com/office/drawing/2014/main" id="{DD3C7AB1-ECAC-5190-03C0-95A978297047}"/>
              </a:ext>
            </a:extLst>
          </p:cNvPr>
          <p:cNvSpPr>
            <a:spLocks noChangeArrowheads="1"/>
          </p:cNvSpPr>
          <p:nvPr/>
        </p:nvSpPr>
        <p:spPr bwMode="auto">
          <a:xfrm>
            <a:off x="5321476" y="895384"/>
            <a:ext cx="50232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1505" name="Picture 1">
            <a:extLst>
              <a:ext uri="{FF2B5EF4-FFF2-40B4-BE49-F238E27FC236}">
                <a16:creationId xmlns:a16="http://schemas.microsoft.com/office/drawing/2014/main" id="{BDB2E92B-B3CC-0D77-E615-8E7250D159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1477" y="1295290"/>
            <a:ext cx="3804014" cy="231859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E8F9B452-C407-AD24-1537-1E626A1BA4DE}"/>
              </a:ext>
            </a:extLst>
          </p:cNvPr>
          <p:cNvSpPr>
            <a:spLocks noChangeArrowheads="1"/>
          </p:cNvSpPr>
          <p:nvPr/>
        </p:nvSpPr>
        <p:spPr bwMode="auto">
          <a:xfrm>
            <a:off x="5481113" y="3590861"/>
            <a:ext cx="40117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1507" name="Picture 3">
            <a:extLst>
              <a:ext uri="{FF2B5EF4-FFF2-40B4-BE49-F238E27FC236}">
                <a16:creationId xmlns:a16="http://schemas.microsoft.com/office/drawing/2014/main" id="{C075863F-2EBA-3779-1D26-F3DAB6C539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1114" y="3712216"/>
            <a:ext cx="3586704" cy="21861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6E5B6BF-0376-A11C-9831-954CF43B31E6}"/>
              </a:ext>
            </a:extLst>
          </p:cNvPr>
          <p:cNvPicPr>
            <a:picLocks noChangeAspect="1"/>
          </p:cNvPicPr>
          <p:nvPr/>
        </p:nvPicPr>
        <p:blipFill>
          <a:blip r:embed="rId5"/>
          <a:stretch>
            <a:fillRect/>
          </a:stretch>
        </p:blipFill>
        <p:spPr>
          <a:xfrm>
            <a:off x="156009" y="4613447"/>
            <a:ext cx="5169097" cy="734864"/>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terveyspalvelut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0923" y="1742046"/>
            <a:ext cx="3366602" cy="31376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yksityisten sosiaali- ja terveyspalvelujen henkilöstömäärä kasvoi edelleen vuoden 2023 tammi-kesäkuun aikana. Kasvu ylitti paitsi toimialojen keskitason, myös muiden palvelualojen nousun. Pitkällä aikavälillä kasvu on ollut jo kauan toimialojen kärkiluokkaa. Ala työllistää tällä hetkellä noin kolmanneksen enemmän väkeä kuin vuonna 2015. </a:t>
            </a:r>
          </a:p>
        </p:txBody>
      </p:sp>
      <p:pic>
        <p:nvPicPr>
          <p:cNvPr id="9" name="Kuva 8" descr="Kuva, joka sisältää kohteen teksti, merkki, clipart-kuva&#10;&#10;Kuvaus luotu automaattisesti">
            <a:extLst>
              <a:ext uri="{FF2B5EF4-FFF2-40B4-BE49-F238E27FC236}">
                <a16:creationId xmlns:a16="http://schemas.microsoft.com/office/drawing/2014/main" id="{A070F1E6-9170-C26F-31ED-4A0B8BD45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47351"/>
            <a:ext cx="1392609" cy="360574"/>
          </a:xfrm>
          <a:prstGeom prst="rect">
            <a:avLst/>
          </a:prstGeom>
        </p:spPr>
      </p:pic>
      <p:sp>
        <p:nvSpPr>
          <p:cNvPr id="14" name="Rectangle 2">
            <a:extLst>
              <a:ext uri="{FF2B5EF4-FFF2-40B4-BE49-F238E27FC236}">
                <a16:creationId xmlns:a16="http://schemas.microsoft.com/office/drawing/2014/main" id="{8C788F4C-08A1-832B-5153-5DC81F3B2CFA}"/>
              </a:ext>
            </a:extLst>
          </p:cNvPr>
          <p:cNvSpPr>
            <a:spLocks noChangeArrowheads="1"/>
          </p:cNvSpPr>
          <p:nvPr/>
        </p:nvSpPr>
        <p:spPr bwMode="auto">
          <a:xfrm>
            <a:off x="3629873" y="1365350"/>
            <a:ext cx="68815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2529" name="Picture 1">
            <a:extLst>
              <a:ext uri="{FF2B5EF4-FFF2-40B4-BE49-F238E27FC236}">
                <a16:creationId xmlns:a16="http://schemas.microsoft.com/office/drawing/2014/main" id="{66E78B84-1077-1F14-9C57-6BBB4A23DE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9873" y="1486705"/>
            <a:ext cx="5199718" cy="31692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8E8542D-DA6F-99BC-0033-97160DE855C0}"/>
              </a:ext>
            </a:extLst>
          </p:cNvPr>
          <p:cNvPicPr>
            <a:picLocks noChangeAspect="1"/>
          </p:cNvPicPr>
          <p:nvPr/>
        </p:nvPicPr>
        <p:blipFill>
          <a:blip r:embed="rId4"/>
          <a:stretch>
            <a:fillRect/>
          </a:stretch>
        </p:blipFill>
        <p:spPr>
          <a:xfrm>
            <a:off x="3870177" y="4798873"/>
            <a:ext cx="4951361" cy="897434"/>
          </a:xfrm>
          <a:prstGeom prst="rect">
            <a:avLst/>
          </a:prstGeom>
        </p:spPr>
      </p:pic>
    </p:spTree>
    <p:extLst>
      <p:ext uri="{BB962C8B-B14F-4D97-AF65-F5344CB8AC3E}">
        <p14:creationId xmlns:p14="http://schemas.microsoft.com/office/powerpoint/2010/main" val="2541529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B153B1B3-2CC2-46D0-8CB5-F97288AABB1B}" type="slidenum">
              <a:rPr lang="fi-FI" altLang="fi-FI">
                <a:solidFill>
                  <a:prstClr val="white"/>
                </a:solidFill>
                <a:cs typeface="+mn-cs"/>
              </a:rPr>
              <a:pPr defTabSz="685800" eaLnBrk="1" fontAlgn="auto" hangingPunct="1">
                <a:spcBef>
                  <a:spcPts val="0"/>
                </a:spcBef>
                <a:spcAft>
                  <a:spcPts val="0"/>
                </a:spcAft>
              </a:pPr>
              <a:t>128</a:t>
            </a:fld>
            <a:endParaRPr lang="fi-FI" altLang="fi-FI">
              <a:solidFill>
                <a:prstClr val="white"/>
              </a:solidFill>
              <a:cs typeface="+mn-cs"/>
            </a:endParaRPr>
          </a:p>
        </p:txBody>
      </p:sp>
      <p:sp>
        <p:nvSpPr>
          <p:cNvPr id="32772" name="Rectangle 3"/>
          <p:cNvSpPr>
            <a:spLocks noGrp="1" noChangeArrowheads="1"/>
          </p:cNvSpPr>
          <p:nvPr>
            <p:ph type="body" idx="1"/>
          </p:nvPr>
        </p:nvSpPr>
        <p:spPr>
          <a:xfrm>
            <a:off x="-106019" y="1969920"/>
            <a:ext cx="7561735" cy="3846909"/>
          </a:xfrm>
        </p:spPr>
        <p:txBody>
          <a:bodyPr>
            <a:normAutofit fontScale="25000" lnSpcReduction="20000"/>
          </a:bodyPr>
          <a:lstStyle/>
          <a:p>
            <a:pPr marL="134541" indent="-134541">
              <a:buNone/>
            </a:pPr>
            <a:r>
              <a:rPr lang="fi-FI" altLang="fi-FI" sz="5400" b="1" dirty="0"/>
              <a:t>    KEHITYS SATAKUNTA VS. KOKO MAA KESKIMÄÄRIN </a:t>
            </a:r>
          </a:p>
          <a:p>
            <a:pPr marL="134541" indent="-134541">
              <a:buNone/>
            </a:pPr>
            <a:r>
              <a:rPr lang="fi-FI" altLang="fi-FI" sz="5400" b="1" dirty="0"/>
              <a:t>	TAMMI</a:t>
            </a:r>
            <a:r>
              <a:rPr lang="en-GB" altLang="fi-FI" sz="5400" b="1" dirty="0"/>
              <a:t>−KESÄK</a:t>
            </a:r>
            <a:r>
              <a:rPr lang="fi-FI" altLang="fi-FI" sz="5400" b="1" dirty="0"/>
              <a:t>UUSSA 2023 (SATAKUNTA ALLEVIIVATTU, JOS PAREMPI):</a:t>
            </a:r>
          </a:p>
          <a:p>
            <a:pPr marL="134541" indent="-134541">
              <a:buNone/>
            </a:pPr>
            <a:endParaRPr lang="fi-FI" altLang="fi-FI" sz="2775" dirty="0"/>
          </a:p>
          <a:p>
            <a:pPr lvl="1">
              <a:buFont typeface="Wingdings" panose="05000000000000000000" pitchFamily="2" charset="2"/>
              <a:buChar char="§"/>
            </a:pPr>
            <a:r>
              <a:rPr lang="fi-FI" altLang="fi-FI" sz="5400" b="1" dirty="0"/>
              <a:t>Kaikki toimialat yhteensä </a:t>
            </a:r>
            <a:r>
              <a:rPr lang="fi-FI" altLang="fi-FI" sz="5400" dirty="0"/>
              <a:t>(Satakunta -2,8 % / Koko maa 0,6 %)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Teollisuus yhteensä </a:t>
            </a:r>
            <a:r>
              <a:rPr lang="fi-FI" altLang="fi-FI" sz="5400" dirty="0"/>
              <a:t>(Satakunta -8,7 % / Koko maa -4,1 %)</a:t>
            </a:r>
          </a:p>
          <a:p>
            <a:pPr lvl="1">
              <a:buFont typeface="Wingdings" panose="05000000000000000000" pitchFamily="2" charset="2"/>
              <a:buChar char="§"/>
            </a:pPr>
            <a:endParaRPr lang="fi-FI" altLang="fi-FI" sz="5400" b="1" dirty="0"/>
          </a:p>
          <a:p>
            <a:pPr lvl="1">
              <a:buFont typeface="Wingdings" panose="05000000000000000000" pitchFamily="2" charset="2"/>
              <a:buChar char="§"/>
            </a:pPr>
            <a:r>
              <a:rPr lang="fi-FI" altLang="fi-FI" sz="5400" b="1" u="sng" dirty="0"/>
              <a:t>Elintarviketeollisuus </a:t>
            </a:r>
            <a:r>
              <a:rPr lang="fi-FI" altLang="fi-FI" sz="5400" u="sng" dirty="0"/>
              <a:t>(Satakunta 11,0 % / Koko maa 10,1 %)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Metsäteollisuus</a:t>
            </a:r>
            <a:r>
              <a:rPr lang="fi-FI" altLang="fi-FI" sz="5400" dirty="0"/>
              <a:t> (Satakunta -9,9 % / Koko maa -7,9 %)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Kemikaalien sekä kumi- ja muovituotteiden valmistus</a:t>
            </a:r>
            <a:r>
              <a:rPr lang="fi-FI" altLang="fi-FI" sz="5400" dirty="0"/>
              <a:t> (Satakunta -12,2 % / Koko maa -10,0 %)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Teknologiateollisuus yhteensä sis. telakat </a:t>
            </a:r>
            <a:r>
              <a:rPr lang="fi-FI" altLang="fi-FI" sz="5400" dirty="0"/>
              <a:t>(Satakunta -10,6 % / Koko maa -1,6 %) </a:t>
            </a:r>
          </a:p>
          <a:p>
            <a:pPr lvl="2">
              <a:buFont typeface="Wingdings" panose="05000000000000000000" pitchFamily="2" charset="2"/>
              <a:buChar char="Ä"/>
            </a:pPr>
            <a:r>
              <a:rPr lang="fi-FI" altLang="fi-FI" sz="5400" b="1" dirty="0"/>
              <a:t>Metallien jalostus</a:t>
            </a:r>
            <a:r>
              <a:rPr lang="fi-FI" altLang="fi-FI" sz="5400" dirty="0"/>
              <a:t> (Satakunta -18,0 % / Koko maa -17,7 %)</a:t>
            </a:r>
          </a:p>
          <a:p>
            <a:pPr lvl="2">
              <a:buFont typeface="Wingdings" panose="05000000000000000000" pitchFamily="2" charset="2"/>
              <a:buChar char="Ä"/>
            </a:pPr>
            <a:r>
              <a:rPr lang="fi-FI" altLang="fi-FI" sz="5400" b="1" dirty="0"/>
              <a:t>Metallituotteiden valmistus </a:t>
            </a:r>
            <a:r>
              <a:rPr lang="fi-FI" altLang="fi-FI" sz="5400" dirty="0"/>
              <a:t>(Satakunta -7,8 % / Koko maa -6,2 %)</a:t>
            </a:r>
          </a:p>
          <a:p>
            <a:pPr lvl="2">
              <a:buFont typeface="Wingdings" panose="05000000000000000000" pitchFamily="2" charset="2"/>
              <a:buChar char="Ä"/>
            </a:pPr>
            <a:r>
              <a:rPr lang="fi-FI" altLang="fi-FI" sz="5400" b="1" dirty="0"/>
              <a:t>Koneiden ja laitteiden valmistus </a:t>
            </a:r>
            <a:r>
              <a:rPr lang="fi-FI" altLang="fi-FI" sz="5400" dirty="0"/>
              <a:t>(Satakunta -2,6 % / Koko maa 13,9 %)</a:t>
            </a:r>
          </a:p>
          <a:p>
            <a:pPr lvl="2">
              <a:buFont typeface="Wingdings" panose="05000000000000000000" pitchFamily="2" charset="2"/>
              <a:buChar char="Ä"/>
            </a:pPr>
            <a:r>
              <a:rPr lang="fi-FI" altLang="fi-FI" sz="5400" b="1" u="sng" dirty="0"/>
              <a:t>Elektroniikka- ja sähkötuotteiden valmistus </a:t>
            </a:r>
            <a:r>
              <a:rPr lang="fi-FI" altLang="fi-FI" sz="5400" u="sng" dirty="0"/>
              <a:t>(Satakunta 6,8 % / Koko maa -2,5 %)</a:t>
            </a:r>
            <a:endParaRPr lang="fi-FI" altLang="fi-FI" sz="5400" b="1" u="sng"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2">
              <a:buFont typeface="Wingdings" panose="05000000000000000000" pitchFamily="2" charset="2"/>
              <a:buChar char="Ä"/>
            </a:pPr>
            <a:endParaRPr lang="fi-FI" altLang="fi-FI" sz="975" dirty="0"/>
          </a:p>
          <a:p>
            <a:pPr lvl="1">
              <a:buFont typeface="Wingdings" panose="05000000000000000000" pitchFamily="2" charset="2"/>
              <a:buChar char="§"/>
            </a:pPr>
            <a:endParaRPr lang="fi-FI" altLang="fi-FI" sz="975"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1050" dirty="0"/>
          </a:p>
          <a:p>
            <a:pPr lvl="1">
              <a:buFont typeface="Wingdings" panose="05000000000000000000" pitchFamily="2" charset="2"/>
              <a:buChar char="§"/>
            </a:pPr>
            <a:endParaRPr lang="fi-FI" altLang="fi-FI" sz="750" dirty="0"/>
          </a:p>
          <a:p>
            <a:pPr lvl="1">
              <a:buFont typeface="Wingdings" panose="05000000000000000000" pitchFamily="2" charset="2"/>
              <a:buNone/>
            </a:pPr>
            <a:endParaRPr lang="fi-FI" altLang="fi-FI" sz="675" dirty="0"/>
          </a:p>
          <a:p>
            <a:pPr lvl="1">
              <a:buFont typeface="Wingdings" panose="05000000000000000000" pitchFamily="2" charset="2"/>
              <a:buChar char="§"/>
            </a:pPr>
            <a:endParaRPr lang="fi-FI" altLang="fi-FI" sz="675"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endParaRPr lang="fi-FI" altLang="fi-FI" dirty="0"/>
          </a:p>
          <a:p>
            <a:pPr marL="134541" indent="-134541"/>
            <a:endParaRPr lang="fi-FI" altLang="fi-FI" dirty="0"/>
          </a:p>
          <a:p>
            <a:pPr marL="134541" indent="-134541">
              <a:buNone/>
            </a:pPr>
            <a:endParaRPr lang="fi-FI" altLang="fi-FI" dirty="0"/>
          </a:p>
          <a:p>
            <a:pPr marL="134541" indent="-134541">
              <a:buNone/>
            </a:pPr>
            <a:endParaRPr lang="fi-FI" altLang="fi-FI" dirty="0"/>
          </a:p>
          <a:p>
            <a:pPr marL="134541" indent="-134541">
              <a:buNone/>
            </a:pPr>
            <a:endParaRPr lang="fi-FI" altLang="fi-FI" dirty="0"/>
          </a:p>
          <a:p>
            <a:pPr marL="134541" indent="-134541"/>
            <a:endParaRPr lang="fi-FI" altLang="fi-FI" dirty="0"/>
          </a:p>
          <a:p>
            <a:pPr marL="134541" indent="-134541"/>
            <a:endParaRPr lang="fi-FI" altLang="fi-FI" dirty="0"/>
          </a:p>
          <a:p>
            <a:pPr marL="134541" indent="-134541">
              <a:buNone/>
            </a:pPr>
            <a:r>
              <a:rPr lang="fi-FI" altLang="fi-FI" dirty="0"/>
              <a:t>	</a:t>
            </a:r>
          </a:p>
          <a:p>
            <a:pPr marL="134541" indent="-134541">
              <a:buNone/>
            </a:pPr>
            <a:endParaRPr lang="fi-FI" altLang="fi-FI" dirty="0"/>
          </a:p>
          <a:p>
            <a:pPr marL="134541" indent="-134541">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877995"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a:t>
            </a:r>
          </a:p>
          <a:p>
            <a:pPr defTabSz="685800" fontAlgn="auto">
              <a:spcAft>
                <a:spcPts val="0"/>
              </a:spcAft>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a:p>
            <a:pPr defTabSz="685800" fontAlgn="auto">
              <a:spcAft>
                <a:spcPts val="0"/>
              </a:spcAft>
            </a:pP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807190" y="1488115"/>
            <a:ext cx="5398294" cy="539354"/>
          </a:xfrm>
        </p:spPr>
        <p:txBody>
          <a:bodyPr/>
          <a:lstStyle/>
          <a:p>
            <a:r>
              <a:rPr lang="fi-FI" altLang="fi-FI" sz="1650" dirty="0"/>
              <a:t>Liikevaihdon toimialoittainen kehitys Satakunnassa</a:t>
            </a:r>
            <a:endParaRPr lang="en-US" altLang="fi-FI" sz="1650" dirty="0"/>
          </a:p>
        </p:txBody>
      </p:sp>
      <p:pic>
        <p:nvPicPr>
          <p:cNvPr id="2" name="Kuva 8" descr="Kuva, joka sisältää kohteen teksti, merkki, clipart-kuva&#10;&#10;Kuvaus luotu automaattisesti">
            <a:extLst>
              <a:ext uri="{FF2B5EF4-FFF2-40B4-BE49-F238E27FC236}">
                <a16:creationId xmlns:a16="http://schemas.microsoft.com/office/drawing/2014/main" id="{00123CA0-FC03-A9D0-B29C-8D3FCB696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4" name="Picture 3">
            <a:extLst>
              <a:ext uri="{FF2B5EF4-FFF2-40B4-BE49-F238E27FC236}">
                <a16:creationId xmlns:a16="http://schemas.microsoft.com/office/drawing/2014/main" id="{61326EDE-E280-00E8-68D1-0845ED3B1B59}"/>
              </a:ext>
            </a:extLst>
          </p:cNvPr>
          <p:cNvPicPr>
            <a:picLocks noChangeAspect="1"/>
          </p:cNvPicPr>
          <p:nvPr/>
        </p:nvPicPr>
        <p:blipFill>
          <a:blip r:embed="rId3"/>
          <a:stretch>
            <a:fillRect/>
          </a:stretch>
        </p:blipFill>
        <p:spPr>
          <a:xfrm>
            <a:off x="5508630" y="1888393"/>
            <a:ext cx="3427779" cy="1928126"/>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58902"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marL="134541" indent="-134541" defTabSz="685800" fontAlgn="auto">
              <a:spcAft>
                <a:spcPts val="0"/>
              </a:spcAft>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2284324"/>
            <a:ext cx="6210300" cy="36140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buNone/>
              <a:defRPr/>
            </a:pPr>
            <a:r>
              <a:rPr lang="fi-FI" altLang="fi-FI" sz="1350" b="1" dirty="0">
                <a:solidFill>
                  <a:prstClr val="black"/>
                </a:solidFill>
                <a:latin typeface="Calibri" panose="020F0502020204030204"/>
              </a:rPr>
              <a:t>KEHITYS SATAKUNTA VS. KOKO MAA KESKIMÄÄRIN </a:t>
            </a:r>
          </a:p>
          <a:p>
            <a:pPr marL="171450" indent="-171450" defTabSz="685800" fontAlgn="auto">
              <a:spcBef>
                <a:spcPts val="750"/>
              </a:spcBef>
              <a:spcAft>
                <a:spcPts val="0"/>
              </a:spcAft>
              <a:buNone/>
              <a:defRPr/>
            </a:pPr>
            <a:r>
              <a:rPr lang="fi-FI" altLang="fi-FI" sz="1350" b="1" dirty="0">
                <a:solidFill>
                  <a:prstClr val="black"/>
                </a:solidFill>
                <a:latin typeface="Calibri" panose="020F0502020204030204"/>
              </a:rPr>
              <a:t>TAMMI</a:t>
            </a:r>
            <a:r>
              <a:rPr lang="en-GB" altLang="fi-FI" sz="1350" b="1" dirty="0">
                <a:solidFill>
                  <a:prstClr val="black"/>
                </a:solidFill>
                <a:latin typeface="Calibri" panose="020F0502020204030204"/>
              </a:rPr>
              <a:t>−KESÄK</a:t>
            </a:r>
            <a:r>
              <a:rPr lang="fi-FI" altLang="fi-FI" sz="1350" b="1" dirty="0">
                <a:solidFill>
                  <a:prstClr val="black"/>
                </a:solidFill>
                <a:latin typeface="Calibri" panose="020F0502020204030204"/>
              </a:rPr>
              <a:t>UUSSA 2023:</a:t>
            </a:r>
          </a:p>
          <a:p>
            <a:pPr marL="171450" indent="-171450" defTabSz="685800" fontAlgn="auto">
              <a:spcBef>
                <a:spcPts val="750"/>
              </a:spcBef>
              <a:spcAft>
                <a:spcPts val="0"/>
              </a:spcAft>
              <a:buNone/>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Rakentaminen </a:t>
            </a:r>
            <a:r>
              <a:rPr lang="fi-FI" altLang="fi-FI" sz="1350" dirty="0">
                <a:solidFill>
                  <a:prstClr val="black"/>
                </a:solidFill>
                <a:latin typeface="Calibri" panose="020F0502020204030204"/>
              </a:rPr>
              <a:t>(Satakunta -2,6 % / Koko maa -1,8 %)</a:t>
            </a:r>
          </a:p>
          <a:p>
            <a:pPr marL="431006" lvl="1" indent="0" defTabSz="685800" fontAlgn="auto">
              <a:lnSpc>
                <a:spcPct val="70000"/>
              </a:lnSpc>
              <a:spcBef>
                <a:spcPct val="40000"/>
              </a:spcBef>
              <a:spcAft>
                <a:spcPts val="0"/>
              </a:spcAft>
              <a:buNone/>
              <a:defRPr/>
            </a:pPr>
            <a:endParaRPr lang="fi-FI" altLang="fi-FI" sz="1350" u="sng"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u="sng" dirty="0">
                <a:solidFill>
                  <a:prstClr val="black"/>
                </a:solidFill>
                <a:latin typeface="Calibri" panose="020F0502020204030204"/>
              </a:rPr>
              <a:t>Tukku- ja vähittäiskauppa </a:t>
            </a:r>
            <a:r>
              <a:rPr lang="fi-FI" altLang="fi-FI" sz="1350" u="sng" dirty="0">
                <a:solidFill>
                  <a:prstClr val="black"/>
                </a:solidFill>
                <a:latin typeface="Calibri" panose="020F0502020204030204"/>
              </a:rPr>
              <a:t>(Satakunta 2,6 % / Koko maa 0,7 %)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Majoitus- ja ravitsemistoiminta</a:t>
            </a:r>
            <a:r>
              <a:rPr lang="fi-FI" altLang="fi-FI" sz="1350" dirty="0">
                <a:solidFill>
                  <a:prstClr val="black"/>
                </a:solidFill>
                <a:latin typeface="Calibri" panose="020F0502020204030204"/>
              </a:rPr>
              <a:t> (Satakunta 12,0 % / Koko maa 18,7 %)</a:t>
            </a:r>
          </a:p>
          <a:p>
            <a:pPr marL="514350" lvl="1" indent="-171450" defTabSz="685800" fontAlgn="auto">
              <a:spcBef>
                <a:spcPts val="375"/>
              </a:spcBef>
              <a:spcAft>
                <a:spcPts val="0"/>
              </a:spcAft>
              <a:buFont typeface="Wingdings" pitchFamily="2" charset="2"/>
              <a:buChar char="§"/>
              <a:defRPr/>
            </a:pPr>
            <a:endParaRPr lang="fi-FI" altLang="fi-FI" sz="1350" u="sng"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Liike-elämän palvelut </a:t>
            </a:r>
            <a:r>
              <a:rPr lang="fi-FI" altLang="fi-FI" sz="1350" dirty="0">
                <a:solidFill>
                  <a:prstClr val="black"/>
                </a:solidFill>
                <a:latin typeface="Calibri" panose="020F0502020204030204"/>
              </a:rPr>
              <a:t>(Satakunta 4,4 % / Koko maa 7,3 %)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Luovat alat (kulttuuri- ja käsityöalat)</a:t>
            </a:r>
            <a:r>
              <a:rPr lang="fi-FI" altLang="fi-FI" sz="1350" dirty="0">
                <a:solidFill>
                  <a:prstClr val="black"/>
                </a:solidFill>
                <a:latin typeface="Calibri" panose="020F0502020204030204"/>
              </a:rPr>
              <a:t> (Satakunta -5,2 % / Koko maa -3,6 %)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u="sng"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975"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125" dirty="0">
              <a:solidFill>
                <a:prstClr val="black"/>
              </a:solidFill>
              <a:latin typeface="Calibri" panose="020F0502020204030204"/>
            </a:endParaRPr>
          </a:p>
          <a:p>
            <a:pPr marL="514350" lvl="1" indent="-171450" defTabSz="685800" fontAlgn="auto">
              <a:spcBef>
                <a:spcPts val="375"/>
              </a:spcBef>
              <a:spcAft>
                <a:spcPts val="0"/>
              </a:spcAft>
              <a:buNone/>
              <a:defRPr/>
            </a:pPr>
            <a:endParaRPr lang="fi-FI" altLang="fi-FI" sz="1125" b="1"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575" b="1"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575" b="1" dirty="0">
              <a:solidFill>
                <a:prstClr val="black"/>
              </a:solidFill>
              <a:latin typeface="Calibri" panose="020F0502020204030204"/>
            </a:endParaRPr>
          </a:p>
          <a:p>
            <a:pPr marL="514350" lvl="1" indent="-171450" defTabSz="685800" fontAlgn="auto">
              <a:spcBef>
                <a:spcPct val="40000"/>
              </a:spcBef>
              <a:spcAft>
                <a:spcPts val="0"/>
              </a:spcAft>
              <a:buFont typeface="Wingdings" pitchFamily="2" charset="2"/>
              <a:buChar char="§"/>
              <a:defRPr/>
            </a:pPr>
            <a:endParaRPr lang="fi-FI" altLang="fi-FI" sz="33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95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33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36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4050" dirty="0">
              <a:solidFill>
                <a:prstClr val="black"/>
              </a:solidFill>
              <a:latin typeface="Calibri" panose="020F0502020204030204"/>
            </a:endParaRPr>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489473" y="1731540"/>
            <a:ext cx="5398294" cy="539354"/>
          </a:xfrm>
        </p:spPr>
        <p:txBody>
          <a:bodyPr/>
          <a:lstStyle/>
          <a:p>
            <a:r>
              <a:rPr lang="fi-FI" altLang="fi-FI" sz="1650" dirty="0"/>
              <a:t>Liikevaihdon toimialoittainen kehitys Satakunnassa</a:t>
            </a:r>
            <a:endParaRPr lang="en-US" altLang="fi-FI" sz="1650" dirty="0"/>
          </a:p>
        </p:txBody>
      </p:sp>
      <p:pic>
        <p:nvPicPr>
          <p:cNvPr id="6" name="Kuva 8" descr="Kuva, joka sisältää kohteen teksti, merkki, clipart-kuva&#10;&#10;Kuvaus luotu automaattisesti">
            <a:extLst>
              <a:ext uri="{FF2B5EF4-FFF2-40B4-BE49-F238E27FC236}">
                <a16:creationId xmlns:a16="http://schemas.microsoft.com/office/drawing/2014/main" id="{9E3F680B-4FA6-FC89-91E3-0DFBB48ED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47B8EEC1-3351-4B92-8663-F35360A34AF8}"/>
              </a:ext>
            </a:extLst>
          </p:cNvPr>
          <p:cNvPicPr>
            <a:picLocks noChangeAspect="1"/>
          </p:cNvPicPr>
          <p:nvPr/>
        </p:nvPicPr>
        <p:blipFill>
          <a:blip r:embed="rId3"/>
          <a:stretch>
            <a:fillRect/>
          </a:stretch>
        </p:blipFill>
        <p:spPr>
          <a:xfrm>
            <a:off x="5531256" y="2314260"/>
            <a:ext cx="3405154" cy="2208029"/>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9221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osa-alueittain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13</a:t>
            </a:fld>
            <a:endParaRPr lang="fi-FI" altLang="fi-FI" sz="1200">
              <a:solidFill>
                <a:srgbClr val="898989"/>
              </a:solidFill>
            </a:endParaRPr>
          </a:p>
        </p:txBody>
      </p:sp>
      <p:sp>
        <p:nvSpPr>
          <p:cNvPr id="5" name="Rectangle 4">
            <a:extLst>
              <a:ext uri="{FF2B5EF4-FFF2-40B4-BE49-F238E27FC236}">
                <a16:creationId xmlns:a16="http://schemas.microsoft.com/office/drawing/2014/main" id="{D0DBA904-4728-4980-BFC4-129A6A89AFB0}"/>
              </a:ext>
            </a:extLst>
          </p:cNvPr>
          <p:cNvSpPr/>
          <p:nvPr/>
        </p:nvSpPr>
        <p:spPr>
          <a:xfrm>
            <a:off x="6824273" y="1791392"/>
            <a:ext cx="2133600" cy="3970318"/>
          </a:xfrm>
          <a:prstGeom prst="rect">
            <a:avLst/>
          </a:prstGeom>
        </p:spPr>
        <p:txBody>
          <a:bodyPr wrap="square">
            <a:spAutoFit/>
          </a:bodyPr>
          <a:lstStyle/>
          <a:p>
            <a:r>
              <a:rPr lang="fi-FI" sz="1400" dirty="0"/>
              <a:t>Satakunnassa kuolleiden määrä kohoaa edelleen hieman ennusteajanjakson loppua kohti. Sen sijaan lähivuosina taso vakiintuu. Myös syntyneiden määrä jatkaa laskuaan, joskin 2030-luvulla taso alkaa vakiintua.</a:t>
            </a:r>
          </a:p>
          <a:p>
            <a:endParaRPr lang="fi-FI" sz="1400" dirty="0"/>
          </a:p>
          <a:p>
            <a:r>
              <a:rPr lang="fi-FI" sz="1400" dirty="0"/>
              <a:t>Muuttoliikkeessä Satakunta nousee voitolliseksi 2020-luvun lopussa. Tämän ansiosta väestökato alkaa loiventua samalla. </a:t>
            </a:r>
          </a:p>
        </p:txBody>
      </p:sp>
      <p:pic>
        <p:nvPicPr>
          <p:cNvPr id="3" name="Picture 2">
            <a:extLst>
              <a:ext uri="{FF2B5EF4-FFF2-40B4-BE49-F238E27FC236}">
                <a16:creationId xmlns:a16="http://schemas.microsoft.com/office/drawing/2014/main" id="{13D281AD-C10A-4EDB-903A-459BAF1C6E0E}"/>
              </a:ext>
            </a:extLst>
          </p:cNvPr>
          <p:cNvPicPr>
            <a:picLocks noChangeAspect="1"/>
          </p:cNvPicPr>
          <p:nvPr/>
        </p:nvPicPr>
        <p:blipFill rotWithShape="1">
          <a:blip r:embed="rId3"/>
          <a:srcRect l="-935"/>
          <a:stretch/>
        </p:blipFill>
        <p:spPr>
          <a:xfrm>
            <a:off x="0" y="1499594"/>
            <a:ext cx="6824273" cy="4438273"/>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4A7A725C-19E2-72C6-2D44-B47701B40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42618116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130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liikevaihdon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kasvukatsaus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4287B36F-C5EE-1C9C-61D1-8FDC59F78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74B69956-98E1-D3D0-0661-CB145B316A7D}"/>
              </a:ext>
            </a:extLst>
          </p:cNvPr>
          <p:cNvPicPr>
            <a:picLocks noChangeAspect="1"/>
          </p:cNvPicPr>
          <p:nvPr/>
        </p:nvPicPr>
        <p:blipFill>
          <a:blip r:embed="rId3"/>
          <a:stretch>
            <a:fillRect/>
          </a:stretch>
        </p:blipFill>
        <p:spPr>
          <a:xfrm>
            <a:off x="291922" y="1758922"/>
            <a:ext cx="5400511" cy="3408172"/>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131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liikevaihdon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kasvukatsaus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CF967D5A-F804-52A1-A54B-7B388887A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6177" y="1015832"/>
            <a:ext cx="1392609" cy="360574"/>
          </a:xfrm>
          <a:prstGeom prst="rect">
            <a:avLst/>
          </a:prstGeom>
        </p:spPr>
      </p:pic>
      <p:pic>
        <p:nvPicPr>
          <p:cNvPr id="14" name="Picture 13">
            <a:extLst>
              <a:ext uri="{FF2B5EF4-FFF2-40B4-BE49-F238E27FC236}">
                <a16:creationId xmlns:a16="http://schemas.microsoft.com/office/drawing/2014/main" id="{9AAB563D-7D73-B89A-A195-760313011A4D}"/>
              </a:ext>
            </a:extLst>
          </p:cNvPr>
          <p:cNvPicPr>
            <a:picLocks noChangeAspect="1"/>
          </p:cNvPicPr>
          <p:nvPr/>
        </p:nvPicPr>
        <p:blipFill>
          <a:blip r:embed="rId3"/>
          <a:stretch>
            <a:fillRect/>
          </a:stretch>
        </p:blipFill>
        <p:spPr>
          <a:xfrm>
            <a:off x="261937" y="1831734"/>
            <a:ext cx="8634086" cy="3544343"/>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4106"/>
            <a:ext cx="7886700" cy="241688"/>
          </a:xfrm>
        </p:spPr>
        <p:txBody>
          <a:bodyPr>
            <a:normAutofit fontScale="90000"/>
          </a:bodyPr>
          <a:lstStyle/>
          <a:p>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1-6/2023:</a:t>
            </a:r>
            <a:b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br>
            <a:endParaRPr lang="en-US"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4F88903F-8CA2-42DB-AA27-EDB89A1886DB}" type="slidenum">
              <a:rPr lang="fi-FI" altLang="fi-FI">
                <a:solidFill>
                  <a:prstClr val="white"/>
                </a:solidFill>
                <a:cs typeface="+mn-cs"/>
              </a:rPr>
              <a:pPr defTabSz="685800" eaLnBrk="1" fontAlgn="auto" hangingPunct="1">
                <a:spcBef>
                  <a:spcPts val="0"/>
                </a:spcBef>
                <a:spcAft>
                  <a:spcPts val="0"/>
                </a:spcAft>
              </a:pPr>
              <a:t>132</a:t>
            </a:fld>
            <a:endParaRPr lang="fi-FI" altLang="fi-FI">
              <a:solidFill>
                <a:prstClr val="white"/>
              </a:solidFill>
              <a:cs typeface="+mn-cs"/>
            </a:endParaRPr>
          </a:p>
        </p:txBody>
      </p:sp>
      <p:sp>
        <p:nvSpPr>
          <p:cNvPr id="3" name="Rectangle 2">
            <a:extLst>
              <a:ext uri="{FF2B5EF4-FFF2-40B4-BE49-F238E27FC236}">
                <a16:creationId xmlns:a16="http://schemas.microsoft.com/office/drawing/2014/main" id="{A2BD7D64-AF07-4EDD-A1ED-54661EB2EDA7}"/>
              </a:ext>
            </a:extLst>
          </p:cNvPr>
          <p:cNvSpPr/>
          <p:nvPr/>
        </p:nvSpPr>
        <p:spPr>
          <a:xfrm>
            <a:off x="139991" y="1452508"/>
            <a:ext cx="6252420" cy="3901068"/>
          </a:xfrm>
          <a:prstGeom prst="rect">
            <a:avLst/>
          </a:prstGeom>
        </p:spPr>
        <p:txBody>
          <a:bodyPr wrap="square">
            <a:spAutoFit/>
          </a:bodyPr>
          <a:lstStyle/>
          <a:p>
            <a:pPr defTabSz="685800" eaLnBrk="1" fontAlgn="auto" hangingPunct="1">
              <a:spcBef>
                <a:spcPts val="0"/>
              </a:spcBef>
              <a:spcAft>
                <a:spcPts val="0"/>
              </a:spcAft>
            </a:pPr>
            <a:r>
              <a:rPr lang="fi-FI" sz="1500" b="1" kern="0" dirty="0">
                <a:solidFill>
                  <a:prstClr val="black"/>
                </a:solidFill>
                <a:latin typeface="Times New Roman" panose="02020603050405020304" pitchFamily="18" charset="0"/>
                <a:cs typeface="+mn-cs"/>
              </a:rPr>
              <a:t>PLUSSAT</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Henkilöstömäärä keskimäärin ja palkkasumma edelleen nousussa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Teollisuudessa henkilöstä lisättiin yhä liikevaihdon ja viennin alenemisesta huolimatta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Elintarviketeollisuus yhä kasvussa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Teknologiateollisuuden henkilöstö noussut liikevaihdon laskusta huolimatta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Elektroniikka- ja sähkötuotteiden valmistus yhä kasvu-uralla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Lähes kaikilla palvelualoilla liikevaihto ja henkilöstö nousussa</a:t>
            </a: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t>
            </a:r>
            <a:r>
              <a:rPr lang="fi-FI" sz="1500" b="1" kern="0" dirty="0">
                <a:solidFill>
                  <a:prstClr val="black"/>
                </a:solidFill>
                <a:latin typeface="Times New Roman" panose="02020603050405020304" pitchFamily="18" charset="0"/>
                <a:cs typeface="+mn-cs"/>
              </a:rPr>
              <a:t>MIINUKSET</a:t>
            </a:r>
          </a:p>
          <a:p>
            <a:pPr defTabSz="685800" eaLnBrk="1" fontAlgn="auto" hangingPunct="1">
              <a:spcBef>
                <a:spcPts val="0"/>
              </a:spcBef>
              <a:spcAft>
                <a:spcPts val="0"/>
              </a:spcAft>
            </a:pPr>
            <a:r>
              <a:rPr lang="fi-FI" sz="1500" b="1" kern="0" dirty="0">
                <a:solidFill>
                  <a:prstClr val="black"/>
                </a:solidFill>
                <a:latin typeface="Times New Roman" panose="02020603050405020304" pitchFamily="18" charset="0"/>
                <a:cs typeface="+mn-cs"/>
              </a:rPr>
              <a:t>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Metsä- ja kemianteollisuudessa varsin alavireinen suhdannekuva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Metallien jalostuksen liikevaihto pudonnut selvästi, taustalla tosin osin hintojen lasku</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Konepajoilla ja metallituotteissa käänne huonompaan</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Rakentamisen tilanne vaikea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Luovien alojen kehitys sakannut</a:t>
            </a: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p:txBody>
      </p:sp>
      <p:pic>
        <p:nvPicPr>
          <p:cNvPr id="4" name="Kuva 8" descr="Kuva, joka sisältää kohteen teksti, merkki, clipart-kuva&#10;&#10;Kuvaus luotu automaattisesti">
            <a:extLst>
              <a:ext uri="{FF2B5EF4-FFF2-40B4-BE49-F238E27FC236}">
                <a16:creationId xmlns:a16="http://schemas.microsoft.com/office/drawing/2014/main" id="{CCC51750-793E-52D3-8A76-0A28687FB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328E94E8-369D-8FA3-0F99-DB1267D4303E}"/>
              </a:ext>
            </a:extLst>
          </p:cNvPr>
          <p:cNvPicPr>
            <a:picLocks noChangeAspect="1"/>
          </p:cNvPicPr>
          <p:nvPr/>
        </p:nvPicPr>
        <p:blipFill>
          <a:blip r:embed="rId3"/>
          <a:stretch>
            <a:fillRect/>
          </a:stretch>
        </p:blipFill>
        <p:spPr>
          <a:xfrm>
            <a:off x="5632713" y="2360503"/>
            <a:ext cx="2446306" cy="1632145"/>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42950" y="82243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Talouden kehityksessä useita epävarmuustekijöitä</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525" y="1360787"/>
            <a:ext cx="8938934" cy="4398189"/>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r>
              <a:rPr lang="fi-FI" altLang="fi-FI" sz="1425" b="1" u="sng" dirty="0">
                <a:solidFill>
                  <a:prstClr val="black"/>
                </a:solidFill>
                <a:latin typeface="Calibri" panose="020F0502020204030204"/>
              </a:rPr>
              <a:t>Maailmantalouden kasvunäkymät yhä vaisut, alueelliset erot suuria</a:t>
            </a: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IMF:n lokakuisen katsauksen mukaan maailmantalous kasvaa tänä vuonna kolme prosenttia. Arvio oli samalla tasolla jo edellisessä, heinäkuussa julkaistussa raportissa. Ensi vuoden ennustetta on sen sijaan laskettu hieman 2,9 prosenttiin. Maailmantalous on osoittanut huomattavaa selviytymiskykyä, kun se jatkaa toipumista koronapandemiasta, Venäjän hyökkäyssodasta Ukrainaan ja elinkustannusten nousun aiheuttamasta kriisistä. Kasvu on kuitenkin edelleen hidasta ja epätasaista ja globaalit erot kasvavat. Maailmanlaajuisen inflaation ennustetaan olevan tänä vuonna 6,9 prosenttia ja ensi vuonna 5,8 prosenttia, molemmat ovat heinäkuun arviota korkeampia. </a:t>
            </a:r>
          </a:p>
          <a:p>
            <a:pPr marL="514350" lvl="1" indent="-171450" defTabSz="685800" fontAlgn="auto">
              <a:spcBef>
                <a:spcPts val="375"/>
              </a:spcBef>
              <a:spcAft>
                <a:spcPts val="0"/>
              </a:spcAft>
              <a:buFont typeface="Wingdings" panose="05000000000000000000" pitchFamily="2" charset="2"/>
              <a:buChar char="Ä"/>
              <a:defRPr/>
            </a:pPr>
            <a:endParaRPr lang="fi-FI" altLang="fi-FI" sz="150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Yhdysvaltojen ja Euroopan talousnäkymissä on merkittäviä eroja ja niiden ennakoidaan kasvavan tulevina vuosina. Ennustetta Yhdysvaltojen talouskasvusta on nostettu niin, että se on tänä vuonna 2,1 % ja ensi vuonna 1,5 %. Euroalueen ennustetta on puolestaan laskettu kuluvalle vuodelle 0,7 %:iin ja ensi vuodelle 1,2 %:iin. Pääsyy näihin eroihin on Venäjän hyökkäyksen vaikutus energian hintoihin. Toisin kuin Eurooppa, Yhdysvallat on energian nettoviejä, joten se hyötyy korkeista energian hinnoista. IMF laski Kiinan kasvuennustetta tälle vuodelle 5 %:iin ja ensi vuodelle 4,2 %:iin. Venäjän talous on kestänyt monien ekonomistien odotuksia paremmin. IMF nosti nyt Venäjän tätä vuotta koskevaa kasvuennustettaan 2,2 %:iin. Ensi vuoden ennuste laski hieman ja on 1,1 prosenttia. Suomen talous supistunee tänä vuonna 0,1 %, mutta kasvanee ensi vuonna 1,0 %. Ennuste on euroalueen heikoimpia. </a:t>
            </a:r>
          </a:p>
          <a:p>
            <a:pPr marL="514350" lvl="1" indent="-171450" defTabSz="685800" fontAlgn="auto">
              <a:spcBef>
                <a:spcPts val="375"/>
              </a:spcBef>
              <a:spcAft>
                <a:spcPts val="0"/>
              </a:spcAft>
              <a:buFont typeface="Wingdings" panose="05000000000000000000" pitchFamily="2" charset="2"/>
              <a:buChar char="Ä"/>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r>
              <a:rPr lang="fi-FI" altLang="fi-FI" sz="1425" b="1" u="sng" dirty="0" err="1">
                <a:solidFill>
                  <a:prstClr val="black"/>
                </a:solidFill>
                <a:latin typeface="Calibri" panose="020F0502020204030204"/>
              </a:rPr>
              <a:t>EK:n</a:t>
            </a:r>
            <a:r>
              <a:rPr lang="fi-FI" altLang="fi-FI" sz="1425" b="1" u="sng" dirty="0">
                <a:solidFill>
                  <a:prstClr val="black"/>
                </a:solidFill>
                <a:latin typeface="Calibri" panose="020F0502020204030204"/>
              </a:rPr>
              <a:t> suhdannebarometrissa laskua, mutta Yrittäjien pk-yritysbarometrissa näkyvissä käänteen merkkejä</a:t>
            </a:r>
          </a:p>
          <a:p>
            <a:pPr marL="171450" indent="-171450" defTabSz="685800" fontAlgn="auto">
              <a:spcBef>
                <a:spcPts val="750"/>
              </a:spcBef>
              <a:spcAft>
                <a:spcPts val="0"/>
              </a:spcAft>
              <a:defRPr/>
            </a:pPr>
            <a:endParaRPr lang="fi-FI" altLang="fi-FI" sz="105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sz="1500" dirty="0" err="1">
                <a:solidFill>
                  <a:prstClr val="black"/>
                </a:solidFill>
                <a:latin typeface="Calibri" panose="020F0502020204030204"/>
              </a:rPr>
              <a:t>EK:n</a:t>
            </a:r>
            <a:r>
              <a:rPr lang="fi-FI" sz="1500" dirty="0">
                <a:solidFill>
                  <a:prstClr val="black"/>
                </a:solidFill>
                <a:latin typeface="Calibri" panose="020F0502020204030204"/>
              </a:rPr>
              <a:t> lokakuun suhdannebarometrin perusteella suomalaisyritysten arviot suhdannetilanteesta ovat jatkaneet laskuaan kesästä. Suhdannetilannearviot ovat nyt yhtä alhaalla kuin koronakriisissä keväällä 2020. Myös yritysten suhdanneodotukset ovat jatkaneet laskuaan. Palvelualat ovat kannatelleet taloutta viime kuukausien aikana, kun taas rakentamisessa ja teollisuudessa laskusuhdanne on ollut jo pidemmän aikaa ilmeinen. </a:t>
            </a:r>
          </a:p>
          <a:p>
            <a:pPr marL="342900" lvl="1" indent="0" defTabSz="685800" fontAlgn="auto">
              <a:spcBef>
                <a:spcPts val="375"/>
              </a:spcBef>
              <a:spcAft>
                <a:spcPts val="0"/>
              </a:spcAft>
              <a:buNone/>
              <a:defRPr/>
            </a:pPr>
            <a:endParaRPr lang="fi-FI" sz="150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Suomen Yrittäjien ja Finnveran syksyn 2023 pk-yritysbarometrin mukaan satakuntalaisten yritysten odotukset ovat parantuneet viime keväästä ja yleinen suhdannenäkymä on jo niukasti positiivinen (saldoluku 1). Satakunnassa pk-yritysten liikevaihdon ja henkilöstömäärän arvioidaan kasvavan. Arviot kannattavuuden, </a:t>
            </a:r>
            <a:r>
              <a:rPr lang="fi-FI" altLang="fi-FI" sz="1500" dirty="0" err="1">
                <a:solidFill>
                  <a:prstClr val="black"/>
                </a:solidFill>
                <a:latin typeface="Calibri" panose="020F0502020204030204"/>
              </a:rPr>
              <a:t>t&amp;k-panosten</a:t>
            </a:r>
            <a:r>
              <a:rPr lang="fi-FI" altLang="fi-FI" sz="1500" dirty="0">
                <a:solidFill>
                  <a:prstClr val="black"/>
                </a:solidFill>
                <a:latin typeface="Calibri" panose="020F0502020204030204"/>
              </a:rPr>
              <a:t> ja investointien arvon kehityksestä ovat kuitenkin edelleen miinuksella. Korkea korkotaso ja inflaatio sekä epävarma maailmantilanne rajoittavat investointeja. </a:t>
            </a: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31295300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5" name="TextBox 14">
            <a:extLst>
              <a:ext uri="{FF2B5EF4-FFF2-40B4-BE49-F238E27FC236}">
                <a16:creationId xmlns:a16="http://schemas.microsoft.com/office/drawing/2014/main" id="{5F618B92-C10F-9B6F-5CF9-0DFE2EF9236E}"/>
              </a:ext>
            </a:extLst>
          </p:cNvPr>
          <p:cNvSpPr txBox="1"/>
          <p:nvPr/>
        </p:nvSpPr>
        <p:spPr>
          <a:xfrm>
            <a:off x="6173971" y="1436490"/>
            <a:ext cx="2705711" cy="4247317"/>
          </a:xfrm>
          <a:prstGeom prst="rect">
            <a:avLst/>
          </a:prstGeom>
          <a:noFill/>
        </p:spPr>
        <p:txBody>
          <a:bodyPr wrap="square">
            <a:spAutoFit/>
          </a:bodyPr>
          <a:lstStyle/>
          <a:p>
            <a:pPr marL="214313" indent="-214313" defTabSz="685800" eaLnBrk="1" fontAlgn="auto" hangingPunct="1">
              <a:spcBef>
                <a:spcPts val="0"/>
              </a:spcBef>
              <a:spcAft>
                <a:spcPts val="0"/>
              </a:spcAft>
              <a:buFont typeface="Arial" panose="020B0604020202020204" pitchFamily="34" charset="0"/>
              <a:buChar char="•"/>
            </a:pPr>
            <a:r>
              <a:rPr lang="fi-FI" sz="1350" dirty="0" err="1">
                <a:solidFill>
                  <a:prstClr val="black"/>
                </a:solidFill>
                <a:latin typeface="Calibri" panose="020F0502020204030204"/>
                <a:cs typeface="+mn-cs"/>
              </a:rPr>
              <a:t>EK:n</a:t>
            </a:r>
            <a:r>
              <a:rPr lang="fi-FI" sz="1350" dirty="0">
                <a:solidFill>
                  <a:prstClr val="black"/>
                </a:solidFill>
                <a:latin typeface="Calibri" panose="020F0502020204030204"/>
                <a:cs typeface="+mn-cs"/>
              </a:rPr>
              <a:t> luottamusindikaattorin mukaan rakentamisessa tilauskanta heikkeni lokakuussa edelliseen kuukauteen verrattuna ja odotukset henkilöstö­määrän kehityksestä lähikuukausina olivat vaimeat. Rakentamisessa luottamus oli syyskuun tapaan EU:n heikointa.</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Teollisuudessa luottamus pysyi ennallaan. Teollisuuden tilaustilanne on heikentynyt, ja tuotannon ennakoidaan supistuvan lähikuukausien aikana.</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Päätoimialoista ainoastaan vähittäiskaupassa suunta oli hieman ylöspäin.</a:t>
            </a:r>
            <a:endParaRPr lang="en-US" sz="1350" dirty="0">
              <a:solidFill>
                <a:prstClr val="black"/>
              </a:solidFill>
              <a:latin typeface="Calibri" panose="020F0502020204030204"/>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F1755102-1376-353E-9BBC-3E5B2B8BA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7" name="Picture 16">
            <a:extLst>
              <a:ext uri="{FF2B5EF4-FFF2-40B4-BE49-F238E27FC236}">
                <a16:creationId xmlns:a16="http://schemas.microsoft.com/office/drawing/2014/main" id="{898D92E3-4106-CAA4-46B8-7ACC6A0C9294}"/>
              </a:ext>
            </a:extLst>
          </p:cNvPr>
          <p:cNvPicPr>
            <a:picLocks noChangeAspect="1"/>
          </p:cNvPicPr>
          <p:nvPr/>
        </p:nvPicPr>
        <p:blipFill>
          <a:blip r:embed="rId3"/>
          <a:stretch>
            <a:fillRect/>
          </a:stretch>
        </p:blipFill>
        <p:spPr>
          <a:xfrm>
            <a:off x="107811" y="887874"/>
            <a:ext cx="6322219" cy="5129213"/>
          </a:xfrm>
          <a:prstGeom prst="rect">
            <a:avLst/>
          </a:prstGeom>
        </p:spPr>
      </p:pic>
    </p:spTree>
    <p:extLst>
      <p:ext uri="{BB962C8B-B14F-4D97-AF65-F5344CB8AC3E}">
        <p14:creationId xmlns:p14="http://schemas.microsoft.com/office/powerpoint/2010/main" val="18151539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4D656BFA-6CB1-41B3-94B9-DB14E17D2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21" name="Rectangle 2">
            <a:extLst>
              <a:ext uri="{FF2B5EF4-FFF2-40B4-BE49-F238E27FC236}">
                <a16:creationId xmlns:a16="http://schemas.microsoft.com/office/drawing/2014/main" id="{1E1017DB-479E-47EF-9E9C-77EF72286038}"/>
              </a:ext>
            </a:extLst>
          </p:cNvPr>
          <p:cNvSpPr txBox="1">
            <a:spLocks noChangeArrowheads="1"/>
          </p:cNvSpPr>
          <p:nvPr/>
        </p:nvSpPr>
        <p:spPr>
          <a:xfrm>
            <a:off x="510156" y="903404"/>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Teknologiateollisuuden uudet tilaukset romahtaneet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23" name="TextBox 22">
            <a:extLst>
              <a:ext uri="{FF2B5EF4-FFF2-40B4-BE49-F238E27FC236}">
                <a16:creationId xmlns:a16="http://schemas.microsoft.com/office/drawing/2014/main" id="{E8B7EAB8-27B5-0FE1-6C35-3A181233A27B}"/>
              </a:ext>
            </a:extLst>
          </p:cNvPr>
          <p:cNvSpPr txBox="1"/>
          <p:nvPr/>
        </p:nvSpPr>
        <p:spPr>
          <a:xfrm>
            <a:off x="45690" y="1481924"/>
            <a:ext cx="4321791" cy="4455066"/>
          </a:xfrm>
          <a:prstGeom prst="rect">
            <a:avLst/>
          </a:prstGeom>
          <a:noFill/>
        </p:spPr>
        <p:txBody>
          <a:bodyPr wrap="square">
            <a:spAutoFit/>
          </a:bodyPr>
          <a:lstStyle/>
          <a:p>
            <a:pPr defTabSz="685800" eaLnBrk="1" fontAlgn="auto" hangingPunct="1">
              <a:spcBef>
                <a:spcPts val="0"/>
              </a:spcBef>
              <a:spcAft>
                <a:spcPts val="0"/>
              </a:spcAft>
            </a:pPr>
            <a:r>
              <a:rPr lang="fi-FI" sz="1350" dirty="0">
                <a:solidFill>
                  <a:prstClr val="black"/>
                </a:solidFill>
                <a:latin typeface="Calibri" panose="020F0502020204030204"/>
                <a:cs typeface="+mn-cs"/>
              </a:rPr>
              <a:t>Teknologiateollisuus ry:n mukaan saatujen uusien tilausten arvo oli koko maassa keskimäärin vuoden 2023 heinä–syyskuussa 24 % pienempi kuin edellisellä neljänneksellä ja 30 % matalampi kuin viime vuoden vastaavalla ajanjaksolla. Neljänneksen tilauskertymä oli poikkeuksellisen heikko. Kaikilla alatoimialoilla niin uusien tilausten kuin tilauskanto-jenkin kehitys on ollut pelkästään miinusmerkkistä.</a:t>
            </a:r>
          </a:p>
          <a:p>
            <a:pPr defTabSz="685800" eaLnBrk="1" fontAlgn="auto" hangingPunct="1">
              <a:spcBef>
                <a:spcPts val="0"/>
              </a:spcBef>
              <a:spcAft>
                <a:spcPts val="0"/>
              </a:spcAft>
            </a:pPr>
            <a:endParaRPr lang="fi-FI" sz="1350" dirty="0">
              <a:solidFill>
                <a:prstClr val="black"/>
              </a:solidFill>
              <a:latin typeface="Calibri" panose="020F0502020204030204"/>
              <a:cs typeface="+mn-cs"/>
            </a:endParaRPr>
          </a:p>
          <a:p>
            <a:pPr defTabSz="685800" eaLnBrk="1" fontAlgn="auto" hangingPunct="1">
              <a:spcBef>
                <a:spcPts val="0"/>
              </a:spcBef>
              <a:spcAft>
                <a:spcPts val="0"/>
              </a:spcAft>
            </a:pPr>
            <a:r>
              <a:rPr lang="fi-FI" sz="1350" dirty="0">
                <a:solidFill>
                  <a:prstClr val="black"/>
                </a:solidFill>
                <a:latin typeface="Calibri" panose="020F0502020204030204"/>
                <a:cs typeface="+mn-cs"/>
              </a:rPr>
              <a:t>Tarjouspyyntökyselyn saldoluku oli lokakuussa -31. Lokakuun aikana kerätty tieto viestii hyvin selkeästi siitä, että kysyntätilanne markkinoilla on heikentynyt olennaisesti heinä-syyskuussa. Näin voimakas kysynnän heikkeneminen vaikuttaa mitä todennäköisimmin vuoden viimeisen neljänneksen tilauskertymään negatiivisesti.</a:t>
            </a:r>
          </a:p>
          <a:p>
            <a:pPr defTabSz="685800" eaLnBrk="1" fontAlgn="auto" hangingPunct="1">
              <a:spcBef>
                <a:spcPts val="0"/>
              </a:spcBef>
              <a:spcAft>
                <a:spcPts val="0"/>
              </a:spcAft>
            </a:pPr>
            <a:endParaRPr lang="fi-FI" sz="1350" dirty="0">
              <a:solidFill>
                <a:prstClr val="black"/>
              </a:solidFill>
              <a:latin typeface="Calibri" panose="020F0502020204030204"/>
              <a:cs typeface="+mn-cs"/>
            </a:endParaRPr>
          </a:p>
          <a:p>
            <a:pPr defTabSz="685800" eaLnBrk="1" fontAlgn="auto" hangingPunct="1">
              <a:spcBef>
                <a:spcPts val="0"/>
              </a:spcBef>
              <a:spcAft>
                <a:spcPts val="0"/>
              </a:spcAft>
            </a:pPr>
            <a:r>
              <a:rPr lang="fi-FI" sz="1350" dirty="0">
                <a:solidFill>
                  <a:prstClr val="black"/>
                </a:solidFill>
                <a:latin typeface="Calibri" panose="020F0502020204030204"/>
                <a:cs typeface="+mn-cs"/>
              </a:rPr>
              <a:t>Tilauskannan arvo oli syyskuun lopussa 4 % alempi kuin kesäkuun lopussa ja 13 % pienempi kuin vuoden 2022 syyskuussa. Tilauskehityksen perusteella </a:t>
            </a:r>
          </a:p>
          <a:p>
            <a:pPr defTabSz="685800" eaLnBrk="1" fontAlgn="auto" hangingPunct="1">
              <a:spcBef>
                <a:spcPts val="0"/>
              </a:spcBef>
              <a:spcAft>
                <a:spcPts val="0"/>
              </a:spcAft>
            </a:pPr>
            <a:r>
              <a:rPr lang="fi-FI" sz="1350" dirty="0">
                <a:solidFill>
                  <a:prstClr val="black"/>
                </a:solidFill>
                <a:latin typeface="Calibri" panose="020F0502020204030204"/>
                <a:cs typeface="+mn-cs"/>
              </a:rPr>
              <a:t>teknologiateollisuuden yritysten liikevaihdon arvioidaan laskevan seuraavan puolen vuoden aikana. </a:t>
            </a:r>
            <a:endParaRPr lang="en-US" sz="1350" dirty="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808A8278-A694-C38A-7A8F-D42D897EBEE9}"/>
              </a:ext>
            </a:extLst>
          </p:cNvPr>
          <p:cNvPicPr>
            <a:picLocks noChangeAspect="1"/>
          </p:cNvPicPr>
          <p:nvPr/>
        </p:nvPicPr>
        <p:blipFill>
          <a:blip r:embed="rId3"/>
          <a:stretch>
            <a:fillRect/>
          </a:stretch>
        </p:blipFill>
        <p:spPr>
          <a:xfrm>
            <a:off x="4502726" y="1574989"/>
            <a:ext cx="3865722" cy="2805638"/>
          </a:xfrm>
          <a:prstGeom prst="rect">
            <a:avLst/>
          </a:prstGeom>
        </p:spPr>
      </p:pic>
    </p:spTree>
    <p:extLst>
      <p:ext uri="{BB962C8B-B14F-4D97-AF65-F5344CB8AC3E}">
        <p14:creationId xmlns:p14="http://schemas.microsoft.com/office/powerpoint/2010/main" val="9360997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94C80F1C-D796-D4CD-DD03-847E4D8EE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6" name="Picture 15">
            <a:extLst>
              <a:ext uri="{FF2B5EF4-FFF2-40B4-BE49-F238E27FC236}">
                <a16:creationId xmlns:a16="http://schemas.microsoft.com/office/drawing/2014/main" id="{1363C3D5-1302-8334-B331-657478B6A0A1}"/>
              </a:ext>
            </a:extLst>
          </p:cNvPr>
          <p:cNvPicPr>
            <a:picLocks noChangeAspect="1"/>
          </p:cNvPicPr>
          <p:nvPr/>
        </p:nvPicPr>
        <p:blipFill>
          <a:blip r:embed="rId3"/>
          <a:stretch>
            <a:fillRect/>
          </a:stretch>
        </p:blipFill>
        <p:spPr>
          <a:xfrm>
            <a:off x="2178324" y="902300"/>
            <a:ext cx="4697301" cy="5053400"/>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188640"/>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14</a:t>
            </a:fld>
            <a:endParaRPr lang="fi-FI" altLang="fi-FI" sz="1200">
              <a:solidFill>
                <a:srgbClr val="898989"/>
              </a:solidFill>
            </a:endParaRPr>
          </a:p>
        </p:txBody>
      </p:sp>
      <p:pic>
        <p:nvPicPr>
          <p:cNvPr id="3" name="Picture 2">
            <a:extLst>
              <a:ext uri="{FF2B5EF4-FFF2-40B4-BE49-F238E27FC236}">
                <a16:creationId xmlns:a16="http://schemas.microsoft.com/office/drawing/2014/main" id="{39FF538A-899A-44D7-9D26-65FC757B133E}"/>
              </a:ext>
            </a:extLst>
          </p:cNvPr>
          <p:cNvPicPr>
            <a:picLocks noChangeAspect="1"/>
          </p:cNvPicPr>
          <p:nvPr/>
        </p:nvPicPr>
        <p:blipFill>
          <a:blip r:embed="rId3"/>
          <a:stretch>
            <a:fillRect/>
          </a:stretch>
        </p:blipFill>
        <p:spPr>
          <a:xfrm>
            <a:off x="457200" y="1052736"/>
            <a:ext cx="8229600" cy="5236918"/>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419132C7-7FF7-8187-5614-88F774ADF6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03644"/>
            <a:ext cx="1856812" cy="4807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15</a:t>
            </a:fld>
            <a:endParaRPr lang="fi-FI" altLang="fi-FI" sz="1200">
              <a:solidFill>
                <a:srgbClr val="898989"/>
              </a:solidFill>
            </a:endParaRPr>
          </a:p>
        </p:txBody>
      </p:sp>
      <p:pic>
        <p:nvPicPr>
          <p:cNvPr id="4" name="Picture 3">
            <a:extLst>
              <a:ext uri="{FF2B5EF4-FFF2-40B4-BE49-F238E27FC236}">
                <a16:creationId xmlns:a16="http://schemas.microsoft.com/office/drawing/2014/main" id="{1DD89ACA-803E-4F15-9504-8C4FF70D5D8B}"/>
              </a:ext>
            </a:extLst>
          </p:cNvPr>
          <p:cNvPicPr>
            <a:picLocks noChangeAspect="1"/>
          </p:cNvPicPr>
          <p:nvPr/>
        </p:nvPicPr>
        <p:blipFill>
          <a:blip r:embed="rId3"/>
          <a:stretch>
            <a:fillRect/>
          </a:stretch>
        </p:blipFill>
        <p:spPr>
          <a:xfrm>
            <a:off x="457200" y="1127954"/>
            <a:ext cx="8229600" cy="5301208"/>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3976128B-A4D8-51D8-6B80-3712AD895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29" y="6333454"/>
            <a:ext cx="1856812" cy="480765"/>
          </a:xfrm>
          <a:prstGeom prst="rect">
            <a:avLst/>
          </a:prstGeom>
        </p:spPr>
      </p:pic>
    </p:spTree>
    <p:extLst>
      <p:ext uri="{BB962C8B-B14F-4D97-AF65-F5344CB8AC3E}">
        <p14:creationId xmlns:p14="http://schemas.microsoft.com/office/powerpoint/2010/main" val="4060069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01639" y="1567804"/>
            <a:ext cx="1697799" cy="1699184"/>
          </a:xfrm>
        </p:spPr>
        <p:txBody>
          <a:bodyPr anchor="t">
            <a:noAutofit/>
          </a:bodyPr>
          <a:lstStyle/>
          <a:p>
            <a:pPr marL="0" indent="0">
              <a:buNone/>
            </a:pPr>
            <a:r>
              <a:rPr lang="fi-FI" sz="1200" b="1" dirty="0">
                <a:solidFill>
                  <a:schemeClr val="tx1"/>
                </a:solidFill>
                <a:latin typeface="Calibri" panose="020F0502020204030204" pitchFamily="34" charset="0"/>
              </a:rPr>
              <a:t>Satakunnan väestön hyvinvointia voidaan kuvata hyvinvoinnin jakautumisen, terveydentilan sekä koetun hyvinvoinnin ja osallisuuden avainindikaattoreilla (THL), joita on kuvattu viereisessä kuviossa.</a:t>
            </a:r>
          </a:p>
        </p:txBody>
      </p:sp>
      <p:sp>
        <p:nvSpPr>
          <p:cNvPr id="39" name="Suorakulmio 38">
            <a:extLst>
              <a:ext uri="{FF2B5EF4-FFF2-40B4-BE49-F238E27FC236}">
                <a16:creationId xmlns:a16="http://schemas.microsoft.com/office/drawing/2014/main" id="{5B3DA0BA-7AD6-4BFB-9DFD-514372EA4C77}"/>
              </a:ext>
            </a:extLst>
          </p:cNvPr>
          <p:cNvSpPr/>
          <p:nvPr/>
        </p:nvSpPr>
        <p:spPr>
          <a:xfrm>
            <a:off x="114730" y="3407911"/>
            <a:ext cx="1640647" cy="3477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58B6C0">
                    <a:lumMod val="75000"/>
                  </a:srgbClr>
                </a:solidFill>
                <a:latin typeface="Corbel"/>
              </a:rPr>
              <a:t>Valtakunnallista keskiarvoa parempi</a:t>
            </a:r>
          </a:p>
        </p:txBody>
      </p:sp>
      <p:sp>
        <p:nvSpPr>
          <p:cNvPr id="40" name="Suorakulmio 39">
            <a:extLst>
              <a:ext uri="{FF2B5EF4-FFF2-40B4-BE49-F238E27FC236}">
                <a16:creationId xmlns:a16="http://schemas.microsoft.com/office/drawing/2014/main" id="{5E12EEAE-A8AF-453A-AB45-85542A473C83}"/>
              </a:ext>
            </a:extLst>
          </p:cNvPr>
          <p:cNvSpPr/>
          <p:nvPr/>
        </p:nvSpPr>
        <p:spPr>
          <a:xfrm>
            <a:off x="7531546" y="1616467"/>
            <a:ext cx="1443941" cy="37610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0070C0">
                    <a:lumMod val="75000"/>
                  </a:srgbClr>
                </a:solidFill>
                <a:latin typeface="Corbel"/>
              </a:rPr>
              <a:t>Valtakunnan keskiarvoa</a:t>
            </a:r>
          </a:p>
        </p:txBody>
      </p:sp>
      <p:sp>
        <p:nvSpPr>
          <p:cNvPr id="41" name="Suorakulmio 40">
            <a:extLst>
              <a:ext uri="{FF2B5EF4-FFF2-40B4-BE49-F238E27FC236}">
                <a16:creationId xmlns:a16="http://schemas.microsoft.com/office/drawing/2014/main" id="{6273734C-6E5B-4818-AA01-811F4C9D3CC7}"/>
              </a:ext>
            </a:extLst>
          </p:cNvPr>
          <p:cNvSpPr/>
          <p:nvPr/>
        </p:nvSpPr>
        <p:spPr>
          <a:xfrm>
            <a:off x="7520311" y="2787030"/>
            <a:ext cx="1443942" cy="4222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FF0000"/>
                </a:solidFill>
                <a:latin typeface="Corbel"/>
              </a:rPr>
              <a:t>Valtakunnallista keskiarvoa heikompi</a:t>
            </a:r>
          </a:p>
        </p:txBody>
      </p:sp>
      <p:pic>
        <p:nvPicPr>
          <p:cNvPr id="7" name="Picture 6">
            <a:extLst>
              <a:ext uri="{FF2B5EF4-FFF2-40B4-BE49-F238E27FC236}">
                <a16:creationId xmlns:a16="http://schemas.microsoft.com/office/drawing/2014/main" id="{0519B689-379D-447A-B11F-B69A0900AF33}"/>
              </a:ext>
            </a:extLst>
          </p:cNvPr>
          <p:cNvPicPr>
            <a:picLocks noChangeAspect="1"/>
          </p:cNvPicPr>
          <p:nvPr/>
        </p:nvPicPr>
        <p:blipFill>
          <a:blip r:embed="rId3"/>
          <a:stretch>
            <a:fillRect/>
          </a:stretch>
        </p:blipFill>
        <p:spPr>
          <a:xfrm>
            <a:off x="1986957" y="1597706"/>
            <a:ext cx="5522119" cy="4136231"/>
          </a:xfrm>
          <a:prstGeom prst="rect">
            <a:avLst/>
          </a:prstGeom>
        </p:spPr>
      </p:pic>
      <p:sp>
        <p:nvSpPr>
          <p:cNvPr id="18" name="Tekstiruutu 17">
            <a:extLst>
              <a:ext uri="{FF2B5EF4-FFF2-40B4-BE49-F238E27FC236}">
                <a16:creationId xmlns:a16="http://schemas.microsoft.com/office/drawing/2014/main" id="{81DF7FCC-2E47-448C-8077-E69215C1DD60}"/>
              </a:ext>
            </a:extLst>
          </p:cNvPr>
          <p:cNvSpPr txBox="1"/>
          <p:nvPr/>
        </p:nvSpPr>
        <p:spPr>
          <a:xfrm flipH="1">
            <a:off x="101639" y="3643764"/>
            <a:ext cx="1623689"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Käytettävissä olevat tulot tasaisia</a:t>
            </a:r>
          </a:p>
        </p:txBody>
      </p:sp>
      <p:sp>
        <p:nvSpPr>
          <p:cNvPr id="19" name="Tekstiruutu 18">
            <a:extLst>
              <a:ext uri="{FF2B5EF4-FFF2-40B4-BE49-F238E27FC236}">
                <a16:creationId xmlns:a16="http://schemas.microsoft.com/office/drawing/2014/main" id="{BE0C4F77-C69D-4D35-B3C4-EAB334F63F59}"/>
              </a:ext>
            </a:extLst>
          </p:cNvPr>
          <p:cNvSpPr txBox="1"/>
          <p:nvPr/>
        </p:nvSpPr>
        <p:spPr>
          <a:xfrm flipH="1">
            <a:off x="71590" y="4128512"/>
            <a:ext cx="1724385"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Yksinäisyys </a:t>
            </a:r>
            <a:r>
              <a:rPr lang="fi-FI" sz="1350" dirty="0" err="1">
                <a:solidFill>
                  <a:srgbClr val="58B6C0">
                    <a:lumMod val="75000"/>
                  </a:srgbClr>
                </a:solidFill>
                <a:latin typeface="Corbel"/>
                <a:cs typeface="+mn-cs"/>
              </a:rPr>
              <a:t>keskim</a:t>
            </a:r>
            <a:r>
              <a:rPr lang="fi-FI" sz="1350" dirty="0">
                <a:solidFill>
                  <a:srgbClr val="58B6C0">
                    <a:lumMod val="75000"/>
                  </a:srgbClr>
                </a:solidFill>
                <a:latin typeface="Corbel"/>
                <a:cs typeface="+mn-cs"/>
              </a:rPr>
              <a:t>.</a:t>
            </a:r>
          </a:p>
          <a:p>
            <a:pPr defTabSz="685800" eaLnBrk="1" fontAlgn="auto" hangingPunct="1">
              <a:spcBef>
                <a:spcPts val="0"/>
              </a:spcBef>
              <a:spcAft>
                <a:spcPts val="0"/>
              </a:spcAft>
            </a:pPr>
            <a:r>
              <a:rPr lang="fi-FI" sz="1350" dirty="0">
                <a:solidFill>
                  <a:srgbClr val="58B6C0">
                    <a:lumMod val="75000"/>
                  </a:srgbClr>
                </a:solidFill>
                <a:latin typeface="Corbel"/>
                <a:cs typeface="+mn-cs"/>
              </a:rPr>
              <a:t>vähäisempää</a:t>
            </a:r>
          </a:p>
        </p:txBody>
      </p:sp>
      <p:sp>
        <p:nvSpPr>
          <p:cNvPr id="20" name="Tekstiruutu 19">
            <a:extLst>
              <a:ext uri="{FF2B5EF4-FFF2-40B4-BE49-F238E27FC236}">
                <a16:creationId xmlns:a16="http://schemas.microsoft.com/office/drawing/2014/main" id="{096A24A6-B561-4E52-BC57-8DA2037AF5CB}"/>
              </a:ext>
            </a:extLst>
          </p:cNvPr>
          <p:cNvSpPr txBox="1"/>
          <p:nvPr/>
        </p:nvSpPr>
        <p:spPr>
          <a:xfrm flipH="1">
            <a:off x="101639" y="4613260"/>
            <a:ext cx="1671617"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Sairastavuus </a:t>
            </a:r>
            <a:r>
              <a:rPr lang="fi-FI" sz="1350" dirty="0" err="1">
                <a:solidFill>
                  <a:srgbClr val="58B6C0">
                    <a:lumMod val="75000"/>
                  </a:srgbClr>
                </a:solidFill>
                <a:latin typeface="Corbel"/>
                <a:cs typeface="+mn-cs"/>
              </a:rPr>
              <a:t>keskim</a:t>
            </a:r>
            <a:r>
              <a:rPr lang="fi-FI" sz="1350" dirty="0">
                <a:solidFill>
                  <a:srgbClr val="58B6C0">
                    <a:lumMod val="75000"/>
                  </a:srgbClr>
                </a:solidFill>
                <a:latin typeface="Corbel"/>
                <a:cs typeface="+mn-cs"/>
              </a:rPr>
              <a:t>.</a:t>
            </a:r>
          </a:p>
          <a:p>
            <a:pPr defTabSz="685800" eaLnBrk="1" fontAlgn="auto" hangingPunct="1">
              <a:spcBef>
                <a:spcPts val="0"/>
              </a:spcBef>
              <a:spcAft>
                <a:spcPts val="0"/>
              </a:spcAft>
            </a:pPr>
            <a:r>
              <a:rPr lang="fi-FI" sz="1350" dirty="0">
                <a:solidFill>
                  <a:srgbClr val="58B6C0">
                    <a:lumMod val="75000"/>
                  </a:srgbClr>
                </a:solidFill>
                <a:latin typeface="Corbel"/>
                <a:cs typeface="+mn-cs"/>
              </a:rPr>
              <a:t>vähäisempää</a:t>
            </a:r>
          </a:p>
        </p:txBody>
      </p:sp>
      <p:sp>
        <p:nvSpPr>
          <p:cNvPr id="21" name="Tekstiruutu 20">
            <a:extLst>
              <a:ext uri="{FF2B5EF4-FFF2-40B4-BE49-F238E27FC236}">
                <a16:creationId xmlns:a16="http://schemas.microsoft.com/office/drawing/2014/main" id="{354B68B8-FF07-4A15-938A-7E525C046118}"/>
              </a:ext>
            </a:extLst>
          </p:cNvPr>
          <p:cNvSpPr txBox="1"/>
          <p:nvPr/>
        </p:nvSpPr>
        <p:spPr>
          <a:xfrm flipH="1">
            <a:off x="97974" y="5398075"/>
            <a:ext cx="1671617" cy="50783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Äänestysaktiivisuus</a:t>
            </a:r>
          </a:p>
        </p:txBody>
      </p:sp>
      <p:sp>
        <p:nvSpPr>
          <p:cNvPr id="22" name="Tekstiruutu 21">
            <a:extLst>
              <a:ext uri="{FF2B5EF4-FFF2-40B4-BE49-F238E27FC236}">
                <a16:creationId xmlns:a16="http://schemas.microsoft.com/office/drawing/2014/main" id="{51860519-CF82-4E5C-993D-EAA096391660}"/>
              </a:ext>
            </a:extLst>
          </p:cNvPr>
          <p:cNvSpPr txBox="1"/>
          <p:nvPr/>
        </p:nvSpPr>
        <p:spPr>
          <a:xfrm flipH="1">
            <a:off x="97975" y="5109541"/>
            <a:ext cx="2057999" cy="50783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Aktiivinen harrastaminen</a:t>
            </a:r>
          </a:p>
        </p:txBody>
      </p:sp>
      <p:sp>
        <p:nvSpPr>
          <p:cNvPr id="23" name="Tekstiruutu 22">
            <a:extLst>
              <a:ext uri="{FF2B5EF4-FFF2-40B4-BE49-F238E27FC236}">
                <a16:creationId xmlns:a16="http://schemas.microsoft.com/office/drawing/2014/main" id="{B44BD2E7-A381-4451-905E-9F46D0387AC6}"/>
              </a:ext>
            </a:extLst>
          </p:cNvPr>
          <p:cNvSpPr txBox="1"/>
          <p:nvPr/>
        </p:nvSpPr>
        <p:spPr>
          <a:xfrm flipH="1">
            <a:off x="7509076" y="3261326"/>
            <a:ext cx="1623689"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Elämänlaatu</a:t>
            </a:r>
          </a:p>
        </p:txBody>
      </p:sp>
      <p:sp>
        <p:nvSpPr>
          <p:cNvPr id="24" name="Tekstiruutu 23">
            <a:extLst>
              <a:ext uri="{FF2B5EF4-FFF2-40B4-BE49-F238E27FC236}">
                <a16:creationId xmlns:a16="http://schemas.microsoft.com/office/drawing/2014/main" id="{CF444EFB-7CA5-4D8C-A759-4059184D28E7}"/>
              </a:ext>
            </a:extLst>
          </p:cNvPr>
          <p:cNvSpPr txBox="1"/>
          <p:nvPr/>
        </p:nvSpPr>
        <p:spPr>
          <a:xfrm flipH="1">
            <a:off x="7520311" y="3650144"/>
            <a:ext cx="1612454"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Liikkumattomuus</a:t>
            </a:r>
          </a:p>
        </p:txBody>
      </p:sp>
      <p:sp>
        <p:nvSpPr>
          <p:cNvPr id="25" name="Tekstiruutu 24">
            <a:extLst>
              <a:ext uri="{FF2B5EF4-FFF2-40B4-BE49-F238E27FC236}">
                <a16:creationId xmlns:a16="http://schemas.microsoft.com/office/drawing/2014/main" id="{B5BCC13C-8FC7-4AAB-A9D2-010D6CE8AE35}"/>
              </a:ext>
            </a:extLst>
          </p:cNvPr>
          <p:cNvSpPr txBox="1"/>
          <p:nvPr/>
        </p:nvSpPr>
        <p:spPr>
          <a:xfrm flipH="1">
            <a:off x="7520311" y="4382419"/>
            <a:ext cx="1623689" cy="507831"/>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Koettu terveys 20-64-vuotiailla</a:t>
            </a:r>
          </a:p>
        </p:txBody>
      </p:sp>
      <p:sp>
        <p:nvSpPr>
          <p:cNvPr id="26" name="Tekstiruutu 25">
            <a:extLst>
              <a:ext uri="{FF2B5EF4-FFF2-40B4-BE49-F238E27FC236}">
                <a16:creationId xmlns:a16="http://schemas.microsoft.com/office/drawing/2014/main" id="{C16CCB37-FDE9-4157-BBA3-BDC976A25D44}"/>
              </a:ext>
            </a:extLst>
          </p:cNvPr>
          <p:cNvSpPr txBox="1"/>
          <p:nvPr/>
        </p:nvSpPr>
        <p:spPr>
          <a:xfrm flipH="1">
            <a:off x="7514798" y="4001153"/>
            <a:ext cx="1623689"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Tupakointi</a:t>
            </a:r>
          </a:p>
        </p:txBody>
      </p:sp>
      <p:sp>
        <p:nvSpPr>
          <p:cNvPr id="27" name="Tekstiruutu 26">
            <a:extLst>
              <a:ext uri="{FF2B5EF4-FFF2-40B4-BE49-F238E27FC236}">
                <a16:creationId xmlns:a16="http://schemas.microsoft.com/office/drawing/2014/main" id="{37BEF51A-EA00-4FF2-84AA-6DF43CB967BC}"/>
              </a:ext>
            </a:extLst>
          </p:cNvPr>
          <p:cNvSpPr txBox="1"/>
          <p:nvPr/>
        </p:nvSpPr>
        <p:spPr>
          <a:xfrm flipH="1">
            <a:off x="7531546" y="4867167"/>
            <a:ext cx="1623689" cy="507831"/>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Menetetyt elinvuodet</a:t>
            </a:r>
          </a:p>
        </p:txBody>
      </p:sp>
      <p:sp>
        <p:nvSpPr>
          <p:cNvPr id="28" name="Tekstiruutu 27">
            <a:extLst>
              <a:ext uri="{FF2B5EF4-FFF2-40B4-BE49-F238E27FC236}">
                <a16:creationId xmlns:a16="http://schemas.microsoft.com/office/drawing/2014/main" id="{F729A8D4-3421-42C3-9E29-7F2EEB364A3A}"/>
              </a:ext>
            </a:extLst>
          </p:cNvPr>
          <p:cNvSpPr txBox="1"/>
          <p:nvPr/>
        </p:nvSpPr>
        <p:spPr>
          <a:xfrm flipH="1">
            <a:off x="7332328" y="2034737"/>
            <a:ext cx="1826024" cy="300082"/>
          </a:xfrm>
          <a:prstGeom prst="rect">
            <a:avLst/>
          </a:prstGeom>
          <a:noFill/>
        </p:spPr>
        <p:txBody>
          <a:bodyPr wrap="square" rtlCol="0">
            <a:spAutoFit/>
          </a:bodyPr>
          <a:lstStyle/>
          <a:p>
            <a:pPr algn="ctr" defTabSz="685800" eaLnBrk="1" fontAlgn="auto" hangingPunct="1">
              <a:spcBef>
                <a:spcPts val="0"/>
              </a:spcBef>
              <a:spcAft>
                <a:spcPts val="0"/>
              </a:spcAft>
            </a:pPr>
            <a:r>
              <a:rPr lang="fi-FI" sz="1350" dirty="0">
                <a:solidFill>
                  <a:srgbClr val="0070C0"/>
                </a:solidFill>
                <a:latin typeface="Corbel"/>
                <a:cs typeface="+mn-cs"/>
              </a:rPr>
              <a:t>Turvallisuuden tunne</a:t>
            </a:r>
            <a:r>
              <a:rPr lang="fi-FI" sz="1350" dirty="0">
                <a:solidFill>
                  <a:prstClr val="black"/>
                </a:solidFill>
                <a:latin typeface="Corbel"/>
                <a:cs typeface="+mn-cs"/>
              </a:rPr>
              <a:t> </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323528" y="31322"/>
            <a:ext cx="8229600" cy="1143000"/>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2" name="Kuva 1" descr="Kuva, joka sisältää kohteen teksti, merkki, clipart-kuva&#10;&#10;Kuvaus luotu automaattisesti">
            <a:extLst>
              <a:ext uri="{FF2B5EF4-FFF2-40B4-BE49-F238E27FC236}">
                <a16:creationId xmlns:a16="http://schemas.microsoft.com/office/drawing/2014/main" id="{CA8AF09E-2FAB-326B-EA5C-E1306E346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33326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08028-CC10-4850-B2E2-061EC83E04B2}"/>
              </a:ext>
            </a:extLst>
          </p:cNvPr>
          <p:cNvPicPr>
            <a:picLocks noChangeAspect="1"/>
          </p:cNvPicPr>
          <p:nvPr/>
        </p:nvPicPr>
        <p:blipFill>
          <a:blip r:embed="rId3"/>
          <a:stretch>
            <a:fillRect/>
          </a:stretch>
        </p:blipFill>
        <p:spPr>
          <a:xfrm>
            <a:off x="2915816" y="908720"/>
            <a:ext cx="6644639" cy="5184576"/>
          </a:xfrm>
          <a:prstGeom prst="rect">
            <a:avLst/>
          </a:prstGeom>
        </p:spPr>
      </p:pic>
      <p:sp>
        <p:nvSpPr>
          <p:cNvPr id="3" name="Sisällön paikkamerkki 2"/>
          <p:cNvSpPr>
            <a:spLocks noGrp="1"/>
          </p:cNvSpPr>
          <p:nvPr>
            <p:ph idx="1"/>
          </p:nvPr>
        </p:nvSpPr>
        <p:spPr>
          <a:xfrm>
            <a:off x="179512" y="1052736"/>
            <a:ext cx="3741393" cy="3733404"/>
          </a:xfrm>
        </p:spPr>
        <p:txBody>
          <a:bodyPr anchor="t">
            <a:noAutofit/>
          </a:bodyPr>
          <a:lstStyle/>
          <a:p>
            <a:pPr marL="0" indent="0">
              <a:buNone/>
            </a:pPr>
            <a:r>
              <a:rPr lang="fi-FI" sz="1400" b="1" dirty="0">
                <a:solidFill>
                  <a:schemeClr val="tx1"/>
                </a:solidFill>
                <a:latin typeface="Calibri" panose="020F0502020204030204" pitchFamily="34" charset="0"/>
              </a:rPr>
              <a:t>Pyramidin huipulla ja ylimpänä tavoitteena on nykyisten ja tulevien kansalaisten hyvinvointi.</a:t>
            </a:r>
          </a:p>
          <a:p>
            <a:pPr marL="0" indent="0">
              <a:buNone/>
            </a:pPr>
            <a:r>
              <a:rPr lang="fi-FI" sz="1400" b="1" dirty="0">
                <a:solidFill>
                  <a:schemeClr val="tx1"/>
                </a:solidFill>
                <a:latin typeface="Calibri" panose="020F0502020204030204" pitchFamily="34" charset="0"/>
              </a:rPr>
              <a:t>Pyramidin kivijalkana ovat kilpailukyvyn perusteet – pitkävaikutteiset ja hidasliikkeiset tekijät, jotka toimivat välttämättöminä kilpailukyvyn edellytyksinä. Pyramidin keskelle jäävänä osiona ovat ajurit, jotka ovat mittaamisen ja politiikkatoimenpiteiden kannalta kiinnostavin luokka. Kilpailukyvyn ajurit ovat asiakokonaisuuksia, joihin liittyvät politiikkatoimet voivat vaikuttaa kilpailukykytulemiin jo muutaman vuoden aikajänteellä.</a:t>
            </a:r>
          </a:p>
          <a:p>
            <a:pPr marL="0" indent="0">
              <a:buNone/>
            </a:pPr>
            <a:r>
              <a:rPr lang="fi-FI" sz="1400" b="1" dirty="0">
                <a:solidFill>
                  <a:schemeClr val="tx1"/>
                </a:solidFill>
                <a:latin typeface="Calibri" panose="020F0502020204030204" pitchFamily="34" charset="0"/>
              </a:rPr>
              <a:t>Toisaalta ajureihin kohdistuvien interventioiden lopulliset vaikutukset saattavat realisoitua vasta pidemmällä aikavälillä. Usein käytännössä hyvinvoinnin mittarina käytetään henkeä kohti laskettua bruttokansantuotetta (BKT), vaikka tiedämme ettei BKT ole hyvinvoinnin mittari. Tämä on kuitenkin perusteltua, koska tutkimus on osoittanut, että talouskasvu lisää kansalaisten onnellisuutta. Näin tapahtuu </a:t>
            </a:r>
            <a:br>
              <a:rPr lang="fi-FI" sz="1400" b="1" dirty="0">
                <a:solidFill>
                  <a:schemeClr val="tx1"/>
                </a:solidFill>
                <a:latin typeface="Calibri" panose="020F0502020204030204" pitchFamily="34" charset="0"/>
              </a:rPr>
            </a:br>
            <a:r>
              <a:rPr lang="fi-FI" sz="1400" b="1" dirty="0">
                <a:solidFill>
                  <a:schemeClr val="tx1"/>
                </a:solidFill>
                <a:latin typeface="Calibri" panose="020F0502020204030204" pitchFamily="34" charset="0"/>
              </a:rPr>
              <a:t>myös jo myös vauraissa maissa (Stevenson ja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2008; </a:t>
            </a:r>
            <a:r>
              <a:rPr lang="fi-FI" sz="1400" b="1" dirty="0" err="1">
                <a:solidFill>
                  <a:schemeClr val="tx1"/>
                </a:solidFill>
                <a:latin typeface="Calibri" panose="020F0502020204030204" pitchFamily="34" charset="0"/>
              </a:rPr>
              <a:t>Sacks</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Stevensonja</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2011).</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285428" y="78051"/>
            <a:ext cx="8607052" cy="877398"/>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dirty="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TextBox 5">
            <a:extLst>
              <a:ext uri="{FF2B5EF4-FFF2-40B4-BE49-F238E27FC236}">
                <a16:creationId xmlns:a16="http://schemas.microsoft.com/office/drawing/2014/main" id="{1DA3D2CC-B4AE-48C1-82BD-CEC51968A39A}"/>
              </a:ext>
            </a:extLst>
          </p:cNvPr>
          <p:cNvSpPr txBox="1"/>
          <p:nvPr/>
        </p:nvSpPr>
        <p:spPr>
          <a:xfrm>
            <a:off x="5894392" y="6023676"/>
            <a:ext cx="3249608" cy="769441"/>
          </a:xfrm>
          <a:prstGeom prst="rect">
            <a:avLst/>
          </a:prstGeom>
          <a:noFill/>
        </p:spPr>
        <p:txBody>
          <a:bodyPr wrap="none" rtlCol="0">
            <a:spAutoFit/>
          </a:bodyPr>
          <a:lstStyle/>
          <a:p>
            <a:r>
              <a:rPr lang="fi-FI" sz="1100" dirty="0"/>
              <a:t>Lähde: Tuottavuus ja kilpailukyky Suomessa</a:t>
            </a:r>
          </a:p>
          <a:p>
            <a:r>
              <a:rPr lang="fi-FI" sz="1100" dirty="0"/>
              <a:t>Mistä kilpailukyky koostuu ja mihin sitä tarvitaan?</a:t>
            </a:r>
          </a:p>
          <a:p>
            <a:r>
              <a:rPr lang="fi-FI" sz="1100" dirty="0"/>
              <a:t>Tuottavuuslautakunta</a:t>
            </a:r>
          </a:p>
          <a:p>
            <a:r>
              <a:rPr lang="fi-FI" sz="1100" dirty="0"/>
              <a:t>Valtiovarainministeriön julkaisuja – 2020:81</a:t>
            </a:r>
          </a:p>
        </p:txBody>
      </p:sp>
      <p:pic>
        <p:nvPicPr>
          <p:cNvPr id="2" name="Kuva 1" descr="Kuva, joka sisältää kohteen teksti, merkki, clipart-kuva&#10;&#10;Kuvaus luotu automaattisesti">
            <a:extLst>
              <a:ext uri="{FF2B5EF4-FFF2-40B4-BE49-F238E27FC236}">
                <a16:creationId xmlns:a16="http://schemas.microsoft.com/office/drawing/2014/main" id="{DAC35853-FEB7-318D-CFE7-A3362B8E8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47710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40852"/>
            <a:ext cx="7964961" cy="929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002F10-3E40-F798-457A-9ED83661B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A2B8EE54-2A1E-0C09-D7A4-9FF209D805EE}"/>
              </a:ext>
            </a:extLst>
          </p:cNvPr>
          <p:cNvPicPr>
            <a:picLocks noChangeAspect="1"/>
          </p:cNvPicPr>
          <p:nvPr/>
        </p:nvPicPr>
        <p:blipFill>
          <a:blip r:embed="rId4"/>
          <a:stretch>
            <a:fillRect/>
          </a:stretch>
        </p:blipFill>
        <p:spPr>
          <a:xfrm>
            <a:off x="611560" y="1196751"/>
            <a:ext cx="7964961" cy="4971419"/>
          </a:xfrm>
          <a:prstGeom prst="rect">
            <a:avLst/>
          </a:prstGeom>
        </p:spPr>
      </p:pic>
    </p:spTree>
    <p:extLst>
      <p:ext uri="{BB962C8B-B14F-4D97-AF65-F5344CB8AC3E}">
        <p14:creationId xmlns:p14="http://schemas.microsoft.com/office/powerpoint/2010/main" val="251029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757929" y="171764"/>
            <a:ext cx="7628142" cy="936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19</a:t>
            </a:fld>
            <a:endParaRPr lang="fi-FI" altLang="fi-FI" sz="1200">
              <a:solidFill>
                <a:srgbClr val="898989"/>
              </a:solidFill>
            </a:endParaRPr>
          </a:p>
        </p:txBody>
      </p:sp>
      <p:sp>
        <p:nvSpPr>
          <p:cNvPr id="4" name="TextBox 3">
            <a:extLst>
              <a:ext uri="{FF2B5EF4-FFF2-40B4-BE49-F238E27FC236}">
                <a16:creationId xmlns:a16="http://schemas.microsoft.com/office/drawing/2014/main" id="{73091564-FAEC-4021-8311-C1B24610EBA6}"/>
              </a:ext>
            </a:extLst>
          </p:cNvPr>
          <p:cNvSpPr txBox="1"/>
          <p:nvPr/>
        </p:nvSpPr>
        <p:spPr>
          <a:xfrm>
            <a:off x="2699792" y="6140906"/>
            <a:ext cx="5151966" cy="430887"/>
          </a:xfrm>
          <a:prstGeom prst="rect">
            <a:avLst/>
          </a:prstGeom>
          <a:noFill/>
        </p:spPr>
        <p:txBody>
          <a:bodyPr wrap="square" rtlCol="0">
            <a:spAutoFit/>
          </a:bodyPr>
          <a:lstStyle/>
          <a:p>
            <a:r>
              <a:rPr lang="fi-FI" sz="1100" dirty="0"/>
              <a:t>Tiedot perustuvat Tilastokeskuksen haastattelututkimukseen, eivätkä siten ole vertailukelpoisia esim. työministeriön ilmoittamiin työttömyysasteisiin</a:t>
            </a:r>
          </a:p>
        </p:txBody>
      </p:sp>
      <p:pic>
        <p:nvPicPr>
          <p:cNvPr id="3" name="Kuva 2" descr="Kuva, joka sisältää kohteen teksti, merkki, clipart-kuva&#10;&#10;Kuvaus luotu automaattisesti">
            <a:extLst>
              <a:ext uri="{FF2B5EF4-FFF2-40B4-BE49-F238E27FC236}">
                <a16:creationId xmlns:a16="http://schemas.microsoft.com/office/drawing/2014/main" id="{1F2B8FC4-B398-7E6B-A02A-9BE7E7F71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205471"/>
            <a:ext cx="1856812" cy="480765"/>
          </a:xfrm>
          <a:prstGeom prst="rect">
            <a:avLst/>
          </a:prstGeom>
        </p:spPr>
      </p:pic>
      <p:pic>
        <p:nvPicPr>
          <p:cNvPr id="6" name="Picture 5">
            <a:extLst>
              <a:ext uri="{FF2B5EF4-FFF2-40B4-BE49-F238E27FC236}">
                <a16:creationId xmlns:a16="http://schemas.microsoft.com/office/drawing/2014/main" id="{8C3EA4AB-CF93-E6E4-6D2A-1DDC00298DB0}"/>
              </a:ext>
            </a:extLst>
          </p:cNvPr>
          <p:cNvPicPr>
            <a:picLocks noChangeAspect="1"/>
          </p:cNvPicPr>
          <p:nvPr/>
        </p:nvPicPr>
        <p:blipFill>
          <a:blip r:embed="rId4"/>
          <a:stretch>
            <a:fillRect/>
          </a:stretch>
        </p:blipFill>
        <p:spPr>
          <a:xfrm>
            <a:off x="757929" y="1246019"/>
            <a:ext cx="7615522" cy="4703261"/>
          </a:xfrm>
          <a:prstGeom prst="rect">
            <a:avLst/>
          </a:prstGeom>
        </p:spPr>
      </p:pic>
    </p:spTree>
    <p:extLst>
      <p:ext uri="{BB962C8B-B14F-4D97-AF65-F5344CB8AC3E}">
        <p14:creationId xmlns:p14="http://schemas.microsoft.com/office/powerpoint/2010/main" val="188889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marL="85725" algn="l">
              <a:spcAft>
                <a:spcPts val="600"/>
              </a:spcAft>
              <a:defRPr/>
            </a:pPr>
            <a:r>
              <a:rPr lang="fi-FI" sz="3600" b="1" dirty="0">
                <a:solidFill>
                  <a:schemeClr val="tx2"/>
                </a:solidFill>
              </a:rPr>
              <a:t> SISÄLTÖ</a:t>
            </a:r>
            <a:br>
              <a:rPr lang="fi-FI" sz="3600" b="1" dirty="0">
                <a:solidFill>
                  <a:schemeClr val="tx2"/>
                </a:solidFill>
              </a:rPr>
            </a:br>
            <a:br>
              <a:rPr lang="fi-FI" sz="3600" b="1" dirty="0">
                <a:solidFill>
                  <a:schemeClr val="tx2"/>
                </a:solidFill>
              </a:rPr>
            </a:br>
            <a:r>
              <a:rPr lang="fi-FI" sz="2000" b="1" dirty="0">
                <a:solidFill>
                  <a:schemeClr val="tx2"/>
                </a:solidFill>
              </a:rPr>
              <a:t>Kalvot 3-24: 	Väestö, koulutus, </a:t>
            </a:r>
            <a:r>
              <a:rPr lang="fi-FI" sz="2000" b="1" dirty="0" err="1">
                <a:solidFill>
                  <a:schemeClr val="tx2"/>
                </a:solidFill>
              </a:rPr>
              <a:t>t&amp;k-toiminta</a:t>
            </a:r>
            <a:r>
              <a:rPr lang="fi-FI" sz="2000" b="1" dirty="0">
                <a:solidFill>
                  <a:schemeClr val="tx2"/>
                </a:solidFill>
              </a:rPr>
              <a:t>, hyvinvointi ja 			työllisyys</a:t>
            </a:r>
            <a:br>
              <a:rPr lang="fi-FI" sz="2000" b="1" dirty="0">
                <a:solidFill>
                  <a:schemeClr val="tx2"/>
                </a:solidFill>
              </a:rPr>
            </a:br>
            <a:r>
              <a:rPr lang="fi-FI" sz="2000" b="1" dirty="0">
                <a:solidFill>
                  <a:schemeClr val="tx2"/>
                </a:solidFill>
              </a:rPr>
              <a:t>Kalvot 25-32: 	Työpaikkarakenne ja </a:t>
            </a:r>
            <a:r>
              <a:rPr lang="fi-FI" sz="2000" b="1" dirty="0" err="1">
                <a:solidFill>
                  <a:schemeClr val="tx2"/>
                </a:solidFill>
              </a:rPr>
              <a:t>resilienssi</a:t>
            </a:r>
            <a:br>
              <a:rPr lang="fi-FI" sz="2000" b="1" dirty="0">
                <a:solidFill>
                  <a:schemeClr val="tx2"/>
                </a:solidFill>
              </a:rPr>
            </a:br>
            <a:r>
              <a:rPr lang="fi-FI" sz="2000" b="1" dirty="0">
                <a:solidFill>
                  <a:schemeClr val="tx2"/>
                </a:solidFill>
              </a:rPr>
              <a:t>Kalvot 33-55: 	Aluetalous, tuottavuus ja vienti</a:t>
            </a:r>
            <a:br>
              <a:rPr lang="fi-FI" sz="2000" b="1" dirty="0">
                <a:solidFill>
                  <a:schemeClr val="tx2"/>
                </a:solidFill>
              </a:rPr>
            </a:br>
            <a:r>
              <a:rPr lang="fi-FI" sz="2000" b="1" dirty="0">
                <a:solidFill>
                  <a:schemeClr val="tx2"/>
                </a:solidFill>
              </a:rPr>
              <a:t>Kalvot 56-82: 	Suurimmat työnantajat, yrityskanta, kasvualat, 			teollisuus, automaatio, matkailu, ruokaketju</a:t>
            </a:r>
            <a:br>
              <a:rPr lang="fi-FI" sz="2000" b="1" dirty="0">
                <a:solidFill>
                  <a:schemeClr val="tx2"/>
                </a:solidFill>
              </a:rPr>
            </a:br>
            <a:r>
              <a:rPr lang="fi-FI" sz="2000" b="1" dirty="0">
                <a:solidFill>
                  <a:schemeClr val="tx2"/>
                </a:solidFill>
              </a:rPr>
              <a:t>Kalvot 83-94: 	Positiivinen rakennemuutos</a:t>
            </a:r>
            <a:br>
              <a:rPr lang="fi-FI" sz="2000" b="1" dirty="0">
                <a:solidFill>
                  <a:schemeClr val="tx2"/>
                </a:solidFill>
              </a:rPr>
            </a:br>
            <a:r>
              <a:rPr lang="fi-FI" sz="2000" b="1" dirty="0">
                <a:solidFill>
                  <a:schemeClr val="tx2"/>
                </a:solidFill>
              </a:rPr>
              <a:t>Kalvot 95-136: 	Satakunnan talous -suhdannekatsaus marraskuu 2023</a:t>
            </a:r>
            <a:br>
              <a:rPr lang="fi-FI" sz="2000" b="1" dirty="0">
                <a:solidFill>
                  <a:schemeClr val="tx2"/>
                </a:solidFill>
              </a:rPr>
            </a:br>
            <a:br>
              <a:rPr lang="fi-FI" sz="2000" dirty="0">
                <a:solidFill>
                  <a:schemeClr val="tx2"/>
                </a:solidFill>
              </a:rPr>
            </a:b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2</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72BB9DB6-F7FA-A9DD-0E64-780287E2D7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3469392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539552" y="136525"/>
            <a:ext cx="8147248" cy="88614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20</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0CA3EA34-A845-74D3-B956-C4DFB8817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CC7B016-B06F-C95D-D4EC-2F0764FD4D3D}"/>
              </a:ext>
            </a:extLst>
          </p:cNvPr>
          <p:cNvPicPr>
            <a:picLocks noChangeAspect="1"/>
          </p:cNvPicPr>
          <p:nvPr/>
        </p:nvPicPr>
        <p:blipFill>
          <a:blip r:embed="rId4"/>
          <a:stretch>
            <a:fillRect/>
          </a:stretch>
        </p:blipFill>
        <p:spPr>
          <a:xfrm>
            <a:off x="539552" y="1196752"/>
            <a:ext cx="8147248" cy="4936748"/>
          </a:xfrm>
          <a:prstGeom prst="rect">
            <a:avLst/>
          </a:prstGeom>
        </p:spPr>
      </p:pic>
    </p:spTree>
    <p:extLst>
      <p:ext uri="{BB962C8B-B14F-4D97-AF65-F5344CB8AC3E}">
        <p14:creationId xmlns:p14="http://schemas.microsoft.com/office/powerpoint/2010/main" val="273322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96DBD97-A573-4B66-D3AE-8C77225137B9}"/>
              </a:ext>
            </a:extLst>
          </p:cNvPr>
          <p:cNvPicPr>
            <a:picLocks noChangeAspect="1"/>
          </p:cNvPicPr>
          <p:nvPr/>
        </p:nvPicPr>
        <p:blipFill>
          <a:blip r:embed="rId3"/>
          <a:stretch>
            <a:fillRect/>
          </a:stretch>
        </p:blipFill>
        <p:spPr>
          <a:xfrm>
            <a:off x="0" y="907928"/>
            <a:ext cx="4380472" cy="3060747"/>
          </a:xfrm>
          <a:prstGeom prst="rect">
            <a:avLst/>
          </a:prstGeom>
        </p:spPr>
      </p:pic>
      <p:sp>
        <p:nvSpPr>
          <p:cNvPr id="2" name="Otsikko 1"/>
          <p:cNvSpPr>
            <a:spLocks noGrp="1"/>
          </p:cNvSpPr>
          <p:nvPr>
            <p:ph type="title"/>
          </p:nvPr>
        </p:nvSpPr>
        <p:spPr>
          <a:xfrm>
            <a:off x="400159" y="82793"/>
            <a:ext cx="8286641" cy="85725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Koulutus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900">
                <a:solidFill>
                  <a:srgbClr val="898989"/>
                </a:solidFill>
              </a:rPr>
              <a:pPr>
                <a:spcBef>
                  <a:spcPct val="0"/>
                </a:spcBef>
                <a:buFontTx/>
                <a:buNone/>
              </a:pPr>
              <a:t>21</a:t>
            </a:fld>
            <a:endParaRPr lang="fi-FI" altLang="fi-FI" sz="900">
              <a:solidFill>
                <a:srgbClr val="898989"/>
              </a:solidFill>
            </a:endParaRPr>
          </a:p>
        </p:txBody>
      </p:sp>
      <p:sp>
        <p:nvSpPr>
          <p:cNvPr id="3" name="TextBox 2">
            <a:extLst>
              <a:ext uri="{FF2B5EF4-FFF2-40B4-BE49-F238E27FC236}">
                <a16:creationId xmlns:a16="http://schemas.microsoft.com/office/drawing/2014/main" id="{B21CD1FD-9909-47DF-9CC8-1DC83CB56C5B}"/>
              </a:ext>
            </a:extLst>
          </p:cNvPr>
          <p:cNvSpPr txBox="1"/>
          <p:nvPr/>
        </p:nvSpPr>
        <p:spPr>
          <a:xfrm>
            <a:off x="188533" y="924763"/>
            <a:ext cx="1989647" cy="338554"/>
          </a:xfrm>
          <a:prstGeom prst="rect">
            <a:avLst/>
          </a:prstGeom>
          <a:noFill/>
        </p:spPr>
        <p:txBody>
          <a:bodyPr wrap="none" rtlCol="0">
            <a:spAutoFit/>
          </a:bodyPr>
          <a:lstStyle/>
          <a:p>
            <a:r>
              <a:rPr lang="fi-FI" sz="800" dirty="0"/>
              <a:t>Tutkinnon suorittaneiden osuus v. 2022</a:t>
            </a:r>
          </a:p>
          <a:p>
            <a:r>
              <a:rPr lang="fi-FI" sz="800" dirty="0"/>
              <a:t>Satakunta ja koko maa</a:t>
            </a:r>
          </a:p>
        </p:txBody>
      </p:sp>
      <p:sp>
        <p:nvSpPr>
          <p:cNvPr id="9" name="TextBox 8">
            <a:extLst>
              <a:ext uri="{FF2B5EF4-FFF2-40B4-BE49-F238E27FC236}">
                <a16:creationId xmlns:a16="http://schemas.microsoft.com/office/drawing/2014/main" id="{A0551E76-6E35-4921-84D9-872BCBBADB0A}"/>
              </a:ext>
            </a:extLst>
          </p:cNvPr>
          <p:cNvSpPr txBox="1"/>
          <p:nvPr/>
        </p:nvSpPr>
        <p:spPr>
          <a:xfrm>
            <a:off x="107504" y="3198517"/>
            <a:ext cx="1777849" cy="646331"/>
          </a:xfrm>
          <a:prstGeom prst="rect">
            <a:avLst/>
          </a:prstGeom>
          <a:noFill/>
        </p:spPr>
        <p:txBody>
          <a:bodyPr wrap="square" rtlCol="0">
            <a:spAutoFit/>
          </a:bodyPr>
          <a:lstStyle/>
          <a:p>
            <a:r>
              <a:rPr lang="fi-FI" sz="1200" dirty="0"/>
              <a:t>Korkea-aste</a:t>
            </a:r>
          </a:p>
          <a:p>
            <a:r>
              <a:rPr lang="fi-FI" sz="1200" dirty="0"/>
              <a:t>yht. Satakunta 27,1 %</a:t>
            </a:r>
          </a:p>
          <a:p>
            <a:r>
              <a:rPr lang="fi-FI" sz="1200" dirty="0"/>
              <a:t>Koko maa 33,3 %</a:t>
            </a:r>
          </a:p>
        </p:txBody>
      </p:sp>
      <p:pic>
        <p:nvPicPr>
          <p:cNvPr id="5" name="Kuva 4" descr="Kuva, joka sisältää kohteen teksti, merkki, clipart-kuva&#10;&#10;Kuvaus luotu automaattisesti">
            <a:extLst>
              <a:ext uri="{FF2B5EF4-FFF2-40B4-BE49-F238E27FC236}">
                <a16:creationId xmlns:a16="http://schemas.microsoft.com/office/drawing/2014/main" id="{E52FF645-6E38-0EAC-EC61-1D8BBC9C9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1594" y="304830"/>
            <a:ext cx="1856812" cy="480765"/>
          </a:xfrm>
          <a:prstGeom prst="rect">
            <a:avLst/>
          </a:prstGeom>
        </p:spPr>
      </p:pic>
      <p:pic>
        <p:nvPicPr>
          <p:cNvPr id="6" name="Picture 5">
            <a:extLst>
              <a:ext uri="{FF2B5EF4-FFF2-40B4-BE49-F238E27FC236}">
                <a16:creationId xmlns:a16="http://schemas.microsoft.com/office/drawing/2014/main" id="{549DBFDC-EB6B-914C-8F68-FBEF8AEC94FC}"/>
              </a:ext>
            </a:extLst>
          </p:cNvPr>
          <p:cNvPicPr>
            <a:picLocks noChangeAspect="1"/>
          </p:cNvPicPr>
          <p:nvPr/>
        </p:nvPicPr>
        <p:blipFill>
          <a:blip r:embed="rId5"/>
          <a:stretch>
            <a:fillRect/>
          </a:stretch>
        </p:blipFill>
        <p:spPr>
          <a:xfrm>
            <a:off x="4487042" y="940043"/>
            <a:ext cx="4256798" cy="3059083"/>
          </a:xfrm>
          <a:prstGeom prst="rect">
            <a:avLst/>
          </a:prstGeom>
        </p:spPr>
      </p:pic>
      <p:pic>
        <p:nvPicPr>
          <p:cNvPr id="7" name="Picture 6">
            <a:extLst>
              <a:ext uri="{FF2B5EF4-FFF2-40B4-BE49-F238E27FC236}">
                <a16:creationId xmlns:a16="http://schemas.microsoft.com/office/drawing/2014/main" id="{C8DB5D8A-34F0-21C7-3914-258D76DE99F4}"/>
              </a:ext>
            </a:extLst>
          </p:cNvPr>
          <p:cNvPicPr>
            <a:picLocks noChangeAspect="1"/>
          </p:cNvPicPr>
          <p:nvPr/>
        </p:nvPicPr>
        <p:blipFill>
          <a:blip r:embed="rId6"/>
          <a:stretch>
            <a:fillRect/>
          </a:stretch>
        </p:blipFill>
        <p:spPr>
          <a:xfrm>
            <a:off x="4478280" y="3999126"/>
            <a:ext cx="4265560" cy="2845011"/>
          </a:xfrm>
          <a:prstGeom prst="rect">
            <a:avLst/>
          </a:prstGeom>
        </p:spPr>
      </p:pic>
      <p:pic>
        <p:nvPicPr>
          <p:cNvPr id="10" name="Picture 9">
            <a:extLst>
              <a:ext uri="{FF2B5EF4-FFF2-40B4-BE49-F238E27FC236}">
                <a16:creationId xmlns:a16="http://schemas.microsoft.com/office/drawing/2014/main" id="{6896C185-FC89-95D3-E0C8-21DB255454A2}"/>
              </a:ext>
            </a:extLst>
          </p:cNvPr>
          <p:cNvPicPr>
            <a:picLocks noChangeAspect="1"/>
          </p:cNvPicPr>
          <p:nvPr/>
        </p:nvPicPr>
        <p:blipFill>
          <a:blip r:embed="rId7"/>
          <a:stretch>
            <a:fillRect/>
          </a:stretch>
        </p:blipFill>
        <p:spPr>
          <a:xfrm>
            <a:off x="222934" y="3826234"/>
            <a:ext cx="4157538" cy="2991586"/>
          </a:xfrm>
          <a:prstGeom prst="rect">
            <a:avLst/>
          </a:prstGeom>
        </p:spPr>
      </p:pic>
    </p:spTree>
    <p:extLst>
      <p:ext uri="{BB962C8B-B14F-4D97-AF65-F5344CB8AC3E}">
        <p14:creationId xmlns:p14="http://schemas.microsoft.com/office/powerpoint/2010/main" val="816757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120082"/>
            <a:ext cx="8352928" cy="677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22</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sp>
        <p:nvSpPr>
          <p:cNvPr id="15" name="TextBox 14">
            <a:extLst>
              <a:ext uri="{FF2B5EF4-FFF2-40B4-BE49-F238E27FC236}">
                <a16:creationId xmlns:a16="http://schemas.microsoft.com/office/drawing/2014/main" id="{D9F8F0BE-074B-4987-9A21-DF40F04F6E45}"/>
              </a:ext>
            </a:extLst>
          </p:cNvPr>
          <p:cNvSpPr txBox="1"/>
          <p:nvPr/>
        </p:nvSpPr>
        <p:spPr>
          <a:xfrm>
            <a:off x="395536" y="916244"/>
            <a:ext cx="8621514" cy="5262979"/>
          </a:xfrm>
          <a:prstGeom prst="rect">
            <a:avLst/>
          </a:prstGeom>
          <a:solidFill>
            <a:schemeClr val="bg1"/>
          </a:solidFill>
        </p:spPr>
        <p:txBody>
          <a:bodyPr wrap="square">
            <a:spAutoFit/>
          </a:bodyPr>
          <a:lstStyle/>
          <a:p>
            <a:r>
              <a:rPr lang="fi-FI" sz="1600" dirty="0"/>
              <a:t>V. 2022 Satakunnan </a:t>
            </a:r>
            <a:r>
              <a:rPr lang="fi-FI" sz="1600" dirty="0" err="1"/>
              <a:t>t&amp;k-toiminnan</a:t>
            </a:r>
            <a:r>
              <a:rPr lang="fi-FI" sz="1600" dirty="0"/>
              <a:t> menot laskivat 2,1 % yrityssektorin panosten pudotuksen myötä (-8,7 %). Sen sijaan julkisella puolella, joka koostuu lähinnä korkeakouluista, menot kasvoivat selvästi (20,1 %). Tehdyt tutkimustyövuodet kohosivat 10,5 % julkisella puolella, mutta yrityksissä kirjattiin yhä selvää laskua (-14 %). Kokonaisuudessaan työvuodet alenivat 6 %. Sen sijaan toimintaan osallistuneen henkilöstön määrä nousi Satakunnassa hieman (2,5 %). Kasvua kertyi 8,1 % julkissektorilla, ja laskua yrityksissä 0,4 %. Koko maassa </a:t>
            </a:r>
            <a:r>
              <a:rPr lang="fi-FI" sz="1600" dirty="0" err="1"/>
              <a:t>t&amp;k-menot</a:t>
            </a:r>
            <a:r>
              <a:rPr lang="fi-FI" sz="1600" dirty="0"/>
              <a:t> kohosivat 5,9 %. Henkilöstö laski 0,5 %. Satakunnassa yritysten osuus </a:t>
            </a:r>
            <a:r>
              <a:rPr lang="fi-FI" sz="1600" dirty="0" err="1"/>
              <a:t>t&amp;k-menoista</a:t>
            </a:r>
            <a:r>
              <a:rPr lang="fi-FI" sz="1600" dirty="0"/>
              <a:t> on 72 %, kun taas maassa keskimäärin osuus on 68 %. Satakunnassa osuus aleni selvästi.</a:t>
            </a:r>
          </a:p>
          <a:p>
            <a:endParaRPr lang="fi-FI" sz="1600" dirty="0"/>
          </a:p>
          <a:p>
            <a:r>
              <a:rPr lang="fi-FI" sz="1600" b="1" dirty="0"/>
              <a:t>Satakunnan osuus maamme </a:t>
            </a:r>
            <a:r>
              <a:rPr lang="fi-FI" sz="1600" b="1" dirty="0" err="1"/>
              <a:t>t&amp;k-toiminnasta</a:t>
            </a:r>
            <a:r>
              <a:rPr lang="fi-FI" sz="1600" b="1" dirty="0"/>
              <a:t> on hyvin pieni asukaslukuun nähden</a:t>
            </a:r>
            <a:r>
              <a:rPr lang="fi-FI" sz="1600" dirty="0"/>
              <a:t>. Väestöosuus on </a:t>
            </a:r>
            <a:r>
              <a:rPr lang="fi-FI" sz="1600" b="1" dirty="0"/>
              <a:t>3,8 %</a:t>
            </a:r>
            <a:r>
              <a:rPr lang="fi-FI" sz="1600" dirty="0"/>
              <a:t> ja viennin </a:t>
            </a:r>
            <a:r>
              <a:rPr lang="fi-FI" sz="1600" b="1" dirty="0"/>
              <a:t>8,1 %</a:t>
            </a:r>
            <a:r>
              <a:rPr lang="fi-FI" sz="1600" dirty="0"/>
              <a:t> v. 2022, mutta osuus maamme </a:t>
            </a:r>
            <a:r>
              <a:rPr lang="fi-FI" sz="1600" dirty="0" err="1"/>
              <a:t>t&amp;k-toiminnan</a:t>
            </a:r>
            <a:r>
              <a:rPr lang="fi-FI" sz="1600" dirty="0"/>
              <a:t> menoista on vain </a:t>
            </a:r>
            <a:r>
              <a:rPr lang="fi-FI" sz="1600" b="1" dirty="0"/>
              <a:t>1 %</a:t>
            </a:r>
            <a:r>
              <a:rPr lang="fi-FI" sz="1600" dirty="0"/>
              <a:t>. Julkisen ja korkeakoulusektorin osuus on ainoastaan </a:t>
            </a:r>
            <a:r>
              <a:rPr lang="fi-FI" sz="1600" b="1" dirty="0"/>
              <a:t>0,8 %</a:t>
            </a:r>
            <a:r>
              <a:rPr lang="fi-FI" sz="1600" dirty="0"/>
              <a:t>! </a:t>
            </a:r>
            <a:r>
              <a:rPr lang="fi-FI" sz="1600" dirty="0" err="1"/>
              <a:t>SAMK:n</a:t>
            </a:r>
            <a:r>
              <a:rPr lang="fi-FI" sz="1600" dirty="0"/>
              <a:t> osuus AMK:n </a:t>
            </a:r>
            <a:r>
              <a:rPr lang="fi-FI" sz="1600" dirty="0" err="1"/>
              <a:t>t&amp;k-menojen</a:t>
            </a:r>
            <a:r>
              <a:rPr lang="fi-FI" sz="1600" dirty="0"/>
              <a:t> budjettirahoituksesta on 2,3 %. Ulkopuolisessa </a:t>
            </a:r>
            <a:r>
              <a:rPr lang="fi-FI" sz="1600" dirty="0" err="1"/>
              <a:t>t&amp;k-rahoituksessa</a:t>
            </a:r>
            <a:r>
              <a:rPr lang="fi-FI" sz="1600" dirty="0"/>
              <a:t> osuus on 2,9 %. Koko maan yritysten </a:t>
            </a:r>
            <a:r>
              <a:rPr lang="fi-FI" sz="1600" dirty="0" err="1"/>
              <a:t>t&amp;k-toiminnan</a:t>
            </a:r>
            <a:r>
              <a:rPr lang="fi-FI" sz="1600" dirty="0"/>
              <a:t> menoista Satakunnan osuus on kaikkiaan vain 1,0 %. </a:t>
            </a:r>
          </a:p>
          <a:p>
            <a:endParaRPr lang="fi-FI" sz="1600" dirty="0"/>
          </a:p>
          <a:p>
            <a:r>
              <a:rPr lang="fi-FI" sz="1600" b="1" dirty="0"/>
              <a:t>Satakunnan </a:t>
            </a:r>
            <a:r>
              <a:rPr lang="fi-FI" sz="1600" b="1" dirty="0" err="1"/>
              <a:t>t&amp;k-menot</a:t>
            </a:r>
            <a:r>
              <a:rPr lang="fi-FI" sz="1600" b="1" dirty="0"/>
              <a:t> henkeä kohden ovat murto-osa maan keskiarvosta </a:t>
            </a:r>
            <a:r>
              <a:rPr lang="fi-FI" sz="1600" dirty="0"/>
              <a:t>v. 2022, </a:t>
            </a:r>
            <a:r>
              <a:rPr lang="fi-FI" sz="1600" b="1" dirty="0"/>
              <a:t>358 € vs. 1426 €</a:t>
            </a:r>
            <a:r>
              <a:rPr lang="fi-FI" sz="1600" dirty="0"/>
              <a:t>. Satakunnan lukema putosi edellisvuodesta, kun taas koko maan suhdeluku kohosi. Satakunta on 19 maakunnasta sijalla 15. V. 2022 seutukunnittain Porissa lukema oli 322 €, Raumalla 503 € ja Pohjois-Satakunnassa vain 84 € henkeä kohti. </a:t>
            </a:r>
            <a:r>
              <a:rPr lang="fi-FI" sz="1600" dirty="0" err="1"/>
              <a:t>T&amp;k-menojen</a:t>
            </a:r>
            <a:r>
              <a:rPr lang="fi-FI" sz="1600" dirty="0"/>
              <a:t> suhde BKT:hen oli Suomessa 3,0 % ja Satakunnassa 0,9 % (v. 2021).  </a:t>
            </a:r>
          </a:p>
        </p:txBody>
      </p:sp>
      <p:pic>
        <p:nvPicPr>
          <p:cNvPr id="3" name="Kuva 2" descr="Kuva, joka sisältää kohteen teksti, merkki, clipart-kuva&#10;&#10;Kuvaus luotu automaattisesti">
            <a:extLst>
              <a:ext uri="{FF2B5EF4-FFF2-40B4-BE49-F238E27FC236}">
                <a16:creationId xmlns:a16="http://schemas.microsoft.com/office/drawing/2014/main" id="{12E5DB73-144B-B1E7-8741-FF23BBB81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43" y="6240710"/>
            <a:ext cx="1856812" cy="480765"/>
          </a:xfrm>
          <a:prstGeom prst="rect">
            <a:avLst/>
          </a:prstGeom>
        </p:spPr>
      </p:pic>
    </p:spTree>
    <p:extLst>
      <p:ext uri="{BB962C8B-B14F-4D97-AF65-F5344CB8AC3E}">
        <p14:creationId xmlns:p14="http://schemas.microsoft.com/office/powerpoint/2010/main" val="382050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23</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6" name="Kuva 5" descr="Kuva, joka sisältää kohteen teksti, merkki, clipart-kuva&#10;&#10;Kuvaus luotu automaattisesti">
            <a:extLst>
              <a:ext uri="{FF2B5EF4-FFF2-40B4-BE49-F238E27FC236}">
                <a16:creationId xmlns:a16="http://schemas.microsoft.com/office/drawing/2014/main" id="{F3B76DD3-AA03-BB6D-8AD3-A66970836E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2" name="Picture 11">
            <a:extLst>
              <a:ext uri="{FF2B5EF4-FFF2-40B4-BE49-F238E27FC236}">
                <a16:creationId xmlns:a16="http://schemas.microsoft.com/office/drawing/2014/main" id="{D594B2F7-F709-AC56-9675-968E6A8F87FA}"/>
              </a:ext>
            </a:extLst>
          </p:cNvPr>
          <p:cNvPicPr>
            <a:picLocks noChangeAspect="1"/>
          </p:cNvPicPr>
          <p:nvPr/>
        </p:nvPicPr>
        <p:blipFill>
          <a:blip r:embed="rId4"/>
          <a:stretch>
            <a:fillRect/>
          </a:stretch>
        </p:blipFill>
        <p:spPr>
          <a:xfrm>
            <a:off x="20515" y="739387"/>
            <a:ext cx="4657919" cy="3024336"/>
          </a:xfrm>
          <a:prstGeom prst="rect">
            <a:avLst/>
          </a:prstGeom>
        </p:spPr>
      </p:pic>
      <p:pic>
        <p:nvPicPr>
          <p:cNvPr id="13" name="Picture 12">
            <a:extLst>
              <a:ext uri="{FF2B5EF4-FFF2-40B4-BE49-F238E27FC236}">
                <a16:creationId xmlns:a16="http://schemas.microsoft.com/office/drawing/2014/main" id="{97752BDB-260A-02D0-0C41-55B93C2E0560}"/>
              </a:ext>
            </a:extLst>
          </p:cNvPr>
          <p:cNvPicPr>
            <a:picLocks noChangeAspect="1"/>
          </p:cNvPicPr>
          <p:nvPr/>
        </p:nvPicPr>
        <p:blipFill>
          <a:blip r:embed="rId5"/>
          <a:stretch>
            <a:fillRect/>
          </a:stretch>
        </p:blipFill>
        <p:spPr>
          <a:xfrm>
            <a:off x="4715601" y="735703"/>
            <a:ext cx="4407884" cy="3031704"/>
          </a:xfrm>
          <a:prstGeom prst="rect">
            <a:avLst/>
          </a:prstGeom>
        </p:spPr>
      </p:pic>
      <p:pic>
        <p:nvPicPr>
          <p:cNvPr id="14" name="Picture 13">
            <a:extLst>
              <a:ext uri="{FF2B5EF4-FFF2-40B4-BE49-F238E27FC236}">
                <a16:creationId xmlns:a16="http://schemas.microsoft.com/office/drawing/2014/main" id="{19EC72BC-5E41-1486-0E69-C70EB25FD400}"/>
              </a:ext>
            </a:extLst>
          </p:cNvPr>
          <p:cNvPicPr>
            <a:picLocks noChangeAspect="1"/>
          </p:cNvPicPr>
          <p:nvPr/>
        </p:nvPicPr>
        <p:blipFill>
          <a:blip r:embed="rId6"/>
          <a:stretch>
            <a:fillRect/>
          </a:stretch>
        </p:blipFill>
        <p:spPr>
          <a:xfrm>
            <a:off x="4715601" y="3883757"/>
            <a:ext cx="4407884" cy="2925341"/>
          </a:xfrm>
          <a:prstGeom prst="rect">
            <a:avLst/>
          </a:prstGeom>
        </p:spPr>
      </p:pic>
      <p:pic>
        <p:nvPicPr>
          <p:cNvPr id="16" name="Picture 15">
            <a:extLst>
              <a:ext uri="{FF2B5EF4-FFF2-40B4-BE49-F238E27FC236}">
                <a16:creationId xmlns:a16="http://schemas.microsoft.com/office/drawing/2014/main" id="{C94E3B08-2964-B55F-4F2F-A4F86F9391C8}"/>
              </a:ext>
            </a:extLst>
          </p:cNvPr>
          <p:cNvPicPr>
            <a:picLocks noChangeAspect="1"/>
          </p:cNvPicPr>
          <p:nvPr/>
        </p:nvPicPr>
        <p:blipFill>
          <a:blip r:embed="rId7"/>
          <a:stretch>
            <a:fillRect/>
          </a:stretch>
        </p:blipFill>
        <p:spPr>
          <a:xfrm>
            <a:off x="126950" y="3909540"/>
            <a:ext cx="4273104" cy="1016418"/>
          </a:xfrm>
          <a:prstGeom prst="rect">
            <a:avLst/>
          </a:prstGeom>
        </p:spPr>
      </p:pic>
    </p:spTree>
    <p:extLst>
      <p:ext uri="{BB962C8B-B14F-4D97-AF65-F5344CB8AC3E}">
        <p14:creationId xmlns:p14="http://schemas.microsoft.com/office/powerpoint/2010/main" val="3821315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24</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3" name="Kuva 2" descr="Kuva, joka sisältää kohteen teksti, merkki, clipart-kuva&#10;&#10;Kuvaus luotu automaattisesti">
            <a:extLst>
              <a:ext uri="{FF2B5EF4-FFF2-40B4-BE49-F238E27FC236}">
                <a16:creationId xmlns:a16="http://schemas.microsoft.com/office/drawing/2014/main" id="{9A5F5923-6C44-8FA3-C5D2-65C667E87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5CFA6241-7911-25C0-2277-24BD581DD5CC}"/>
              </a:ext>
            </a:extLst>
          </p:cNvPr>
          <p:cNvPicPr>
            <a:picLocks noChangeAspect="1"/>
          </p:cNvPicPr>
          <p:nvPr/>
        </p:nvPicPr>
        <p:blipFill>
          <a:blip r:embed="rId4"/>
          <a:stretch>
            <a:fillRect/>
          </a:stretch>
        </p:blipFill>
        <p:spPr>
          <a:xfrm>
            <a:off x="955983" y="624917"/>
            <a:ext cx="7232033" cy="5702294"/>
          </a:xfrm>
          <a:prstGeom prst="rect">
            <a:avLst/>
          </a:prstGeom>
        </p:spPr>
      </p:pic>
    </p:spTree>
    <p:extLst>
      <p:ext uri="{BB962C8B-B14F-4D97-AF65-F5344CB8AC3E}">
        <p14:creationId xmlns:p14="http://schemas.microsoft.com/office/powerpoint/2010/main" val="935473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91553"/>
            <a:ext cx="8229600" cy="71716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Työpaikkarakenne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25</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9130B5AB-E392-D70E-57F1-239AD8424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00" y="6332611"/>
            <a:ext cx="1856812" cy="480765"/>
          </a:xfrm>
          <a:prstGeom prst="rect">
            <a:avLst/>
          </a:prstGeom>
        </p:spPr>
      </p:pic>
      <p:pic>
        <p:nvPicPr>
          <p:cNvPr id="3" name="Picture 2">
            <a:extLst>
              <a:ext uri="{FF2B5EF4-FFF2-40B4-BE49-F238E27FC236}">
                <a16:creationId xmlns:a16="http://schemas.microsoft.com/office/drawing/2014/main" id="{090ED496-F3B4-6F19-E07D-D0A43D4420FF}"/>
              </a:ext>
            </a:extLst>
          </p:cNvPr>
          <p:cNvPicPr>
            <a:picLocks noChangeAspect="1"/>
          </p:cNvPicPr>
          <p:nvPr/>
        </p:nvPicPr>
        <p:blipFill>
          <a:blip r:embed="rId4"/>
          <a:stretch>
            <a:fillRect/>
          </a:stretch>
        </p:blipFill>
        <p:spPr>
          <a:xfrm>
            <a:off x="611560" y="978999"/>
            <a:ext cx="8210475" cy="5398087"/>
          </a:xfrm>
          <a:prstGeom prst="rect">
            <a:avLst/>
          </a:prstGeom>
        </p:spPr>
      </p:pic>
    </p:spTree>
    <p:extLst>
      <p:ext uri="{BB962C8B-B14F-4D97-AF65-F5344CB8AC3E}">
        <p14:creationId xmlns:p14="http://schemas.microsoft.com/office/powerpoint/2010/main" val="1816309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62F346-AB40-B2E8-FE15-DD45BD6C00D3}"/>
              </a:ext>
            </a:extLst>
          </p:cNvPr>
          <p:cNvPicPr>
            <a:picLocks noChangeAspect="1"/>
          </p:cNvPicPr>
          <p:nvPr/>
        </p:nvPicPr>
        <p:blipFill>
          <a:blip r:embed="rId2"/>
          <a:stretch>
            <a:fillRect/>
          </a:stretch>
        </p:blipFill>
        <p:spPr>
          <a:xfrm>
            <a:off x="0" y="-4969"/>
            <a:ext cx="9142102" cy="6813376"/>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75EDD42E-3469-153A-BA80-85343749D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6165304"/>
            <a:ext cx="1856812" cy="480765"/>
          </a:xfrm>
          <a:prstGeom prst="rect">
            <a:avLst/>
          </a:prstGeom>
        </p:spPr>
      </p:pic>
    </p:spTree>
    <p:extLst>
      <p:ext uri="{BB962C8B-B14F-4D97-AF65-F5344CB8AC3E}">
        <p14:creationId xmlns:p14="http://schemas.microsoft.com/office/powerpoint/2010/main" val="460031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Kuva 2" descr="Kuva, joka sisältää kohteen teksti, merkki, clipart-kuva&#10;&#10;Kuvaus luotu automaattisesti">
            <a:extLst>
              <a:ext uri="{FF2B5EF4-FFF2-40B4-BE49-F238E27FC236}">
                <a16:creationId xmlns:a16="http://schemas.microsoft.com/office/drawing/2014/main" id="{1938DDE7-147A-C5BC-4F30-FFB459829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2" name="Picture 1">
            <a:extLst>
              <a:ext uri="{FF2B5EF4-FFF2-40B4-BE49-F238E27FC236}">
                <a16:creationId xmlns:a16="http://schemas.microsoft.com/office/drawing/2014/main" id="{A5D8A9DE-EE40-6B4E-D857-B9EA0F993BD0}"/>
              </a:ext>
            </a:extLst>
          </p:cNvPr>
          <p:cNvPicPr>
            <a:picLocks noChangeAspect="1"/>
          </p:cNvPicPr>
          <p:nvPr/>
        </p:nvPicPr>
        <p:blipFill>
          <a:blip r:embed="rId3"/>
          <a:stretch>
            <a:fillRect/>
          </a:stretch>
        </p:blipFill>
        <p:spPr>
          <a:xfrm>
            <a:off x="0" y="1484784"/>
            <a:ext cx="9154256" cy="4392488"/>
          </a:xfrm>
          <a:prstGeom prst="rect">
            <a:avLst/>
          </a:prstGeom>
        </p:spPr>
      </p:pic>
      <p:sp>
        <p:nvSpPr>
          <p:cNvPr id="5" name="Otsikko 1">
            <a:extLst>
              <a:ext uri="{FF2B5EF4-FFF2-40B4-BE49-F238E27FC236}">
                <a16:creationId xmlns:a16="http://schemas.microsoft.com/office/drawing/2014/main" id="{1ABCDFE3-3083-7D85-684A-BE673D537D78}"/>
              </a:ext>
            </a:extLst>
          </p:cNvPr>
          <p:cNvSpPr txBox="1">
            <a:spLocks/>
          </p:cNvSpPr>
          <p:nvPr/>
        </p:nvSpPr>
        <p:spPr>
          <a:xfrm>
            <a:off x="0" y="220002"/>
            <a:ext cx="9144000" cy="71716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Työpaikkojen muutos 1995-2022</a:t>
            </a:r>
            <a:endParaRPr lang="fi-FI" dirty="0"/>
          </a:p>
        </p:txBody>
      </p:sp>
    </p:spTree>
    <p:extLst>
      <p:ext uri="{BB962C8B-B14F-4D97-AF65-F5344CB8AC3E}">
        <p14:creationId xmlns:p14="http://schemas.microsoft.com/office/powerpoint/2010/main" val="3537527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ACC94F-E3D7-48C9-CAB2-E644BB2228C8}"/>
              </a:ext>
            </a:extLst>
          </p:cNvPr>
          <p:cNvPicPr>
            <a:picLocks noChangeAspect="1"/>
          </p:cNvPicPr>
          <p:nvPr/>
        </p:nvPicPr>
        <p:blipFill>
          <a:blip r:embed="rId3"/>
          <a:stretch>
            <a:fillRect/>
          </a:stretch>
        </p:blipFill>
        <p:spPr>
          <a:xfrm>
            <a:off x="425044" y="889655"/>
            <a:ext cx="7891372" cy="5936465"/>
          </a:xfrm>
          <a:prstGeom prst="rect">
            <a:avLst/>
          </a:prstGeom>
        </p:spPr>
      </p:pic>
      <p:sp>
        <p:nvSpPr>
          <p:cNvPr id="2" name="Otsikko 1"/>
          <p:cNvSpPr>
            <a:spLocks noGrp="1"/>
          </p:cNvSpPr>
          <p:nvPr>
            <p:ph type="title"/>
          </p:nvPr>
        </p:nvSpPr>
        <p:spPr>
          <a:xfrm>
            <a:off x="425044" y="14425"/>
            <a:ext cx="8261756" cy="80549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Työpaikkojen kehitys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28</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AE9C265D-9391-8EF9-EDBE-FD06AE790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114" y="6240710"/>
            <a:ext cx="1856812" cy="480765"/>
          </a:xfrm>
          <a:prstGeom prst="rect">
            <a:avLst/>
          </a:prstGeom>
        </p:spPr>
      </p:pic>
    </p:spTree>
    <p:extLst>
      <p:ext uri="{BB962C8B-B14F-4D97-AF65-F5344CB8AC3E}">
        <p14:creationId xmlns:p14="http://schemas.microsoft.com/office/powerpoint/2010/main" val="3550047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661"/>
            <a:ext cx="8229600" cy="5400675"/>
          </a:xfrm>
        </p:spPr>
        <p:txBody>
          <a:bodyPr>
            <a:normAutofit fontScale="55000" lnSpcReduction="20000"/>
          </a:bodyPr>
          <a:lstStyle/>
          <a:p>
            <a:pPr eaLnBrk="1" hangingPunct="1">
              <a:defRPr/>
            </a:pPr>
            <a:r>
              <a:rPr lang="fi-FI" dirty="0"/>
              <a:t>Satakunnan ja sen seutukuntien taloudellista </a:t>
            </a:r>
            <a:r>
              <a:rPr lang="fi-FI" b="1" dirty="0" err="1"/>
              <a:t>resilienssiä</a:t>
            </a:r>
            <a:r>
              <a:rPr lang="fi-FI" b="1" dirty="0"/>
              <a:t> eli muutosjoustavuutta </a:t>
            </a:r>
            <a:r>
              <a:rPr lang="fi-FI" dirty="0"/>
              <a:t>on analysoitu teollisen rakenteen monipuolisuutta  ja eri toimialojen työpaikkojen osuutta kuvaavilla indekseillä. Tilastot ovat ajankohdalta 31.12.2022.</a:t>
            </a:r>
          </a:p>
          <a:p>
            <a:pPr eaLnBrk="1" hangingPunct="1">
              <a:defRPr/>
            </a:pPr>
            <a:r>
              <a:rPr lang="fi-FI" dirty="0"/>
              <a:t>Satakunnan suurimmat toimialat ovat työpaikkamääriltään</a:t>
            </a:r>
            <a:r>
              <a:rPr lang="fi-FI" b="1" dirty="0"/>
              <a:t> sosiaali- ja terveysalat (19,6 %), teollisuus (osuus 18,9 %) </a:t>
            </a:r>
            <a:r>
              <a:rPr lang="fi-FI" dirty="0"/>
              <a:t>sekä </a:t>
            </a:r>
            <a:r>
              <a:rPr lang="fi-FI" b="1" dirty="0"/>
              <a:t>tukku- ja vähittäiskauppa (9,5 %). </a:t>
            </a:r>
            <a:endParaRPr lang="fi-FI" dirty="0"/>
          </a:p>
          <a:p>
            <a:pPr eaLnBrk="1" hangingPunct="1">
              <a:defRPr/>
            </a:pPr>
            <a:r>
              <a:rPr lang="fi-FI" dirty="0"/>
              <a:t>Niiden yhteenlaskettu osuus maakunnan työpaikoista on 48,0 %. </a:t>
            </a:r>
            <a:r>
              <a:rPr lang="fi-FI" b="1" dirty="0"/>
              <a:t>Teollisuus on riskialttein johtuen mm. suhdanneherkkyydestä maailmantaloudelle, mikä välittyy viennin kautta aluetalouteen. </a:t>
            </a:r>
          </a:p>
          <a:p>
            <a:pPr eaLnBrk="1" hangingPunct="1">
              <a:defRPr/>
            </a:pPr>
            <a:r>
              <a:rPr lang="fi-FI" dirty="0"/>
              <a:t>Teollisuuden osuus valtakunnalliseen keskiarvoon nähden (B-H) on 1,49, mikä tarkoittaa paitsi sen suurta osuutta, myös mahdollista aluetaloudellista riskiä. Sitä kuitenkin pienentää teollisuuden monipuolinen toimialarakenne. </a:t>
            </a:r>
          </a:p>
          <a:p>
            <a:pPr eaLnBrk="1" hangingPunct="1">
              <a:defRPr/>
            </a:pPr>
            <a:r>
              <a:rPr lang="fi-FI" dirty="0"/>
              <a:t>Satakunnan </a:t>
            </a:r>
            <a:r>
              <a:rPr lang="fi-FI" b="1" dirty="0"/>
              <a:t>teollisuuden rakenne </a:t>
            </a:r>
            <a:r>
              <a:rPr lang="fi-FI" dirty="0"/>
              <a:t>on monimuotoinen. </a:t>
            </a:r>
          </a:p>
          <a:p>
            <a:pPr lvl="1" eaLnBrk="1" hangingPunct="1">
              <a:defRPr/>
            </a:pPr>
            <a:r>
              <a:rPr lang="fi-FI" sz="2900" b="1" dirty="0"/>
              <a:t>Teknologiateollisuuden osuus (kulkuneuvojen, koneiden ja laitteiden sekä </a:t>
            </a:r>
            <a:r>
              <a:rPr lang="fi-FI" sz="2900" b="1" dirty="0" err="1"/>
              <a:t>elektr</a:t>
            </a:r>
            <a:r>
              <a:rPr lang="fi-FI" sz="2900" b="1" dirty="0"/>
              <a:t>.- ja sähkötuotteiden valmistus, metallituotteiden valmistus, metallien jalostus) </a:t>
            </a:r>
            <a:r>
              <a:rPr lang="fi-FI" sz="2900" dirty="0"/>
              <a:t>on korkein, 52 % valmistavan teollisuuden työpaikoista, mutta sen rakenne on monipuolinen. </a:t>
            </a:r>
          </a:p>
          <a:p>
            <a:pPr lvl="1" eaLnBrk="1" hangingPunct="1">
              <a:defRPr/>
            </a:pPr>
            <a:r>
              <a:rPr lang="fi-FI" sz="2900" b="1" dirty="0"/>
              <a:t>Metallien jalostus, metallituotteiden sekä koneiden ja laitteiden valmistus ovat selvät tukipilarit, </a:t>
            </a:r>
            <a:r>
              <a:rPr lang="fi-FI" sz="2900" dirty="0"/>
              <a:t>sillä niiden osuus on 88 % metallialojen työpaikoista. Etenkin koneiden ja laitteiden valmistuksessa on monimuotoista valmistustoimintaa.  Elintarviketeollisuuden osuus on 14 %, metsäteollisuuden 10 %, ja kemianteollisuuden 5 % valmistavan teollisuuden työpaikoista. (31.12.2022). </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CB054A02-741F-C50D-077B-55B232165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BB542909-2BAE-5986-F319-EDA6AD4D7BFB}"/>
              </a:ext>
            </a:extLst>
          </p:cNvPr>
          <p:cNvSpPr txBox="1">
            <a:spLocks/>
          </p:cNvSpPr>
          <p:nvPr/>
        </p:nvSpPr>
        <p:spPr bwMode="auto">
          <a:xfrm>
            <a:off x="457200" y="137319"/>
            <a:ext cx="8261756" cy="80549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Taloudellinen </a:t>
            </a:r>
            <a:r>
              <a:rPr lang="fi-FI" altLang="en-US" sz="3000" b="1" dirty="0" err="1">
                <a:solidFill>
                  <a:schemeClr val="tx2"/>
                </a:solidFill>
              </a:rPr>
              <a:t>resilienssi</a:t>
            </a:r>
            <a:r>
              <a:rPr lang="fi-FI" altLang="en-US" sz="3000" b="1" dirty="0">
                <a:solidFill>
                  <a:schemeClr val="tx2"/>
                </a:solidFill>
              </a:rPr>
              <a:t> eli muutosjoustavuus</a:t>
            </a:r>
            <a:endParaRPr lang="fi-FI" sz="3000" b="1" dirty="0">
              <a:solidFill>
                <a:schemeClr val="tx2"/>
              </a:solidFill>
            </a:endParaRPr>
          </a:p>
        </p:txBody>
      </p:sp>
    </p:spTree>
    <p:extLst>
      <p:ext uri="{BB962C8B-B14F-4D97-AF65-F5344CB8AC3E}">
        <p14:creationId xmlns:p14="http://schemas.microsoft.com/office/powerpoint/2010/main" val="2342016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 name="Suorakulmio 216"/>
          <p:cNvSpPr/>
          <p:nvPr/>
        </p:nvSpPr>
        <p:spPr>
          <a:xfrm>
            <a:off x="3983296" y="2458984"/>
            <a:ext cx="4132004" cy="2656057"/>
          </a:xfrm>
          <a:prstGeom prst="rect">
            <a:avLst/>
          </a:pr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20" name="Suorakulmio 219"/>
          <p:cNvSpPr/>
          <p:nvPr/>
        </p:nvSpPr>
        <p:spPr>
          <a:xfrm>
            <a:off x="6767599" y="3548652"/>
            <a:ext cx="1240373"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 name="Otsikko 1">
            <a:extLst>
              <a:ext uri="{FF2B5EF4-FFF2-40B4-BE49-F238E27FC236}">
                <a16:creationId xmlns:a16="http://schemas.microsoft.com/office/drawing/2014/main" id="{40E6DB64-82C4-F949-8551-9CFFE05EE8D4}"/>
              </a:ext>
            </a:extLst>
          </p:cNvPr>
          <p:cNvSpPr>
            <a:spLocks noGrp="1"/>
          </p:cNvSpPr>
          <p:nvPr>
            <p:ph type="title"/>
          </p:nvPr>
        </p:nvSpPr>
        <p:spPr>
          <a:xfrm>
            <a:off x="2627784" y="378707"/>
            <a:ext cx="6652042" cy="745629"/>
          </a:xfrm>
        </p:spPr>
        <p:txBody>
          <a:bodyPr>
            <a:normAutofit/>
          </a:bodyPr>
          <a:lstStyle/>
          <a:p>
            <a:r>
              <a:rPr lang="fi-FI" sz="3300" dirty="0">
                <a:solidFill>
                  <a:schemeClr val="bg1">
                    <a:lumMod val="50000"/>
                  </a:schemeClr>
                </a:solidFill>
                <a:latin typeface="+mn-lt"/>
              </a:rPr>
              <a:t>Satakunta 2022-23</a:t>
            </a:r>
          </a:p>
        </p:txBody>
      </p:sp>
      <p:sp>
        <p:nvSpPr>
          <p:cNvPr id="3" name="Suorakulmio 2"/>
          <p:cNvSpPr/>
          <p:nvPr/>
        </p:nvSpPr>
        <p:spPr>
          <a:xfrm>
            <a:off x="718458" y="2503300"/>
            <a:ext cx="2424425"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Väkiluku</a:t>
            </a:r>
            <a:r>
              <a:rPr kumimoji="0" lang="fi-FI" sz="1013" b="0" i="0" u="none" strike="noStrike" kern="1200" cap="none" spc="0" normalizeH="0" baseline="0" noProof="0" dirty="0">
                <a:ln>
                  <a:noFill/>
                </a:ln>
                <a:solidFill>
                  <a:prstClr val="black"/>
                </a:solidFill>
                <a:effectLst/>
                <a:uLnTx/>
                <a:uFillTx/>
                <a:latin typeface="Arial" charset="0"/>
                <a:ea typeface="+mn-ea"/>
                <a:cs typeface="Arial" charset="0"/>
              </a:rPr>
              <a:t> </a:t>
            </a: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211 754</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(31.12.2023, ennakko</a:t>
            </a:r>
            <a:r>
              <a:rPr lang="fi-FI" sz="750" b="1" dirty="0">
                <a:solidFill>
                  <a:prstClr val="black"/>
                </a:solidFill>
                <a:latin typeface="Arial" charset="0"/>
                <a:cs typeface="Arial" charset="0"/>
              </a:rPr>
              <a:t>)</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 name="Suorakulmio 3"/>
          <p:cNvSpPr/>
          <p:nvPr/>
        </p:nvSpPr>
        <p:spPr>
          <a:xfrm>
            <a:off x="718458" y="3070134"/>
            <a:ext cx="3408443" cy="57708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joista ulkomaan kansalaisia</a:t>
            </a:r>
            <a:b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br>
            <a:r>
              <a:rPr lang="fi-FI" b="1" dirty="0">
                <a:solidFill>
                  <a:prstClr val="black"/>
                </a:solidFill>
              </a:rPr>
              <a:t>7 722</a:t>
            </a:r>
            <a:r>
              <a:rPr kumimoji="0" lang="fi-FI" sz="1800" b="1" i="0" u="none" strike="noStrike" kern="1200" cap="none" spc="0" normalizeH="0" baseline="0" noProof="0" dirty="0">
                <a:ln>
                  <a:noFill/>
                </a:ln>
                <a:solidFill>
                  <a:prstClr val="black"/>
                </a:solidFill>
                <a:effectLst/>
                <a:uLnTx/>
                <a:uFillTx/>
                <a:latin typeface="Arial" charset="0"/>
                <a:ea typeface="+mn-ea"/>
                <a:cs typeface="Arial" charset="0"/>
              </a:rPr>
              <a:t> (</a:t>
            </a:r>
            <a:r>
              <a:rPr lang="fi-FI" b="1" dirty="0">
                <a:solidFill>
                  <a:prstClr val="black"/>
                </a:solidFill>
                <a:latin typeface="Arial" charset="0"/>
                <a:cs typeface="Arial" charset="0"/>
              </a:rPr>
              <a:t>3,6</a:t>
            </a:r>
            <a:r>
              <a:rPr kumimoji="0" lang="fi-FI" sz="1800" b="1" i="0" u="none" strike="noStrike" kern="1200" cap="none" spc="0" normalizeH="0" baseline="0" noProof="0" dirty="0">
                <a:ln>
                  <a:noFill/>
                </a:ln>
                <a:solidFill>
                  <a:prstClr val="black"/>
                </a:solidFill>
                <a:effectLst/>
                <a:uLnTx/>
                <a:uFillTx/>
                <a:latin typeface="Arial" charset="0"/>
                <a:ea typeface="+mn-ea"/>
                <a:cs typeface="Arial" charset="0"/>
              </a:rPr>
              <a:t> %) </a:t>
            </a:r>
            <a:r>
              <a:rPr kumimoji="0" lang="fi-FI" sz="800" b="1" i="0" u="none" strike="noStrike" kern="1200" cap="none" spc="0" normalizeH="0" baseline="0" noProof="0" dirty="0">
                <a:ln>
                  <a:noFill/>
                </a:ln>
                <a:solidFill>
                  <a:prstClr val="black"/>
                </a:solidFill>
                <a:effectLst/>
                <a:uLnTx/>
                <a:uFillTx/>
                <a:latin typeface="Arial" charset="0"/>
                <a:ea typeface="+mn-ea"/>
                <a:cs typeface="Arial" charset="0"/>
              </a:rPr>
              <a:t>(31.12.2022</a:t>
            </a:r>
            <a:r>
              <a:rPr lang="fi-FI" sz="800" b="1" dirty="0">
                <a:solidFill>
                  <a:prstClr val="black"/>
                </a:solidFill>
                <a:latin typeface="Arial" charset="0"/>
                <a:cs typeface="Arial" charset="0"/>
              </a:rPr>
              <a:t>)</a:t>
            </a:r>
            <a:endParaRPr kumimoji="0" lang="fi-FI" sz="18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04" name="Suorakulmio 203"/>
          <p:cNvSpPr/>
          <p:nvPr/>
        </p:nvSpPr>
        <p:spPr>
          <a:xfrm>
            <a:off x="718458" y="3587681"/>
            <a:ext cx="2962424"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Työllisiä</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86 </a:t>
            </a:r>
            <a:r>
              <a:rPr lang="fi-FI" sz="2400" b="1" dirty="0">
                <a:solidFill>
                  <a:prstClr val="black"/>
                </a:solidFill>
                <a:latin typeface="Arial" charset="0"/>
                <a:cs typeface="Arial" charset="0"/>
              </a:rPr>
              <a:t>386</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(Työssäkäyntitilasto 2022)</a:t>
            </a:r>
          </a:p>
        </p:txBody>
      </p:sp>
      <p:sp>
        <p:nvSpPr>
          <p:cNvPr id="205" name="Suorakulmio 204"/>
          <p:cNvSpPr/>
          <p:nvPr/>
        </p:nvSpPr>
        <p:spPr>
          <a:xfrm>
            <a:off x="4443344" y="2518404"/>
            <a:ext cx="2296712" cy="979755"/>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Työttömiä työnhakijoita keskimäärin (1-12/2023)</a:t>
            </a:r>
          </a:p>
          <a:p>
            <a:pPr marL="0" marR="0" lvl="0" indent="0" algn="l" defTabSz="685800" rtl="0" eaLnBrk="1" fontAlgn="base" latinLnBrk="0" hangingPunct="1">
              <a:lnSpc>
                <a:spcPts val="4444"/>
              </a:lnSpc>
              <a:spcBef>
                <a:spcPct val="0"/>
              </a:spcBef>
              <a:spcAft>
                <a:spcPct val="0"/>
              </a:spcAft>
              <a:buClrTx/>
              <a:buSzTx/>
              <a:buFontTx/>
              <a:buNone/>
              <a:tabLst/>
              <a:defRPr/>
            </a:pP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8 </a:t>
            </a:r>
            <a:r>
              <a:rPr lang="fi-FI" sz="4050" b="1" dirty="0">
                <a:solidFill>
                  <a:srgbClr val="FFFFFF"/>
                </a:solidFill>
                <a:latin typeface="Arial" charset="0"/>
                <a:cs typeface="Arial" charset="0"/>
              </a:rPr>
              <a:t>929</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405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6" name="Suorakulmio 205"/>
          <p:cNvSpPr/>
          <p:nvPr/>
        </p:nvSpPr>
        <p:spPr>
          <a:xfrm>
            <a:off x="5449209" y="3389023"/>
            <a:ext cx="1520744" cy="5745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Pitkäaikaistyöttömiä</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2 </a:t>
            </a:r>
            <a:r>
              <a:rPr lang="fi-FI" sz="2400" b="1" dirty="0">
                <a:solidFill>
                  <a:srgbClr val="FFFFFF"/>
                </a:solidFill>
                <a:latin typeface="Arial" charset="0"/>
                <a:cs typeface="Arial" charset="0"/>
              </a:rPr>
              <a:t>651</a:t>
            </a:r>
            <a:endParaRPr kumimoji="0" lang="fi-FI" sz="24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8" name="Suorakulmio 207"/>
          <p:cNvSpPr/>
          <p:nvPr/>
        </p:nvSpPr>
        <p:spPr>
          <a:xfrm>
            <a:off x="4644787" y="4123591"/>
            <a:ext cx="1894109" cy="96693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Yritysten toimipaikkojen määrä (vuonna 2022)</a:t>
            </a:r>
          </a:p>
          <a:p>
            <a:pPr marL="0" marR="0" lvl="0" indent="0" algn="l" defTabSz="685800" rtl="0" eaLnBrk="1" fontAlgn="base" latinLnBrk="0" hangingPunct="1">
              <a:lnSpc>
                <a:spcPts val="4331"/>
              </a:lnSpc>
              <a:spcBef>
                <a:spcPct val="0"/>
              </a:spcBef>
              <a:spcAft>
                <a:spcPct val="0"/>
              </a:spcAft>
              <a:buClrTx/>
              <a:buSzTx/>
              <a:buFontTx/>
              <a:buNone/>
              <a:tabLst/>
              <a:defRPr/>
            </a:pPr>
            <a:r>
              <a:rPr lang="fi-FI" sz="4050" b="1" dirty="0">
                <a:solidFill>
                  <a:srgbClr val="FFFFFF"/>
                </a:solidFill>
                <a:latin typeface="Arial" charset="0"/>
                <a:cs typeface="Arial" charset="0"/>
              </a:rPr>
              <a:t>24</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a:t>
            </a:r>
            <a:r>
              <a:rPr lang="fi-FI" sz="4050" b="1" dirty="0">
                <a:solidFill>
                  <a:srgbClr val="FFFFFF"/>
                </a:solidFill>
                <a:latin typeface="Arial" charset="0"/>
                <a:cs typeface="Arial" charset="0"/>
              </a:rPr>
              <a:t>24</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6 </a:t>
            </a:r>
          </a:p>
        </p:txBody>
      </p:sp>
      <p:sp>
        <p:nvSpPr>
          <p:cNvPr id="215" name="Ellipsi 214"/>
          <p:cNvSpPr/>
          <p:nvPr/>
        </p:nvSpPr>
        <p:spPr>
          <a:xfrm>
            <a:off x="6857651" y="1460795"/>
            <a:ext cx="1179675" cy="1179675"/>
          </a:xfrm>
          <a:prstGeom prst="ellipse">
            <a:avLst/>
          </a:pr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07" name="Suorakulmio 206"/>
          <p:cNvSpPr/>
          <p:nvPr/>
        </p:nvSpPr>
        <p:spPr>
          <a:xfrm>
            <a:off x="718458" y="4137057"/>
            <a:ext cx="2424425" cy="941283"/>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Työllisyysaste</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74,1</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(Työvoimatutkimus 2023)</a:t>
            </a: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endParaRPr kumimoji="0" lang="fi-FI" sz="1013"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Tekstiruutu 5">
            <a:extLst>
              <a:ext uri="{FF2B5EF4-FFF2-40B4-BE49-F238E27FC236}">
                <a16:creationId xmlns:a16="http://schemas.microsoft.com/office/drawing/2014/main" id="{FD3B6DA0-938E-4F48-B31E-E7496F5BEB11}"/>
              </a:ext>
            </a:extLst>
          </p:cNvPr>
          <p:cNvSpPr txBox="1"/>
          <p:nvPr/>
        </p:nvSpPr>
        <p:spPr>
          <a:xfrm>
            <a:off x="4895744" y="5339016"/>
            <a:ext cx="3812700" cy="43858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Lähteet: TEM Työnvälitystilasto; Tilastokeskus väestörakenne, työssäkäynti, </a:t>
            </a:r>
            <a:r>
              <a:rPr kumimoji="0" lang="fi-FI" sz="750" b="0" i="0" u="none" strike="noStrike" kern="1200" cap="none" spc="0" normalizeH="0" baseline="0" noProof="0" dirty="0" err="1">
                <a:ln>
                  <a:noFill/>
                </a:ln>
                <a:solidFill>
                  <a:prstClr val="black"/>
                </a:solidFill>
                <a:effectLst/>
                <a:uLnTx/>
                <a:uFillTx/>
                <a:latin typeface="Arial" charset="0"/>
                <a:ea typeface="+mn-ea"/>
                <a:cs typeface="Arial" charset="0"/>
              </a:rPr>
              <a:t>työvoimatutkimus</a:t>
            </a: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 alueellinen yritystoimintatilasto</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fi-FI" sz="75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11" name="Suorakulmio 210"/>
          <p:cNvSpPr/>
          <p:nvPr/>
        </p:nvSpPr>
        <p:spPr>
          <a:xfrm>
            <a:off x="6847660" y="1696344"/>
            <a:ext cx="1167060" cy="746358"/>
          </a:xfrm>
          <a:prstGeom prst="rect">
            <a:avLst/>
          </a:prstGeom>
        </p:spPr>
        <p:txBody>
          <a:bodyPr wrap="square">
            <a:spAutoFit/>
          </a:bodyPr>
          <a:lstStyle/>
          <a:p>
            <a:pPr marL="0" marR="0" lvl="0" indent="0" algn="ctr" defTabSz="685800" rtl="0" eaLnBrk="1" fontAlgn="base" latinLnBrk="0" hangingPunct="1">
              <a:lnSpc>
                <a:spcPts val="1125"/>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Työttömyysaste</a:t>
            </a:r>
          </a:p>
          <a:p>
            <a:pPr marL="0" marR="0" lvl="0" indent="0" algn="ctr" defTabSz="685800" rtl="0" eaLnBrk="1" fontAlgn="base" latinLnBrk="0" hangingPunct="1">
              <a:lnSpc>
                <a:spcPts val="1294"/>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685800" rtl="0" eaLnBrk="1" fontAlgn="base" latinLnBrk="0" hangingPunct="1">
              <a:lnSpc>
                <a:spcPts val="1013"/>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9,</a:t>
            </a:r>
            <a:r>
              <a:rPr lang="fi-FI" sz="2400" b="1" dirty="0">
                <a:solidFill>
                  <a:srgbClr val="FFFFFF"/>
                </a:solidFill>
                <a:latin typeface="Arial" charset="0"/>
                <a:cs typeface="Arial" charset="0"/>
              </a:rPr>
              <a:t>3</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p>
          <a:p>
            <a:pPr marL="0" marR="0" lvl="0" indent="0" algn="ctr" defTabSz="685800" rtl="0" eaLnBrk="1" fontAlgn="base" latinLnBrk="0" hangingPunct="1">
              <a:lnSpc>
                <a:spcPts val="1688"/>
              </a:lnSpc>
              <a:spcBef>
                <a:spcPct val="0"/>
              </a:spcBef>
              <a:spcAft>
                <a:spcPct val="0"/>
              </a:spcAft>
              <a:buClrTx/>
              <a:buSzTx/>
              <a:buFontTx/>
              <a:buNone/>
              <a:tabLst/>
              <a:defRPr/>
            </a:pPr>
            <a:r>
              <a:rPr lang="fi-FI" sz="1050" dirty="0">
                <a:solidFill>
                  <a:srgbClr val="FFFFFF"/>
                </a:solidFill>
              </a:rPr>
              <a:t>k</a:t>
            </a:r>
            <a:r>
              <a:rPr kumimoji="0" lang="fi-FI" sz="10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eskim</a:t>
            </a:r>
            <a:r>
              <a:rPr kumimoji="0" lang="fi-FI" sz="10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t>
            </a: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 202</a:t>
            </a:r>
            <a:r>
              <a:rPr lang="fi-FI" sz="1050" dirty="0">
                <a:solidFill>
                  <a:srgbClr val="FFFFFF"/>
                </a:solidFill>
                <a:latin typeface="Arial" charset="0"/>
                <a:cs typeface="Arial" charset="0"/>
              </a:rPr>
              <a:t>3</a:t>
            </a:r>
            <a:endParaRPr kumimoji="0" lang="fi-FI" sz="105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7" name="Suorakulmio 6"/>
          <p:cNvSpPr/>
          <p:nvPr/>
        </p:nvSpPr>
        <p:spPr>
          <a:xfrm>
            <a:off x="4442711" y="3389023"/>
            <a:ext cx="1040670" cy="574516"/>
          </a:xfrm>
          <a:prstGeom prst="rect">
            <a:avLst/>
          </a:prstGeom>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Palveluissa</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4 </a:t>
            </a:r>
            <a:r>
              <a:rPr lang="fi-FI" sz="2400" b="1" dirty="0">
                <a:solidFill>
                  <a:srgbClr val="FFFFFF"/>
                </a:solidFill>
                <a:latin typeface="Arial" charset="0"/>
                <a:cs typeface="Arial" charset="0"/>
              </a:rPr>
              <a:t>157</a:t>
            </a:r>
            <a:r>
              <a:rPr kumimoji="0" lang="fi-FI" sz="2400" b="0" i="0" u="none" strike="noStrike" kern="1200" cap="none" spc="0" normalizeH="0" baseline="0" noProof="0" dirty="0">
                <a:ln>
                  <a:noFill/>
                </a:ln>
                <a:solidFill>
                  <a:srgbClr val="FFFFFF"/>
                </a:solidFill>
                <a:effectLst/>
                <a:uLnTx/>
                <a:uFillTx/>
                <a:latin typeface="Arial" charset="0"/>
                <a:ea typeface="+mn-ea"/>
                <a:cs typeface="Arial" charset="0"/>
              </a:rPr>
              <a:t> </a:t>
            </a:r>
          </a:p>
        </p:txBody>
      </p:sp>
      <p:sp>
        <p:nvSpPr>
          <p:cNvPr id="9" name="Suorakulmio 8"/>
          <p:cNvSpPr/>
          <p:nvPr/>
        </p:nvSpPr>
        <p:spPr>
          <a:xfrm>
            <a:off x="718458" y="4653391"/>
            <a:ext cx="2497777" cy="2539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Koko Suomi </a:t>
            </a:r>
            <a:r>
              <a:rPr kumimoji="0" lang="fi-FI"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73,6 </a:t>
            </a: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a:t>
            </a:r>
          </a:p>
        </p:txBody>
      </p:sp>
      <p:sp>
        <p:nvSpPr>
          <p:cNvPr id="13" name="Suorakulmio 12"/>
          <p:cNvSpPr/>
          <p:nvPr/>
        </p:nvSpPr>
        <p:spPr>
          <a:xfrm>
            <a:off x="6782159" y="4331237"/>
            <a:ext cx="1240372"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21" name="Suorakulmio 220"/>
          <p:cNvSpPr/>
          <p:nvPr/>
        </p:nvSpPr>
        <p:spPr>
          <a:xfrm>
            <a:off x="6847660" y="4377775"/>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8</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,1 %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22" name="Suorakulmio 221"/>
          <p:cNvSpPr/>
          <p:nvPr/>
        </p:nvSpPr>
        <p:spPr>
          <a:xfrm>
            <a:off x="6828296" y="4713504"/>
            <a:ext cx="1179675" cy="348813"/>
          </a:xfrm>
          <a:prstGeom prst="rect">
            <a:avLst/>
          </a:prstGeom>
        </p:spPr>
        <p:txBody>
          <a:bodyPr wrap="square">
            <a:spAutoFit/>
          </a:bodyPr>
          <a:lstStyle/>
          <a:p>
            <a:pPr marL="0" marR="0" lvl="0" indent="0"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Suomen viennin arvosta</a:t>
            </a:r>
          </a:p>
        </p:txBody>
      </p:sp>
      <p:pic>
        <p:nvPicPr>
          <p:cNvPr id="5" name="Kuva 4"/>
          <p:cNvPicPr>
            <a:picLocks noChangeAspect="1"/>
          </p:cNvPicPr>
          <p:nvPr/>
        </p:nvPicPr>
        <p:blipFill>
          <a:blip r:embed="rId3"/>
          <a:stretch>
            <a:fillRect/>
          </a:stretch>
        </p:blipFill>
        <p:spPr>
          <a:xfrm>
            <a:off x="2753750" y="2266752"/>
            <a:ext cx="1775187" cy="3058338"/>
          </a:xfrm>
          <a:prstGeom prst="rect">
            <a:avLst/>
          </a:prstGeom>
          <a:ln>
            <a:noFill/>
          </a:ln>
        </p:spPr>
      </p:pic>
      <p:sp>
        <p:nvSpPr>
          <p:cNvPr id="23" name="Suorakulmio 22"/>
          <p:cNvSpPr/>
          <p:nvPr/>
        </p:nvSpPr>
        <p:spPr>
          <a:xfrm>
            <a:off x="6774347" y="2775770"/>
            <a:ext cx="1240373" cy="690354"/>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4" name="Suorakulmio 23"/>
          <p:cNvSpPr/>
          <p:nvPr/>
        </p:nvSpPr>
        <p:spPr>
          <a:xfrm>
            <a:off x="6847660" y="2808335"/>
            <a:ext cx="975119"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3,8</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5" name="Suorakulmio 24"/>
          <p:cNvSpPr/>
          <p:nvPr/>
        </p:nvSpPr>
        <p:spPr>
          <a:xfrm>
            <a:off x="6811778" y="3111159"/>
            <a:ext cx="1382973"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väestöstä</a:t>
            </a:r>
          </a:p>
        </p:txBody>
      </p:sp>
      <p:sp>
        <p:nvSpPr>
          <p:cNvPr id="218" name="Suorakulmio 217"/>
          <p:cNvSpPr/>
          <p:nvPr/>
        </p:nvSpPr>
        <p:spPr>
          <a:xfrm>
            <a:off x="6847660" y="3601046"/>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3,4 %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8" name="Suorakulmio 7"/>
          <p:cNvSpPr/>
          <p:nvPr/>
        </p:nvSpPr>
        <p:spPr>
          <a:xfrm>
            <a:off x="6828297" y="3917832"/>
            <a:ext cx="1396865"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työttömistä</a:t>
            </a:r>
          </a:p>
        </p:txBody>
      </p:sp>
      <p:sp>
        <p:nvSpPr>
          <p:cNvPr id="10" name="Dian numeron paikkamerkki 9"/>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D3C89A02-2183-4EC2-9978-996C81F899C4}" type="slidenum">
              <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3</a:t>
            </a:fld>
            <a:endPar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12" name="Kuva 11" descr="Kuva, joka sisältää kohteen teksti, merkki, clipart-kuva&#10;&#10;Kuvaus luotu automaattisesti">
            <a:extLst>
              <a:ext uri="{FF2B5EF4-FFF2-40B4-BE49-F238E27FC236}">
                <a16:creationId xmlns:a16="http://schemas.microsoft.com/office/drawing/2014/main" id="{D87ED72D-5A11-D11D-8724-C8D8A111FF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pic>
        <p:nvPicPr>
          <p:cNvPr id="15" name="Picture 14">
            <a:extLst>
              <a:ext uri="{FF2B5EF4-FFF2-40B4-BE49-F238E27FC236}">
                <a16:creationId xmlns:a16="http://schemas.microsoft.com/office/drawing/2014/main" id="{995C7EAB-641D-ED0F-A09E-60CAA55D11F4}"/>
              </a:ext>
            </a:extLst>
          </p:cNvPr>
          <p:cNvPicPr>
            <a:picLocks noChangeAspect="1"/>
          </p:cNvPicPr>
          <p:nvPr/>
        </p:nvPicPr>
        <p:blipFill>
          <a:blip r:embed="rId5"/>
          <a:stretch>
            <a:fillRect/>
          </a:stretch>
        </p:blipFill>
        <p:spPr>
          <a:xfrm>
            <a:off x="0" y="1277"/>
            <a:ext cx="3584077" cy="2255274"/>
          </a:xfrm>
          <a:prstGeom prst="rect">
            <a:avLst/>
          </a:prstGeom>
        </p:spPr>
      </p:pic>
    </p:spTree>
    <p:extLst>
      <p:ext uri="{BB962C8B-B14F-4D97-AF65-F5344CB8AC3E}">
        <p14:creationId xmlns:p14="http://schemas.microsoft.com/office/powerpoint/2010/main" val="109124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A176E-0540-08CB-6ACA-ACE49B51DDD2}"/>
              </a:ext>
            </a:extLst>
          </p:cNvPr>
          <p:cNvPicPr>
            <a:picLocks noChangeAspect="1"/>
          </p:cNvPicPr>
          <p:nvPr/>
        </p:nvPicPr>
        <p:blipFill>
          <a:blip r:embed="rId2"/>
          <a:stretch>
            <a:fillRect/>
          </a:stretch>
        </p:blipFill>
        <p:spPr>
          <a:xfrm>
            <a:off x="46063" y="15757"/>
            <a:ext cx="4849292" cy="6858000"/>
          </a:xfrm>
          <a:prstGeom prst="rect">
            <a:avLst/>
          </a:prstGeom>
        </p:spPr>
      </p:pic>
      <p:sp>
        <p:nvSpPr>
          <p:cNvPr id="4" name="TextBox 3"/>
          <p:cNvSpPr txBox="1"/>
          <p:nvPr/>
        </p:nvSpPr>
        <p:spPr>
          <a:xfrm>
            <a:off x="4557117" y="687745"/>
            <a:ext cx="4604787" cy="2862322"/>
          </a:xfrm>
          <a:prstGeom prst="rect">
            <a:avLst/>
          </a:prstGeom>
          <a:noFill/>
        </p:spPr>
        <p:txBody>
          <a:bodyPr wrap="none" rtlCol="0">
            <a:spAutoFit/>
          </a:bodyPr>
          <a:lstStyle/>
          <a:p>
            <a:r>
              <a:rPr lang="fi-FI" b="1" dirty="0"/>
              <a:t>Vihreällä monipuolisimman teollisuuden</a:t>
            </a:r>
          </a:p>
          <a:p>
            <a:r>
              <a:rPr lang="fi-FI" b="1" dirty="0"/>
              <a:t>rakenteen (TOL C) seutukunnat,</a:t>
            </a:r>
          </a:p>
          <a:p>
            <a:r>
              <a:rPr lang="fi-FI" b="1" dirty="0"/>
              <a:t>punaisella heikoimmat (v. 2022),</a:t>
            </a:r>
          </a:p>
          <a:p>
            <a:r>
              <a:rPr lang="fi-FI" dirty="0"/>
              <a:t>Porin seutukunta sijalla 13, </a:t>
            </a:r>
          </a:p>
          <a:p>
            <a:r>
              <a:rPr lang="en-US" dirty="0" err="1"/>
              <a:t>Pohjois</a:t>
            </a:r>
            <a:r>
              <a:rPr lang="en-US" dirty="0"/>
              <a:t>-Satakunta </a:t>
            </a:r>
            <a:r>
              <a:rPr lang="en-US" dirty="0" err="1"/>
              <a:t>sijalla</a:t>
            </a:r>
            <a:r>
              <a:rPr lang="en-US" dirty="0"/>
              <a:t> 14 ja</a:t>
            </a:r>
          </a:p>
          <a:p>
            <a:r>
              <a:rPr lang="fi-FI" dirty="0"/>
              <a:t>Rauman seutukunta sijalla 18</a:t>
            </a:r>
            <a:endParaRPr lang="en-US" dirty="0"/>
          </a:p>
          <a:p>
            <a:r>
              <a:rPr lang="en-US" dirty="0"/>
              <a:t>69 </a:t>
            </a:r>
            <a:r>
              <a:rPr lang="en-US" dirty="0" err="1"/>
              <a:t>seutukunnan</a:t>
            </a:r>
            <a:r>
              <a:rPr lang="en-US" dirty="0"/>
              <a:t> </a:t>
            </a:r>
            <a:r>
              <a:rPr lang="en-US" dirty="0" err="1"/>
              <a:t>joukossa</a:t>
            </a:r>
            <a:r>
              <a:rPr lang="en-US" dirty="0"/>
              <a:t>.</a:t>
            </a:r>
          </a:p>
          <a:p>
            <a:endParaRPr lang="en-US" dirty="0"/>
          </a:p>
          <a:p>
            <a:r>
              <a:rPr lang="en-US" dirty="0" err="1"/>
              <a:t>Maakunnittain</a:t>
            </a:r>
            <a:r>
              <a:rPr lang="en-US" dirty="0"/>
              <a:t> Satakunta on </a:t>
            </a:r>
            <a:r>
              <a:rPr lang="en-US" dirty="0" err="1"/>
              <a:t>sijalla</a:t>
            </a:r>
            <a:r>
              <a:rPr lang="en-US" dirty="0"/>
              <a:t> 6 </a:t>
            </a:r>
          </a:p>
          <a:p>
            <a:r>
              <a:rPr lang="en-US" dirty="0"/>
              <a:t>19 </a:t>
            </a:r>
            <a:r>
              <a:rPr lang="en-US" dirty="0" err="1"/>
              <a:t>maakunnan</a:t>
            </a:r>
            <a:r>
              <a:rPr lang="en-US" dirty="0"/>
              <a:t> </a:t>
            </a:r>
            <a:r>
              <a:rPr lang="en-US" dirty="0" err="1"/>
              <a:t>joukossa</a:t>
            </a:r>
            <a:r>
              <a:rPr lang="en-US" dirty="0"/>
              <a:t>.</a:t>
            </a:r>
            <a:endParaRPr lang="fi-FI" dirty="0"/>
          </a:p>
        </p:txBody>
      </p:sp>
      <p:sp>
        <p:nvSpPr>
          <p:cNvPr id="8" name="Right Arrow 7"/>
          <p:cNvSpPr/>
          <p:nvPr/>
        </p:nvSpPr>
        <p:spPr>
          <a:xfrm>
            <a:off x="4572372" y="3645064"/>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 name="Rectangle 1"/>
          <p:cNvSpPr/>
          <p:nvPr/>
        </p:nvSpPr>
        <p:spPr>
          <a:xfrm>
            <a:off x="4536901" y="4005064"/>
            <a:ext cx="4557658" cy="646331"/>
          </a:xfrm>
          <a:prstGeom prst="rect">
            <a:avLst/>
          </a:prstGeom>
        </p:spPr>
        <p:txBody>
          <a:bodyPr wrap="none">
            <a:spAutoFit/>
          </a:bodyPr>
          <a:lstStyle/>
          <a:p>
            <a:r>
              <a:rPr lang="fi-FI" b="1" u="sng" dirty="0">
                <a:solidFill>
                  <a:srgbClr val="002060"/>
                </a:solidFill>
              </a:rPr>
              <a:t>Satakunnan resilienssi on melko vahva!</a:t>
            </a:r>
          </a:p>
          <a:p>
            <a:endParaRPr lang="fi-FI" b="1" u="sng" dirty="0">
              <a:solidFill>
                <a:srgbClr val="002060"/>
              </a:solidFill>
            </a:endParaRPr>
          </a:p>
        </p:txBody>
      </p:sp>
      <p:pic>
        <p:nvPicPr>
          <p:cNvPr id="7" name="Kuva 6" descr="Kuva, joka sisältää kohteen teksti, merkki, clipart-kuva&#10;&#10;Kuvaus luotu automaattisesti">
            <a:extLst>
              <a:ext uri="{FF2B5EF4-FFF2-40B4-BE49-F238E27FC236}">
                <a16:creationId xmlns:a16="http://schemas.microsoft.com/office/drawing/2014/main" id="{E09F36E0-CBF1-3F8B-1BA1-9BF9F8C5F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6363" y="6216651"/>
            <a:ext cx="1856812" cy="480765"/>
          </a:xfrm>
          <a:prstGeom prst="rect">
            <a:avLst/>
          </a:prstGeom>
        </p:spPr>
      </p:pic>
    </p:spTree>
    <p:extLst>
      <p:ext uri="{BB962C8B-B14F-4D97-AF65-F5344CB8AC3E}">
        <p14:creationId xmlns:p14="http://schemas.microsoft.com/office/powerpoint/2010/main" val="923398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00" name="TextBox 4"/>
          <p:cNvSpPr txBox="1">
            <a:spLocks noChangeArrowheads="1"/>
          </p:cNvSpPr>
          <p:nvPr/>
        </p:nvSpPr>
        <p:spPr bwMode="auto">
          <a:xfrm>
            <a:off x="0" y="824746"/>
            <a:ext cx="4248949"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B-H (</a:t>
            </a:r>
            <a:r>
              <a:rPr lang="fi-FI" altLang="en-US" sz="1800" dirty="0" err="1">
                <a:solidFill>
                  <a:srgbClr val="000000"/>
                </a:solidFill>
                <a:latin typeface="Arial" panose="020B0604020202020204" pitchFamily="34" charset="0"/>
                <a:cs typeface="Arial" panose="020B0604020202020204" pitchFamily="34" charset="0"/>
              </a:rPr>
              <a:t>Balassa-Hoover</a:t>
            </a:r>
            <a:r>
              <a:rPr lang="fi-FI" altLang="en-US" sz="1800" dirty="0">
                <a:solidFill>
                  <a:srgbClr val="000000"/>
                </a:solidFill>
                <a:latin typeface="Arial" panose="020B0604020202020204" pitchFamily="34" charset="0"/>
                <a:cs typeface="Arial" panose="020B0604020202020204" pitchFamily="34" charset="0"/>
              </a:rPr>
              <a:t>) kertoo alueen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työpaikkojen osuuden verrattuna maan keskiarvoon, esim. B-H 2,00 tarkoittaa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kaksinkertaista osuutta.</a:t>
            </a: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ea typeface="+mn-ea"/>
                <a:cs typeface="Arial" panose="020B0604020202020204" pitchFamily="34" charset="0"/>
              </a:rPr>
              <a:t>Seutukuntien toimialat, joissa on suurimmat erot maan keskiarvoon (B-H &gt;1,1), ja jotka ovat samalla merkittäviä työllistäjiä (osuus yli 1 % alueen työpaikoista), 31.12.2022.</a:t>
            </a:r>
            <a:endParaRPr lang="fi-FI" altLang="en-US" sz="1800" dirty="0">
              <a:solidFill>
                <a:srgbClr val="000000"/>
              </a:solidFill>
              <a:latin typeface="Arial" panose="020B0604020202020204" pitchFamily="34" charset="0"/>
              <a:cs typeface="Arial" panose="020B0604020202020204" pitchFamily="34" charset="0"/>
            </a:endParaRP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rPr>
              <a:t>Analyysillä voidaan löytää tärkeät toimialat, joiden osuus ja t</a:t>
            </a:r>
            <a:r>
              <a:rPr lang="fi-FI" altLang="en-US" sz="1800" dirty="0">
                <a:solidFill>
                  <a:srgbClr val="000000"/>
                </a:solidFill>
                <a:latin typeface="Arial" panose="020B0604020202020204" pitchFamily="34" charset="0"/>
                <a:cs typeface="Arial" panose="020B0604020202020204" pitchFamily="34" charset="0"/>
              </a:rPr>
              <a:t>yöpaikkamäärä ovat korkeat, mutta </a:t>
            </a:r>
            <a:r>
              <a:rPr lang="fi-FI" altLang="en-US" sz="1800" dirty="0">
                <a:solidFill>
                  <a:srgbClr val="000000"/>
                </a:solidFill>
                <a:latin typeface="Arial" panose="020B0604020202020204" pitchFamily="34" charset="0"/>
              </a:rPr>
              <a:t>r</a:t>
            </a:r>
            <a:r>
              <a:rPr lang="fi-FI" altLang="en-US" sz="1800" dirty="0">
                <a:solidFill>
                  <a:srgbClr val="000000"/>
                </a:solidFill>
                <a:latin typeface="Arial" panose="020B0604020202020204" pitchFamily="34" charset="0"/>
                <a:cs typeface="Arial" panose="020B0604020202020204" pitchFamily="34" charset="0"/>
              </a:rPr>
              <a:t>iski maailmantalouden vaihteluille esim. suuren vientiosuuden vuoksi on kohonnut. Se  </a:t>
            </a:r>
            <a:r>
              <a:rPr lang="fi-FI" altLang="en-US" sz="1800" dirty="0">
                <a:solidFill>
                  <a:srgbClr val="000000"/>
                </a:solidFill>
                <a:latin typeface="Arial" panose="020B0604020202020204" pitchFamily="34" charset="0"/>
              </a:rPr>
              <a:t>heikentää mahdollisesti alan </a:t>
            </a:r>
            <a:r>
              <a:rPr lang="fi-FI" altLang="en-US" sz="1800" dirty="0" err="1">
                <a:solidFill>
                  <a:srgbClr val="000000"/>
                </a:solidFill>
                <a:latin typeface="Arial" panose="020B0604020202020204" pitchFamily="34" charset="0"/>
              </a:rPr>
              <a:t>resilienssiä</a:t>
            </a:r>
            <a:r>
              <a:rPr lang="fi-FI" altLang="en-US" sz="1800" dirty="0">
                <a:solidFill>
                  <a:srgbClr val="000000"/>
                </a:solidFill>
                <a:latin typeface="Arial" panose="020B0604020202020204" pitchFamily="34" charset="0"/>
              </a:rPr>
              <a:t>, esim. jos tärkeä toimija joutuu vaikeuksiin.</a:t>
            </a:r>
            <a:endParaRPr lang="en-US" altLang="en-US" sz="1800" dirty="0">
              <a:solidFill>
                <a:srgbClr val="000000"/>
              </a:solidFill>
              <a:latin typeface="Arial" panose="020B0604020202020204" pitchFamily="34" charset="0"/>
              <a:cs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436B4164-9D63-F7A5-48D3-1C0E4E369E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5B7F1842-6B49-9E82-E6D4-887770EFFB22}"/>
              </a:ext>
            </a:extLst>
          </p:cNvPr>
          <p:cNvSpPr txBox="1">
            <a:spLocks/>
          </p:cNvSpPr>
          <p:nvPr/>
        </p:nvSpPr>
        <p:spPr bwMode="auto">
          <a:xfrm>
            <a:off x="107504" y="136525"/>
            <a:ext cx="4032448" cy="55617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B-H-analyysi </a:t>
            </a:r>
            <a:endParaRPr lang="fi-FI" sz="3000" b="1" dirty="0">
              <a:solidFill>
                <a:schemeClr val="tx2"/>
              </a:solidFill>
            </a:endParaRPr>
          </a:p>
        </p:txBody>
      </p:sp>
      <p:pic>
        <p:nvPicPr>
          <p:cNvPr id="2" name="Picture 1">
            <a:extLst>
              <a:ext uri="{FF2B5EF4-FFF2-40B4-BE49-F238E27FC236}">
                <a16:creationId xmlns:a16="http://schemas.microsoft.com/office/drawing/2014/main" id="{8FD053A3-A761-A099-5897-C7F2927CA7C4}"/>
              </a:ext>
            </a:extLst>
          </p:cNvPr>
          <p:cNvPicPr>
            <a:picLocks noChangeAspect="1"/>
          </p:cNvPicPr>
          <p:nvPr/>
        </p:nvPicPr>
        <p:blipFill>
          <a:blip r:embed="rId3"/>
          <a:stretch>
            <a:fillRect/>
          </a:stretch>
        </p:blipFill>
        <p:spPr>
          <a:xfrm>
            <a:off x="4421466" y="36602"/>
            <a:ext cx="4474545" cy="2047443"/>
          </a:xfrm>
          <a:prstGeom prst="rect">
            <a:avLst/>
          </a:prstGeom>
        </p:spPr>
      </p:pic>
      <p:pic>
        <p:nvPicPr>
          <p:cNvPr id="8" name="Picture 7">
            <a:extLst>
              <a:ext uri="{FF2B5EF4-FFF2-40B4-BE49-F238E27FC236}">
                <a16:creationId xmlns:a16="http://schemas.microsoft.com/office/drawing/2014/main" id="{A8E2D29F-95EC-AE35-8114-F6F7931A9498}"/>
              </a:ext>
            </a:extLst>
          </p:cNvPr>
          <p:cNvPicPr>
            <a:picLocks noChangeAspect="1"/>
          </p:cNvPicPr>
          <p:nvPr/>
        </p:nvPicPr>
        <p:blipFill>
          <a:blip r:embed="rId4"/>
          <a:stretch>
            <a:fillRect/>
          </a:stretch>
        </p:blipFill>
        <p:spPr>
          <a:xfrm>
            <a:off x="4408890" y="2188048"/>
            <a:ext cx="4487121" cy="2182143"/>
          </a:xfrm>
          <a:prstGeom prst="rect">
            <a:avLst/>
          </a:prstGeom>
        </p:spPr>
      </p:pic>
      <p:pic>
        <p:nvPicPr>
          <p:cNvPr id="9" name="Picture 8">
            <a:extLst>
              <a:ext uri="{FF2B5EF4-FFF2-40B4-BE49-F238E27FC236}">
                <a16:creationId xmlns:a16="http://schemas.microsoft.com/office/drawing/2014/main" id="{277F6F28-B725-4DF8-B9DD-92C2DA4476E0}"/>
              </a:ext>
            </a:extLst>
          </p:cNvPr>
          <p:cNvPicPr>
            <a:picLocks noChangeAspect="1"/>
          </p:cNvPicPr>
          <p:nvPr/>
        </p:nvPicPr>
        <p:blipFill>
          <a:blip r:embed="rId5"/>
          <a:stretch>
            <a:fillRect/>
          </a:stretch>
        </p:blipFill>
        <p:spPr>
          <a:xfrm>
            <a:off x="4386677" y="4474194"/>
            <a:ext cx="4487121" cy="2247281"/>
          </a:xfrm>
          <a:prstGeom prst="rect">
            <a:avLst/>
          </a:prstGeom>
        </p:spPr>
      </p:pic>
    </p:spTree>
    <p:extLst>
      <p:ext uri="{BB962C8B-B14F-4D97-AF65-F5344CB8AC3E}">
        <p14:creationId xmlns:p14="http://schemas.microsoft.com/office/powerpoint/2010/main" val="4239750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Otsikko 1"/>
          <p:cNvSpPr>
            <a:spLocks noGrp="1"/>
          </p:cNvSpPr>
          <p:nvPr>
            <p:ph type="title"/>
          </p:nvPr>
        </p:nvSpPr>
        <p:spPr>
          <a:xfrm>
            <a:off x="162335" y="27790"/>
            <a:ext cx="7816850" cy="7064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fi-FI" altLang="en-US" sz="2400" b="1" dirty="0">
                <a:solidFill>
                  <a:schemeClr val="tx2"/>
                </a:solidFill>
              </a:rPr>
              <a:t>Teollisuuden erikoistuminen, B-H Satakunta</a:t>
            </a:r>
          </a:p>
        </p:txBody>
      </p:sp>
      <p:grpSp>
        <p:nvGrpSpPr>
          <p:cNvPr id="4" name="Ryhmä 3">
            <a:extLst>
              <a:ext uri="{FF2B5EF4-FFF2-40B4-BE49-F238E27FC236}">
                <a16:creationId xmlns:a16="http://schemas.microsoft.com/office/drawing/2014/main" id="{1599CB6C-3115-1768-BE7A-D9A0EE55152F}"/>
              </a:ext>
            </a:extLst>
          </p:cNvPr>
          <p:cNvGrpSpPr/>
          <p:nvPr/>
        </p:nvGrpSpPr>
        <p:grpSpPr>
          <a:xfrm>
            <a:off x="7996362" y="1098732"/>
            <a:ext cx="541161" cy="4817812"/>
            <a:chOff x="7837032" y="1142568"/>
            <a:chExt cx="541161" cy="4817812"/>
          </a:xfrm>
        </p:grpSpPr>
        <p:sp>
          <p:nvSpPr>
            <p:cNvPr id="9" name="Nuoli oikealle 8"/>
            <p:cNvSpPr/>
            <p:nvPr/>
          </p:nvSpPr>
          <p:spPr>
            <a:xfrm flipH="1">
              <a:off x="7844464" y="3555993"/>
              <a:ext cx="500062"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9"/>
            <p:cNvSpPr/>
            <p:nvPr/>
          </p:nvSpPr>
          <p:spPr>
            <a:xfrm flipH="1">
              <a:off x="7867515" y="3921828"/>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0"/>
            <p:cNvSpPr/>
            <p:nvPr/>
          </p:nvSpPr>
          <p:spPr>
            <a:xfrm flipH="1">
              <a:off x="7837032" y="4631467"/>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2" name="Nuoli oikealle 11"/>
            <p:cNvSpPr/>
            <p:nvPr/>
          </p:nvSpPr>
          <p:spPr>
            <a:xfrm flipH="1">
              <a:off x="7863922" y="1334315"/>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3" name="Nuoli oikealle 11"/>
            <p:cNvSpPr/>
            <p:nvPr/>
          </p:nvSpPr>
          <p:spPr>
            <a:xfrm flipH="1">
              <a:off x="7867275" y="2644229"/>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4" name="Nuoli oikealle 2"/>
            <p:cNvSpPr/>
            <p:nvPr/>
          </p:nvSpPr>
          <p:spPr>
            <a:xfrm flipH="1">
              <a:off x="7867515" y="538496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5" name="Nuoli oikealle 11"/>
            <p:cNvSpPr/>
            <p:nvPr/>
          </p:nvSpPr>
          <p:spPr>
            <a:xfrm flipH="1">
              <a:off x="7837032" y="1142568"/>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6" name="Nuoli oikealle 2"/>
            <p:cNvSpPr/>
            <p:nvPr/>
          </p:nvSpPr>
          <p:spPr>
            <a:xfrm flipH="1">
              <a:off x="7860687" y="5188586"/>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7" name="Nuoli oikealle 2"/>
            <p:cNvSpPr/>
            <p:nvPr/>
          </p:nvSpPr>
          <p:spPr>
            <a:xfrm flipH="1">
              <a:off x="7860687" y="574448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8" name="Nuoli oikealle 9"/>
            <p:cNvSpPr/>
            <p:nvPr/>
          </p:nvSpPr>
          <p:spPr>
            <a:xfrm flipH="1">
              <a:off x="7878130" y="410106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grpSp>
      <p:sp>
        <p:nvSpPr>
          <p:cNvPr id="53253" name="TextBox 7"/>
          <p:cNvSpPr txBox="1">
            <a:spLocks noChangeArrowheads="1"/>
          </p:cNvSpPr>
          <p:nvPr/>
        </p:nvSpPr>
        <p:spPr bwMode="auto">
          <a:xfrm>
            <a:off x="162335" y="5997197"/>
            <a:ext cx="7574509" cy="584775"/>
          </a:xfrm>
          <a:prstGeom prst="rect">
            <a:avLst/>
          </a:prstGeom>
          <a:solidFill>
            <a:schemeClr val="bg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600" dirty="0">
                <a:solidFill>
                  <a:srgbClr val="000000"/>
                </a:solidFill>
                <a:latin typeface="Arial" panose="020B0604020202020204" pitchFamily="34" charset="0"/>
                <a:cs typeface="Arial" panose="020B0604020202020204" pitchFamily="34" charset="0"/>
              </a:rPr>
              <a:t>B-H (</a:t>
            </a:r>
            <a:r>
              <a:rPr lang="fi-FI" altLang="en-US" sz="1600" dirty="0" err="1">
                <a:solidFill>
                  <a:srgbClr val="000000"/>
                </a:solidFill>
                <a:latin typeface="Arial" panose="020B0604020202020204" pitchFamily="34" charset="0"/>
                <a:cs typeface="Arial" panose="020B0604020202020204" pitchFamily="34" charset="0"/>
              </a:rPr>
              <a:t>Balassa-Hoover</a:t>
            </a:r>
            <a:r>
              <a:rPr lang="fi-FI" altLang="en-US" sz="1600" dirty="0">
                <a:solidFill>
                  <a:srgbClr val="000000"/>
                </a:solidFill>
                <a:latin typeface="Arial" panose="020B0604020202020204" pitchFamily="34" charset="0"/>
                <a:cs typeface="Arial" panose="020B0604020202020204" pitchFamily="34" charset="0"/>
              </a:rPr>
              <a:t>) kertoo Satakunnan osuuden verrattuna koko maan lukuun,</a:t>
            </a:r>
          </a:p>
          <a:p>
            <a:pPr eaLnBrk="1" hangingPunct="1">
              <a:spcBef>
                <a:spcPct val="0"/>
              </a:spcBef>
              <a:buFontTx/>
              <a:buNone/>
            </a:pPr>
            <a:r>
              <a:rPr lang="fi-FI" altLang="en-US" sz="1600" dirty="0">
                <a:solidFill>
                  <a:srgbClr val="000000"/>
                </a:solidFill>
                <a:latin typeface="Arial" panose="020B0604020202020204" pitchFamily="34" charset="0"/>
              </a:rPr>
              <a:t>punaiset nuolet osoittavat Satakunnan tärkeät erikoistumisalat</a:t>
            </a:r>
            <a:endParaRPr lang="en-US" altLang="en-US" sz="1600" dirty="0">
              <a:solidFill>
                <a:srgbClr val="000000"/>
              </a:solidFill>
              <a:latin typeface="Arial" panose="020B0604020202020204" pitchFamily="34" charset="0"/>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3ACB4AA8-2B16-F0EA-EDD9-A4BBAB586F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7956" y="6289585"/>
            <a:ext cx="1856812" cy="480765"/>
          </a:xfrm>
          <a:prstGeom prst="rect">
            <a:avLst/>
          </a:prstGeom>
        </p:spPr>
      </p:pic>
      <p:pic>
        <p:nvPicPr>
          <p:cNvPr id="3" name="Picture 2">
            <a:extLst>
              <a:ext uri="{FF2B5EF4-FFF2-40B4-BE49-F238E27FC236}">
                <a16:creationId xmlns:a16="http://schemas.microsoft.com/office/drawing/2014/main" id="{8E82AAED-154B-D7EB-F0D7-0DFCFA85BBEE}"/>
              </a:ext>
            </a:extLst>
          </p:cNvPr>
          <p:cNvPicPr>
            <a:picLocks noChangeAspect="1"/>
          </p:cNvPicPr>
          <p:nvPr/>
        </p:nvPicPr>
        <p:blipFill>
          <a:blip r:embed="rId4"/>
          <a:stretch>
            <a:fillRect/>
          </a:stretch>
        </p:blipFill>
        <p:spPr>
          <a:xfrm>
            <a:off x="172889" y="764088"/>
            <a:ext cx="7816850" cy="5168900"/>
          </a:xfrm>
          <a:prstGeom prst="rect">
            <a:avLst/>
          </a:prstGeom>
        </p:spPr>
      </p:pic>
    </p:spTree>
    <p:extLst>
      <p:ext uri="{BB962C8B-B14F-4D97-AF65-F5344CB8AC3E}">
        <p14:creationId xmlns:p14="http://schemas.microsoft.com/office/powerpoint/2010/main" val="4133825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BE8652-19F2-4D95-B2EF-48C31A6706AC}"/>
              </a:ext>
            </a:extLst>
          </p:cNvPr>
          <p:cNvSpPr txBox="1"/>
          <p:nvPr/>
        </p:nvSpPr>
        <p:spPr>
          <a:xfrm>
            <a:off x="323528" y="3422179"/>
            <a:ext cx="3632472" cy="3077766"/>
          </a:xfrm>
          <a:prstGeom prst="rect">
            <a:avLst/>
          </a:prstGeom>
          <a:noFill/>
        </p:spPr>
        <p:txBody>
          <a:bodyPr wrap="square" rtlCol="0">
            <a:spAutoFit/>
          </a:bodyPr>
          <a:lstStyle/>
          <a:p>
            <a:pPr marL="285750" indent="-285750">
              <a:buFont typeface="Arial" panose="020B0604020202020204" pitchFamily="34" charset="0"/>
              <a:buChar char="•"/>
            </a:pPr>
            <a:r>
              <a:rPr lang="fi-FI" sz="1500" dirty="0">
                <a:latin typeface="+mn-lt"/>
                <a:cs typeface="+mn-cs"/>
              </a:rPr>
              <a:t>Seutukunnittain talous kasvoi v. 2021 nopeimmin Raumalla, 5,1 %, reaalisesti metsäteollisuuden ja palveluiden nousun ansiosta. Porin seutukunnassa nousua kirjattiin 0,9 %, mutta nimellinen nousu oli 4,7 %, selityksenä metallien hintojen nousu. Palvelut ja metsä-teollisuus kasvoivat nopeasti. Pohjois-Satakunnassa reaalinen BKT kohosi 0,8 %. Arvonlisäys laski alkutuotannossa sekä rakentamisessa. Kasvua kirjattiin teollisuudessa ja palveluissa.</a:t>
            </a:r>
          </a:p>
          <a:p>
            <a:pPr marL="285750" indent="-285750">
              <a:buFont typeface="Arial" panose="020B0604020202020204" pitchFamily="34" charset="0"/>
              <a:buChar char="•"/>
            </a:pPr>
            <a:endParaRPr lang="fi-FI" sz="1400" dirty="0">
              <a:latin typeface="+mn-lt"/>
              <a:cs typeface="+mn-cs"/>
            </a:endParaRPr>
          </a:p>
        </p:txBody>
      </p:sp>
      <p:sp>
        <p:nvSpPr>
          <p:cNvPr id="2" name="Otsikko 1"/>
          <p:cNvSpPr>
            <a:spLocks noGrp="1"/>
          </p:cNvSpPr>
          <p:nvPr>
            <p:ph type="ctrTitle"/>
          </p:nvPr>
        </p:nvSpPr>
        <p:spPr>
          <a:xfrm>
            <a:off x="178061" y="115889"/>
            <a:ext cx="8787880" cy="64881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a:t>
            </a:r>
            <a:endParaRPr lang="fi-FI" dirty="0"/>
          </a:p>
        </p:txBody>
      </p:sp>
      <p:sp>
        <p:nvSpPr>
          <p:cNvPr id="6147" name="Alaotsikko 2"/>
          <p:cNvSpPr>
            <a:spLocks noGrp="1"/>
          </p:cNvSpPr>
          <p:nvPr>
            <p:ph type="subTitle" idx="1"/>
          </p:nvPr>
        </p:nvSpPr>
        <p:spPr>
          <a:xfrm>
            <a:off x="178061" y="846137"/>
            <a:ext cx="8965940" cy="2485451"/>
          </a:xfrm>
        </p:spPr>
        <p:txBody>
          <a:bodyPr/>
          <a:lstStyle/>
          <a:p>
            <a:pPr marL="457200" indent="-457200" algn="l">
              <a:buFont typeface="Arial" panose="020B0604020202020204" pitchFamily="34" charset="0"/>
              <a:buChar char="•"/>
              <a:defRPr/>
            </a:pPr>
            <a:r>
              <a:rPr lang="fi-FI" altLang="fi-FI" sz="1500" dirty="0">
                <a:solidFill>
                  <a:schemeClr val="tx1"/>
                </a:solidFill>
              </a:rPr>
              <a:t>Vuoden 2022 ennakkotietojen mukaan Satakunnassa reaalinen arvonlisäys kasvoi 5,6 % (nimellisesti 8,4 %, ero johtunee suurelta osin metallien hintojen noususta). Toimialoittain tarkasteltuna reaalinen arvonlisäys laski vuoden 2022 aikana edellisvuoteen verrattuna alkutuotannossa (-0,8 %). Kasvua kirjattiin jalostuksessa (10 %) ja palveluissa (3,4 %). Koko maassa vastaavat luvut ovat alkutuotannossa -3,1 %, jalostuksessa 0,2 % ja palveluissa 3,2 %. Kaikkiaan Suomen BKT kohosi reaalisesti 2,2 % ja nimellisesti 7,4 % (ennakkotieto). </a:t>
            </a:r>
          </a:p>
          <a:p>
            <a:pPr algn="l">
              <a:defRPr/>
            </a:pPr>
            <a:r>
              <a:rPr lang="fi-FI" altLang="fi-FI" sz="600" dirty="0">
                <a:solidFill>
                  <a:schemeClr val="tx1"/>
                </a:solidFill>
              </a:rPr>
              <a:t> </a:t>
            </a:r>
          </a:p>
          <a:p>
            <a:pPr marL="457200" indent="-457200" algn="l">
              <a:buFont typeface="Arial" panose="020B0604020202020204" pitchFamily="34" charset="0"/>
              <a:buChar char="•"/>
              <a:defRPr/>
            </a:pPr>
            <a:r>
              <a:rPr lang="fi-FI" altLang="fi-FI" sz="1500" dirty="0">
                <a:solidFill>
                  <a:schemeClr val="tx1"/>
                </a:solidFill>
              </a:rPr>
              <a:t>Vuoden 2021 aikana Satakunnan BKT kasvoi 5,8 % (käyvin hinnoin ilman inflaatiokorjausta), ja reaalisesti (edellisen vuoden 2020 hinnoin) 2,4 % vuoteen 2020 verrattaessa. Koko maassa BKT nousi vastaavasti 5,4 % käyvin hinnoin ja 3,2 % reaalisesti. Satakunnassa kehityksen taustalla vaikuttaa metsäteollisuuden arvonlisäyksen nopea nousu. BKT per </a:t>
            </a:r>
            <a:r>
              <a:rPr lang="fi-FI" altLang="fi-FI" sz="1500" dirty="0" err="1">
                <a:solidFill>
                  <a:schemeClr val="tx1"/>
                </a:solidFill>
              </a:rPr>
              <a:t>capita</a:t>
            </a:r>
            <a:r>
              <a:rPr lang="fi-FI" altLang="fi-FI" sz="1500" dirty="0">
                <a:solidFill>
                  <a:schemeClr val="tx1"/>
                </a:solidFill>
              </a:rPr>
              <a:t> kasvoi Satakunnassa v. 2021 nimellisesti 6,4 %, kun koko maassa se kohosi 5,2 %. Reaalisesti henkeä kohden laskettu BKT kasvoi molemmilla alueilla 2,8 %.</a:t>
            </a:r>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33</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9FB7F7E7-075E-0886-958D-AB4B65D32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60" y="6298529"/>
            <a:ext cx="1856812" cy="480765"/>
          </a:xfrm>
          <a:prstGeom prst="rect">
            <a:avLst/>
          </a:prstGeom>
        </p:spPr>
      </p:pic>
      <p:pic>
        <p:nvPicPr>
          <p:cNvPr id="6" name="Picture 5">
            <a:extLst>
              <a:ext uri="{FF2B5EF4-FFF2-40B4-BE49-F238E27FC236}">
                <a16:creationId xmlns:a16="http://schemas.microsoft.com/office/drawing/2014/main" id="{666F3AF1-6BCB-BEB8-AC22-1D37CFBABD40}"/>
              </a:ext>
            </a:extLst>
          </p:cNvPr>
          <p:cNvPicPr>
            <a:picLocks noChangeAspect="1"/>
          </p:cNvPicPr>
          <p:nvPr/>
        </p:nvPicPr>
        <p:blipFill>
          <a:blip r:embed="rId4"/>
          <a:stretch>
            <a:fillRect/>
          </a:stretch>
        </p:blipFill>
        <p:spPr>
          <a:xfrm>
            <a:off x="3922329" y="3397635"/>
            <a:ext cx="4898143" cy="3192901"/>
          </a:xfrm>
          <a:prstGeom prst="rect">
            <a:avLst/>
          </a:prstGeom>
        </p:spPr>
      </p:pic>
    </p:spTree>
    <p:extLst>
      <p:ext uri="{BB962C8B-B14F-4D97-AF65-F5344CB8AC3E}">
        <p14:creationId xmlns:p14="http://schemas.microsoft.com/office/powerpoint/2010/main" val="846618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34</a:t>
            </a:fld>
            <a:endParaRPr lang="fi-FI" altLang="fi-FI" sz="1200">
              <a:solidFill>
                <a:srgbClr val="898989"/>
              </a:solidFill>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61" y="1340768"/>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5940152" y="6342473"/>
            <a:ext cx="1350050" cy="246221"/>
          </a:xfrm>
          <a:prstGeom prst="rect">
            <a:avLst/>
          </a:prstGeom>
          <a:noFill/>
        </p:spPr>
        <p:txBody>
          <a:bodyPr wrap="none" rtlCol="0">
            <a:spAutoFit/>
          </a:bodyPr>
          <a:lstStyle/>
          <a:p>
            <a:r>
              <a:rPr lang="fi-FI" sz="1000" dirty="0"/>
              <a:t>Lähde: Pohjola 2014</a:t>
            </a:r>
          </a:p>
        </p:txBody>
      </p:sp>
      <p:pic>
        <p:nvPicPr>
          <p:cNvPr id="3" name="Kuva 2" descr="Kuva, joka sisältää kohteen teksti, merkki, clipart-kuva&#10;&#10;Kuvaus luotu automaattisesti">
            <a:extLst>
              <a:ext uri="{FF2B5EF4-FFF2-40B4-BE49-F238E27FC236}">
                <a16:creationId xmlns:a16="http://schemas.microsoft.com/office/drawing/2014/main" id="{FC76EAEE-6306-52BA-9518-6A9D78FFE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643829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35</a:t>
            </a:fld>
            <a:endParaRPr lang="fi-FI" altLang="fi-FI" sz="1200">
              <a:solidFill>
                <a:srgbClr val="898989"/>
              </a:solidFill>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1827" y="977006"/>
            <a:ext cx="9144000" cy="5242697"/>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CA26B9FF-9812-FD02-7955-B420492D7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137734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36</a:t>
            </a:fld>
            <a:endParaRPr lang="fi-FI" altLang="fi-FI" sz="1200">
              <a:solidFill>
                <a:srgbClr val="898989"/>
              </a:solidFill>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8681" y="994581"/>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394751" y="1205101"/>
            <a:ext cx="8209091" cy="646331"/>
          </a:xfrm>
          <a:prstGeom prst="rect">
            <a:avLst/>
          </a:prstGeom>
        </p:spPr>
        <p:txBody>
          <a:bodyPr wrap="square">
            <a:spAutoFit/>
          </a:bodyPr>
          <a:lstStyle/>
          <a:p>
            <a:r>
              <a:rPr lang="fi-FI" sz="1200" dirty="0"/>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t>Krugman</a:t>
            </a:r>
            <a:r>
              <a:rPr lang="fi-FI" sz="1200" dirty="0"/>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7189863" y="1902973"/>
            <a:ext cx="1653429" cy="1015663"/>
          </a:xfrm>
          <a:prstGeom prst="rect">
            <a:avLst/>
          </a:prstGeom>
          <a:noFill/>
        </p:spPr>
        <p:txBody>
          <a:bodyPr wrap="square" rtlCol="0">
            <a:spAutoFit/>
          </a:bodyPr>
          <a:lstStyle/>
          <a:p>
            <a:r>
              <a:rPr lang="fi-FI" sz="1000" i="1" dirty="0"/>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7189863" y="3309362"/>
            <a:ext cx="1797446" cy="2631490"/>
          </a:xfrm>
          <a:prstGeom prst="rect">
            <a:avLst/>
          </a:prstGeom>
          <a:noFill/>
        </p:spPr>
        <p:txBody>
          <a:bodyPr wrap="square" rtlCol="0">
            <a:spAutoFit/>
          </a:bodyPr>
          <a:lstStyle/>
          <a:p>
            <a:r>
              <a:rPr lang="fi-FI" sz="1100" dirty="0"/>
              <a:t>Taloustieteen nobelisti </a:t>
            </a:r>
            <a:r>
              <a:rPr lang="fi-FI" sz="1100" dirty="0" err="1"/>
              <a:t>Solow</a:t>
            </a:r>
            <a:r>
              <a:rPr lang="fi-FI" sz="1100" dirty="0"/>
              <a:t> on osoittanut, </a:t>
            </a:r>
            <a:br>
              <a:rPr lang="fi-FI" sz="1100" dirty="0"/>
            </a:br>
            <a:r>
              <a:rPr lang="fi-FI" sz="1100" dirty="0"/>
              <a:t>että Yhdysvaltain talous kasvoi henkeä kohti</a:t>
            </a:r>
          </a:p>
          <a:p>
            <a:r>
              <a:rPr lang="fi-FI" sz="1100" dirty="0"/>
              <a:t>lasketun BKT:n mukaan vuosittain keskimäärin 1,64 % ajanjaksolla 1890–1995, josta </a:t>
            </a:r>
          </a:p>
          <a:p>
            <a:r>
              <a:rPr lang="fi-FI" sz="1100" dirty="0"/>
              <a:t>aineettoman pääoman osuus oli 0,55 %, 0,17 % aiheutui työvoiman kasvusta ja loput</a:t>
            </a:r>
          </a:p>
          <a:p>
            <a:r>
              <a:rPr lang="fi-FI" sz="1100" dirty="0"/>
              <a:t>n. 0,92 % teknisen kehityksen aiheuttamasta tuottavuuden kasvusta.</a:t>
            </a:r>
          </a:p>
        </p:txBody>
      </p:sp>
      <p:pic>
        <p:nvPicPr>
          <p:cNvPr id="7" name="Kuva 6" descr="Kuva, joka sisältää kohteen teksti, merkki, clipart-kuva&#10;&#10;Kuvaus luotu automaattisesti">
            <a:extLst>
              <a:ext uri="{FF2B5EF4-FFF2-40B4-BE49-F238E27FC236}">
                <a16:creationId xmlns:a16="http://schemas.microsoft.com/office/drawing/2014/main" id="{4C2A41FF-90B7-B2DB-2CF8-69DB32A16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5152" y="6253269"/>
            <a:ext cx="1856812" cy="480765"/>
          </a:xfrm>
          <a:prstGeom prst="rect">
            <a:avLst/>
          </a:prstGeom>
        </p:spPr>
      </p:pic>
    </p:spTree>
    <p:extLst>
      <p:ext uri="{BB962C8B-B14F-4D97-AF65-F5344CB8AC3E}">
        <p14:creationId xmlns:p14="http://schemas.microsoft.com/office/powerpoint/2010/main" val="176191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75130" y="1"/>
            <a:ext cx="8465397"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3600" b="1" dirty="0">
                <a:solidFill>
                  <a:schemeClr val="tx2"/>
                </a:solidFill>
              </a:rPr>
              <a:t>Aluetalous, työn tuottavuus Satakunnassa</a:t>
            </a:r>
            <a:endParaRPr lang="fi-FI" sz="36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37</a:t>
            </a:fld>
            <a:endParaRPr lang="fi-FI" altLang="fi-FI" sz="1200">
              <a:solidFill>
                <a:srgbClr val="898989"/>
              </a:solidFill>
            </a:endParaRPr>
          </a:p>
        </p:txBody>
      </p:sp>
      <p:sp>
        <p:nvSpPr>
          <p:cNvPr id="6" name="TextBox 5">
            <a:extLst>
              <a:ext uri="{FF2B5EF4-FFF2-40B4-BE49-F238E27FC236}">
                <a16:creationId xmlns:a16="http://schemas.microsoft.com/office/drawing/2014/main" id="{605B4C4F-1E8B-B655-F616-03204872F3B6}"/>
              </a:ext>
            </a:extLst>
          </p:cNvPr>
          <p:cNvSpPr txBox="1"/>
          <p:nvPr/>
        </p:nvSpPr>
        <p:spPr>
          <a:xfrm>
            <a:off x="-25260" y="1196752"/>
            <a:ext cx="780836" cy="2400657"/>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Arvon-lisäys sisältää palkat, voitot, vuokrat  ja poistot yms. eriä. Toimialoit-</a:t>
            </a:r>
            <a:r>
              <a:rPr lang="fi-FI" sz="1000" dirty="0" err="1">
                <a:solidFill>
                  <a:prstClr val="black"/>
                </a:solidFill>
                <a:latin typeface="Arial" panose="020B0604020202020204" pitchFamily="34" charset="0"/>
                <a:cs typeface="Arial" panose="020B0604020202020204" pitchFamily="34" charset="0"/>
              </a:rPr>
              <a:t>taisten</a:t>
            </a:r>
            <a:r>
              <a:rPr lang="fi-FI" sz="1000" dirty="0">
                <a:solidFill>
                  <a:prstClr val="black"/>
                </a:solidFill>
                <a:latin typeface="Arial" panose="020B0604020202020204" pitchFamily="34" charset="0"/>
                <a:cs typeface="Arial" panose="020B0604020202020204" pitchFamily="34" charset="0"/>
              </a:rPr>
              <a:t> arvon-lisäysten summasta </a:t>
            </a:r>
            <a:r>
              <a:rPr lang="fi-FI" sz="1000" dirty="0" err="1">
                <a:solidFill>
                  <a:prstClr val="black"/>
                </a:solidFill>
                <a:latin typeface="Arial" panose="020B0604020202020204" pitchFamily="34" charset="0"/>
                <a:cs typeface="Arial" panose="020B0604020202020204" pitchFamily="34" charset="0"/>
              </a:rPr>
              <a:t>muodos-tuu</a:t>
            </a:r>
            <a:r>
              <a:rPr lang="fi-FI" sz="1000" dirty="0">
                <a:solidFill>
                  <a:prstClr val="black"/>
                </a:solidFill>
                <a:latin typeface="Arial" panose="020B0604020202020204" pitchFamily="34" charset="0"/>
                <a:cs typeface="Arial" panose="020B0604020202020204" pitchFamily="34" charset="0"/>
              </a:rPr>
              <a:t> BKT.</a:t>
            </a:r>
          </a:p>
        </p:txBody>
      </p:sp>
      <p:pic>
        <p:nvPicPr>
          <p:cNvPr id="4" name="Picture 3">
            <a:extLst>
              <a:ext uri="{FF2B5EF4-FFF2-40B4-BE49-F238E27FC236}">
                <a16:creationId xmlns:a16="http://schemas.microsoft.com/office/drawing/2014/main" id="{205446F1-A196-BC1F-AD66-53C46AA28890}"/>
              </a:ext>
            </a:extLst>
          </p:cNvPr>
          <p:cNvPicPr>
            <a:picLocks noChangeAspect="1"/>
          </p:cNvPicPr>
          <p:nvPr/>
        </p:nvPicPr>
        <p:blipFill>
          <a:blip r:embed="rId3"/>
          <a:stretch>
            <a:fillRect/>
          </a:stretch>
        </p:blipFill>
        <p:spPr>
          <a:xfrm>
            <a:off x="708802" y="433840"/>
            <a:ext cx="7938083" cy="6424160"/>
          </a:xfrm>
          <a:prstGeom prst="rect">
            <a:avLst/>
          </a:prstGeom>
          <a:solidFill>
            <a:schemeClr val="bg1"/>
          </a:solidFill>
        </p:spPr>
      </p:pic>
    </p:spTree>
    <p:extLst>
      <p:ext uri="{BB962C8B-B14F-4D97-AF65-F5344CB8AC3E}">
        <p14:creationId xmlns:p14="http://schemas.microsoft.com/office/powerpoint/2010/main" val="3241139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026" name="0991292C-1819-4D20-9F34-1CE62EFEDC78" descr="IMG_3096.jpg">
            <a:extLst>
              <a:ext uri="{FF2B5EF4-FFF2-40B4-BE49-F238E27FC236}">
                <a16:creationId xmlns:a16="http://schemas.microsoft.com/office/drawing/2014/main" id="{400BB9BA-8DE2-3C47-8FF8-9F03F55103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524779" y="-880094"/>
            <a:ext cx="6094442" cy="81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70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1368030" y="1131095"/>
            <a:ext cx="6407944" cy="569714"/>
          </a:xfrm>
        </p:spPr>
        <p:txBody>
          <a:bodyPr>
            <a:normAutofit/>
          </a:bodyPr>
          <a:lstStyle/>
          <a:p>
            <a:r>
              <a:rPr lang="en-GB" sz="1800" dirty="0" err="1"/>
              <a:t>Uusimaa</a:t>
            </a:r>
            <a:endParaRPr lang="en-GB" sz="1800" dirty="0"/>
          </a:p>
        </p:txBody>
      </p:sp>
      <p:pic>
        <p:nvPicPr>
          <p:cNvPr id="2" name="Picture 1">
            <a:extLst>
              <a:ext uri="{FF2B5EF4-FFF2-40B4-BE49-F238E27FC236}">
                <a16:creationId xmlns:a16="http://schemas.microsoft.com/office/drawing/2014/main" id="{EDF01809-42DB-4880-9C4A-15D521DF95EE}"/>
              </a:ext>
            </a:extLst>
          </p:cNvPr>
          <p:cNvPicPr>
            <a:picLocks noChangeAspect="1"/>
          </p:cNvPicPr>
          <p:nvPr/>
        </p:nvPicPr>
        <p:blipFill>
          <a:blip r:embed="rId3"/>
          <a:stretch>
            <a:fillRect/>
          </a:stretch>
        </p:blipFill>
        <p:spPr>
          <a:xfrm>
            <a:off x="354074" y="136525"/>
            <a:ext cx="8530683" cy="6104185"/>
          </a:xfrm>
          <a:prstGeom prst="rect">
            <a:avLst/>
          </a:prstGeom>
        </p:spPr>
      </p:pic>
      <p:sp>
        <p:nvSpPr>
          <p:cNvPr id="3" name="TextBox 2">
            <a:extLst>
              <a:ext uri="{FF2B5EF4-FFF2-40B4-BE49-F238E27FC236}">
                <a16:creationId xmlns:a16="http://schemas.microsoft.com/office/drawing/2014/main" id="{973A5CE4-4CDC-4B16-9487-493F2F929E6C}"/>
              </a:ext>
            </a:extLst>
          </p:cNvPr>
          <p:cNvSpPr txBox="1"/>
          <p:nvPr/>
        </p:nvSpPr>
        <p:spPr>
          <a:xfrm>
            <a:off x="7350896" y="6207115"/>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94231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109AE01-ABE3-603C-363D-08EA880FB3DA}"/>
              </a:ext>
            </a:extLst>
          </p:cNvPr>
          <p:cNvPicPr>
            <a:picLocks noChangeAspect="1"/>
          </p:cNvPicPr>
          <p:nvPr/>
        </p:nvPicPr>
        <p:blipFill rotWithShape="1">
          <a:blip r:embed="rId3"/>
          <a:srcRect l="464"/>
          <a:stretch/>
        </p:blipFill>
        <p:spPr>
          <a:xfrm>
            <a:off x="90488" y="68263"/>
            <a:ext cx="8963025" cy="6100762"/>
          </a:xfrm>
          <a:prstGeom prst="rect">
            <a:avLst/>
          </a:prstGeom>
          <a:noFill/>
        </p:spPr>
      </p:pic>
      <p:sp>
        <p:nvSpPr>
          <p:cNvPr id="4099" name="Dian numeron paikkamerkki 3" hidden="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C0A254CD-3298-4562-96E7-FF5BE32B8A8D}" type="slidenum">
              <a:rPr lang="fi-FI" altLang="fi-FI" sz="1200" smtClean="0">
                <a:solidFill>
                  <a:srgbClr val="898989"/>
                </a:solidFill>
              </a:rPr>
              <a:pPr>
                <a:spcBef>
                  <a:spcPct val="0"/>
                </a:spcBef>
                <a:spcAft>
                  <a:spcPts val="600"/>
                </a:spcAft>
                <a:buFontTx/>
                <a:buNone/>
              </a:pPr>
              <a:t>4</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9D9C7F3E-58DA-84A6-7E0F-8F5DB3FC1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627399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3C6185-D9E0-432F-A791-167932E666E6}"/>
              </a:ext>
            </a:extLst>
          </p:cNvPr>
          <p:cNvPicPr>
            <a:picLocks noChangeAspect="1"/>
          </p:cNvPicPr>
          <p:nvPr/>
        </p:nvPicPr>
        <p:blipFill>
          <a:blip r:embed="rId3"/>
          <a:stretch>
            <a:fillRect/>
          </a:stretch>
        </p:blipFill>
        <p:spPr>
          <a:xfrm>
            <a:off x="225142" y="44624"/>
            <a:ext cx="8667338" cy="6295353"/>
          </a:xfrm>
          <a:prstGeom prst="rect">
            <a:avLst/>
          </a:prstGeom>
        </p:spPr>
      </p:pic>
      <p:sp>
        <p:nvSpPr>
          <p:cNvPr id="3" name="TextBox 2">
            <a:extLst>
              <a:ext uri="{FF2B5EF4-FFF2-40B4-BE49-F238E27FC236}">
                <a16:creationId xmlns:a16="http://schemas.microsoft.com/office/drawing/2014/main" id="{4323F5BE-E0A5-4CB7-95BC-14DD306D34D9}"/>
              </a:ext>
            </a:extLst>
          </p:cNvPr>
          <p:cNvSpPr txBox="1"/>
          <p:nvPr/>
        </p:nvSpPr>
        <p:spPr>
          <a:xfrm>
            <a:off x="7300041" y="6357981"/>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2" name="Kuva 1" descr="Kuva, joka sisältää kohteen teksti, merkki, clipart-kuva&#10;&#10;Kuvaus luotu automaattisesti">
            <a:extLst>
              <a:ext uri="{FF2B5EF4-FFF2-40B4-BE49-F238E27FC236}">
                <a16:creationId xmlns:a16="http://schemas.microsoft.com/office/drawing/2014/main" id="{FB2A770A-6D13-66FE-B0BD-EF951C2DFC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84" y="6293899"/>
            <a:ext cx="1856812" cy="480765"/>
          </a:xfrm>
          <a:prstGeom prst="rect">
            <a:avLst/>
          </a:prstGeom>
        </p:spPr>
      </p:pic>
    </p:spTree>
    <p:extLst>
      <p:ext uri="{BB962C8B-B14F-4D97-AF65-F5344CB8AC3E}">
        <p14:creationId xmlns:p14="http://schemas.microsoft.com/office/powerpoint/2010/main" val="41577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89B81E-2CE1-425B-A876-51239C011164}"/>
              </a:ext>
            </a:extLst>
          </p:cNvPr>
          <p:cNvPicPr>
            <a:picLocks noChangeAspect="1"/>
          </p:cNvPicPr>
          <p:nvPr/>
        </p:nvPicPr>
        <p:blipFill>
          <a:blip r:embed="rId3"/>
          <a:stretch>
            <a:fillRect/>
          </a:stretch>
        </p:blipFill>
        <p:spPr>
          <a:xfrm>
            <a:off x="174127" y="44624"/>
            <a:ext cx="8718353" cy="6332406"/>
          </a:xfrm>
          <a:prstGeom prst="rect">
            <a:avLst/>
          </a:prstGeom>
        </p:spPr>
      </p:pic>
      <p:sp>
        <p:nvSpPr>
          <p:cNvPr id="3" name="TextBox 2">
            <a:extLst>
              <a:ext uri="{FF2B5EF4-FFF2-40B4-BE49-F238E27FC236}">
                <a16:creationId xmlns:a16="http://schemas.microsoft.com/office/drawing/2014/main" id="{D8E7EA17-EFEE-4FFA-8F00-DFA84A0C2A91}"/>
              </a:ext>
            </a:extLst>
          </p:cNvPr>
          <p:cNvSpPr txBox="1"/>
          <p:nvPr/>
        </p:nvSpPr>
        <p:spPr>
          <a:xfrm>
            <a:off x="7368144" y="6349174"/>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2" name="Kuva 1" descr="Kuva, joka sisältää kohteen teksti, merkki, clipart-kuva&#10;&#10;Kuvaus luotu automaattisesti">
            <a:extLst>
              <a:ext uri="{FF2B5EF4-FFF2-40B4-BE49-F238E27FC236}">
                <a16:creationId xmlns:a16="http://schemas.microsoft.com/office/drawing/2014/main" id="{426EC981-0F9D-A236-6404-4850FABF09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32611"/>
            <a:ext cx="1856812" cy="480765"/>
          </a:xfrm>
          <a:prstGeom prst="rect">
            <a:avLst/>
          </a:prstGeom>
        </p:spPr>
      </p:pic>
    </p:spTree>
    <p:extLst>
      <p:ext uri="{BB962C8B-B14F-4D97-AF65-F5344CB8AC3E}">
        <p14:creationId xmlns:p14="http://schemas.microsoft.com/office/powerpoint/2010/main" val="26963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044B71-3E15-42B9-8BA3-462D61CF8A2E}"/>
              </a:ext>
            </a:extLst>
          </p:cNvPr>
          <p:cNvPicPr>
            <a:picLocks noChangeAspect="1"/>
          </p:cNvPicPr>
          <p:nvPr/>
        </p:nvPicPr>
        <p:blipFill>
          <a:blip r:embed="rId3"/>
          <a:stretch>
            <a:fillRect/>
          </a:stretch>
        </p:blipFill>
        <p:spPr>
          <a:xfrm>
            <a:off x="241738" y="44624"/>
            <a:ext cx="8628360" cy="6264696"/>
          </a:xfrm>
          <a:prstGeom prst="rect">
            <a:avLst/>
          </a:prstGeom>
        </p:spPr>
      </p:pic>
      <p:sp>
        <p:nvSpPr>
          <p:cNvPr id="3" name="TextBox 2">
            <a:extLst>
              <a:ext uri="{FF2B5EF4-FFF2-40B4-BE49-F238E27FC236}">
                <a16:creationId xmlns:a16="http://schemas.microsoft.com/office/drawing/2014/main" id="{4B2A97AB-F145-4127-BDFB-0C1F22C4FA6A}"/>
              </a:ext>
            </a:extLst>
          </p:cNvPr>
          <p:cNvSpPr txBox="1"/>
          <p:nvPr/>
        </p:nvSpPr>
        <p:spPr>
          <a:xfrm>
            <a:off x="7338685" y="6303481"/>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0B8805D7-6B30-BCBF-FE9D-677564FB7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spTree>
    <p:extLst>
      <p:ext uri="{BB962C8B-B14F-4D97-AF65-F5344CB8AC3E}">
        <p14:creationId xmlns:p14="http://schemas.microsoft.com/office/powerpoint/2010/main" val="355769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1E07D-890C-426A-94C0-6C06082AA709}"/>
              </a:ext>
            </a:extLst>
          </p:cNvPr>
          <p:cNvPicPr>
            <a:picLocks noChangeAspect="1"/>
          </p:cNvPicPr>
          <p:nvPr/>
        </p:nvPicPr>
        <p:blipFill>
          <a:blip r:embed="rId3"/>
          <a:stretch>
            <a:fillRect/>
          </a:stretch>
        </p:blipFill>
        <p:spPr>
          <a:xfrm>
            <a:off x="323528" y="12998"/>
            <a:ext cx="8496944" cy="6168605"/>
          </a:xfrm>
          <a:prstGeom prst="rect">
            <a:avLst/>
          </a:prstGeom>
        </p:spPr>
      </p:pic>
      <p:sp>
        <p:nvSpPr>
          <p:cNvPr id="3" name="TextBox 2">
            <a:extLst>
              <a:ext uri="{FF2B5EF4-FFF2-40B4-BE49-F238E27FC236}">
                <a16:creationId xmlns:a16="http://schemas.microsoft.com/office/drawing/2014/main" id="{CAEFF252-D316-43CB-9BA4-DCB6E69B3E51}"/>
              </a:ext>
            </a:extLst>
          </p:cNvPr>
          <p:cNvSpPr txBox="1"/>
          <p:nvPr/>
        </p:nvSpPr>
        <p:spPr>
          <a:xfrm>
            <a:off x="7266842" y="6181603"/>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D96681E5-F770-F8E8-C22D-45045A51B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50275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AE0BAF-3C31-ADB8-02EE-B70A83AEA590}"/>
              </a:ext>
            </a:extLst>
          </p:cNvPr>
          <p:cNvPicPr>
            <a:picLocks noChangeAspect="1"/>
          </p:cNvPicPr>
          <p:nvPr/>
        </p:nvPicPr>
        <p:blipFill>
          <a:blip r:embed="rId2"/>
          <a:stretch>
            <a:fillRect/>
          </a:stretch>
        </p:blipFill>
        <p:spPr>
          <a:xfrm>
            <a:off x="6926857" y="3125401"/>
            <a:ext cx="2186698" cy="3097067"/>
          </a:xfrm>
          <a:prstGeom prst="rect">
            <a:avLst/>
          </a:prstGeom>
        </p:spPr>
      </p:pic>
      <p:sp>
        <p:nvSpPr>
          <p:cNvPr id="42" name="Tekstiruutu 41"/>
          <p:cNvSpPr txBox="1"/>
          <p:nvPr/>
        </p:nvSpPr>
        <p:spPr>
          <a:xfrm>
            <a:off x="0"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teollinen rakenne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maan monipuolisimpia: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sk maan 9., Pohjois-Satakunta </a:t>
            </a:r>
            <a:r>
              <a:rPr lang="fi-FI" sz="1400" b="1" dirty="0">
                <a:solidFill>
                  <a:prstClr val="black"/>
                </a:solidFill>
                <a:latin typeface="Calibri" panose="020F0502020204030204"/>
              </a:rPr>
              <a:t>13</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Rauman sk</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 monipuolisin teollisuuden henkilöstössä Suomen </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(kartassa vihreällä monipuolisimmat ja punaisella yksipuolisimmat teolliset rakenteet, v. 2021)</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avoimuusindeksi</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(vienti Tullin mukaan/BKT)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maan korkeimpia: </a:t>
            </a:r>
            <a:r>
              <a:rPr lang="fi-FI" b="1" dirty="0">
                <a:solidFill>
                  <a:srgbClr val="099BDD"/>
                </a:solidFill>
                <a:latin typeface="Calibri" panose="020F0502020204030204"/>
              </a:rPr>
              <a:t>57</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(koko maa </a:t>
            </a:r>
            <a:r>
              <a:rPr lang="fi-FI" b="1" dirty="0">
                <a:solidFill>
                  <a:prstClr val="black"/>
                </a:solidFill>
                <a:latin typeface="Calibri" panose="020F0502020204030204"/>
              </a:rPr>
              <a:t>27</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v. 2021)</a:t>
            </a:r>
          </a:p>
          <a:p>
            <a:pPr marR="0" lvl="0" algn="l" defTabSz="914400" rtl="0" eaLnBrk="1" fontAlgn="auto" latinLnBrk="0" hangingPunct="1">
              <a:lnSpc>
                <a:spcPct val="100000"/>
              </a:lnSpc>
              <a:spcBef>
                <a:spcPts val="0"/>
              </a:spcBef>
              <a:spcAft>
                <a:spcPts val="0"/>
              </a:spcAft>
              <a:buClrTx/>
              <a:buSzTx/>
              <a:tabLst/>
              <a:defRPr/>
            </a:pPr>
            <a:r>
              <a:rPr kumimoji="0" lang="fi-FI" b="1" i="0" u="none" strike="noStrike" kern="1200" cap="none" spc="0" normalizeH="0" baseline="0" noProof="0" dirty="0">
                <a:ln>
                  <a:noFill/>
                </a:ln>
                <a:solidFill>
                  <a:srgbClr val="2683C6">
                    <a:lumMod val="75000"/>
                  </a:srgbClr>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viennin arvo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maakunnista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4.</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2022 (Tulli</a:t>
            </a:r>
            <a:r>
              <a:rPr lang="fi-FI" b="1" dirty="0">
                <a:solidFill>
                  <a:prstClr val="black"/>
                </a:solidFill>
                <a:latin typeface="Calibri" panose="020F0502020204030204"/>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arvo n. 4,9 mrd. €), osuus Suomen viennistä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8</a:t>
            </a:r>
            <a:r>
              <a:rPr lang="fi-FI" b="1" dirty="0">
                <a:solidFill>
                  <a:srgbClr val="099BDD"/>
                </a:solidFill>
                <a:latin typeface="Calibri" panose="020F0502020204030204"/>
              </a:rPr>
              <a:t>,1</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(väestöosuus </a:t>
            </a:r>
            <a:r>
              <a:rPr lang="fi-FI" b="1" dirty="0">
                <a:solidFill>
                  <a:prstClr val="black"/>
                </a:solidFill>
                <a:latin typeface="Calibri" panose="020F0502020204030204"/>
              </a:rPr>
              <a:t>3,8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osuus maan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teollisuuden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työpaikoista</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korkea</a:t>
            </a:r>
            <a:r>
              <a:rPr lang="fi-FI" b="1" dirty="0">
                <a:solidFill>
                  <a:prstClr val="black"/>
                </a:solidFill>
                <a:latin typeface="Calibri" panose="020F0502020204030204"/>
              </a:rPr>
              <a: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5,4 %</a:t>
            </a:r>
            <a:r>
              <a:rPr lang="fi-FI" b="1" dirty="0">
                <a:solidFill>
                  <a:prstClr val="black"/>
                </a:solidFill>
                <a:latin typeface="Calibri" panose="020F0502020204030204"/>
              </a:rPr>
              <a:t>;</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liikevaihdosta osuus on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5,1 %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toimipaikoista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5,7 %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2022). </a:t>
            </a:r>
            <a:r>
              <a:rPr lang="fi-FI" b="1" dirty="0">
                <a:solidFill>
                  <a:prstClr val="black"/>
                </a:solidFill>
                <a:latin typeface="Calibri" panose="020F0502020204030204"/>
              </a:rPr>
              <a:t>Sata-</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kunta tuottaa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sähköstä 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37</a:t>
            </a:r>
            <a:r>
              <a:rPr lang="fi-FI" b="1" dirty="0">
                <a:solidFill>
                  <a:srgbClr val="099BDD"/>
                </a:solidFill>
                <a:latin typeface="Calibri" panose="020F0502020204030204"/>
              </a:rPr>
              <a:t> % </a:t>
            </a:r>
            <a:r>
              <a:rPr lang="fi-FI" b="1" dirty="0">
                <a:latin typeface="Calibri" panose="020F0502020204030204"/>
              </a:rPr>
              <a:t>(OL3 maksimiteholla)</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kilpailukyky </a:t>
            </a:r>
            <a:r>
              <a:rPr lang="fi-FI" b="1" dirty="0">
                <a:solidFill>
                  <a:srgbClr val="7182B8"/>
                </a:solidFill>
                <a:latin typeface="Calibri" panose="020F0502020204030204"/>
              </a:rPr>
              <a:t>pysynyt suhteellisen hyvänä</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vv. 2011-20:</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Viiden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osatekijän mittaristo, joka kuvaa seutukunnan kykyä tuottaa BKT:tä</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työn tuottavuus, koulutusaste, työllisyysaste, teollisuus, yritysdynamiikka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a:t>
            </a:r>
            <a:r>
              <a:rPr lang="fi-FI" sz="1400" b="1" dirty="0">
                <a:solidFill>
                  <a:prstClr val="black"/>
                </a:solidFill>
                <a:latin typeface="Calibri" panose="020F0502020204030204"/>
              </a:rPr>
              <a:t> </a:t>
            </a:r>
            <a:r>
              <a:rPr lang="fi-FI" sz="1400" b="1" dirty="0">
                <a:solidFill>
                  <a:srgbClr val="099BDD"/>
                </a:solidFill>
                <a:latin typeface="Calibri" panose="020F0502020204030204"/>
              </a:rPr>
              <a:t>sijalla 5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 Porin seutukunta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15 </a:t>
            </a:r>
            <a:r>
              <a:rPr kumimoji="0" lang="fi-FI" sz="1400" b="1" i="0" u="none" strike="noStrike" kern="1200" cap="none" spc="0" normalizeH="0" baseline="0" noProof="0" dirty="0">
                <a:ln>
                  <a:noFill/>
                </a:ln>
                <a:effectLst/>
                <a:uLnTx/>
                <a:uFillTx/>
                <a:latin typeface="Calibri" panose="020F0502020204030204"/>
                <a:ea typeface="+mn-ea"/>
                <a:cs typeface="Arial" panose="020B0604020202020204" pitchFamily="34" charset="0"/>
              </a:rPr>
              <a:t>ja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52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(BKT/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silti tulosta selvästi parempi).</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BKT/</a:t>
            </a:r>
            <a:r>
              <a:rPr kumimoji="0" lang="fi-FI" sz="1800" b="1" i="0" u="none" strike="noStrike" kern="1200" cap="none" spc="0" normalizeH="0" baseline="0" noProof="0" dirty="0" err="1">
                <a:ln>
                  <a:noFill/>
                </a:ln>
                <a:solidFill>
                  <a:srgbClr val="344068">
                    <a:lumMod val="60000"/>
                    <a:lumOff val="40000"/>
                  </a:srgbClr>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a:t>
            </a:r>
            <a:r>
              <a:rPr lang="fi-FI" b="1" dirty="0">
                <a:solidFill>
                  <a:srgbClr val="099BDD"/>
                </a:solidFill>
                <a:latin typeface="Calibri" panose="020F0502020204030204"/>
              </a:rPr>
              <a:t>7</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2021. </a:t>
            </a:r>
            <a:r>
              <a:rPr lang="fi-FI" b="1" dirty="0">
                <a:solidFill>
                  <a:prstClr val="black"/>
                </a:solidFill>
                <a:latin typeface="Calibri" panose="020F0502020204030204"/>
              </a:rPr>
              <a:t>Satakunnan </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jalostuksen arvonlisäys per </a:t>
            </a:r>
            <a:r>
              <a:rPr lang="fi-FI" b="1" dirty="0" err="1">
                <a:solidFill>
                  <a:prstClr val="black"/>
                </a:solidFill>
                <a:latin typeface="Calibri" panose="020F0502020204030204"/>
              </a:rPr>
              <a:t>capita</a:t>
            </a:r>
            <a:r>
              <a:rPr lang="fi-FI" b="1" dirty="0">
                <a:solidFill>
                  <a:prstClr val="black"/>
                </a:solidFill>
                <a:latin typeface="Calibri" panose="020F0502020204030204"/>
              </a:rPr>
              <a:t> on 4. korkein 19 maakunnasta (v. 2022).</a:t>
            </a:r>
            <a:endPar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8852925" y="1203143"/>
            <a:ext cx="307777" cy="122387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Tulli 2023</a:t>
            </a: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13" name="Tekstiruutu 3"/>
          <p:cNvSpPr txBox="1"/>
          <p:nvPr/>
        </p:nvSpPr>
        <p:spPr>
          <a:xfrm>
            <a:off x="137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27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.11.2019</a:t>
            </a:r>
          </a:p>
        </p:txBody>
      </p:sp>
      <p:sp>
        <p:nvSpPr>
          <p:cNvPr id="4" name="TextBox 3">
            <a:extLst>
              <a:ext uri="{FF2B5EF4-FFF2-40B4-BE49-F238E27FC236}">
                <a16:creationId xmlns:a16="http://schemas.microsoft.com/office/drawing/2014/main" id="{12F620F0-EF7E-41D7-8380-C4F95223CDAC}"/>
              </a:ext>
            </a:extLst>
          </p:cNvPr>
          <p:cNvSpPr txBox="1"/>
          <p:nvPr/>
        </p:nvSpPr>
        <p:spPr>
          <a:xfrm>
            <a:off x="152667" y="6444671"/>
            <a:ext cx="1213794" cy="338554"/>
          </a:xfrm>
          <a:prstGeom prst="rect">
            <a:avLst/>
          </a:prstGeom>
          <a:solidFill>
            <a:srgbClr val="2683C6"/>
          </a:solidFill>
        </p:spPr>
        <p:txBody>
          <a:bodyPr wrap="none" rtlCol="0">
            <a:spAutoFit/>
          </a:bodyPr>
          <a:lstStyle/>
          <a:p>
            <a:r>
              <a:rPr lang="fi-FI" sz="1600" dirty="0"/>
              <a:t>4.1.2024    </a:t>
            </a:r>
          </a:p>
        </p:txBody>
      </p:sp>
      <p:pic>
        <p:nvPicPr>
          <p:cNvPr id="3" name="Kuva 2" descr="Kuva, joka sisältää kohteen teksti, merkki, clipart-kuva&#10;&#10;Kuvaus luotu automaattisesti">
            <a:extLst>
              <a:ext uri="{FF2B5EF4-FFF2-40B4-BE49-F238E27FC236}">
                <a16:creationId xmlns:a16="http://schemas.microsoft.com/office/drawing/2014/main" id="{F887C2FD-A0E6-BF11-3F41-66BDC9650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2257" y="6295655"/>
            <a:ext cx="1856812" cy="480765"/>
          </a:xfrm>
          <a:prstGeom prst="rect">
            <a:avLst/>
          </a:prstGeom>
        </p:spPr>
      </p:pic>
      <p:pic>
        <p:nvPicPr>
          <p:cNvPr id="6" name="Picture 5">
            <a:extLst>
              <a:ext uri="{FF2B5EF4-FFF2-40B4-BE49-F238E27FC236}">
                <a16:creationId xmlns:a16="http://schemas.microsoft.com/office/drawing/2014/main" id="{4161A27F-3971-7822-C62D-EF6704FDB7F3}"/>
              </a:ext>
            </a:extLst>
          </p:cNvPr>
          <p:cNvPicPr>
            <a:picLocks noChangeAspect="1"/>
          </p:cNvPicPr>
          <p:nvPr/>
        </p:nvPicPr>
        <p:blipFill>
          <a:blip r:embed="rId4"/>
          <a:stretch>
            <a:fillRect/>
          </a:stretch>
        </p:blipFill>
        <p:spPr>
          <a:xfrm>
            <a:off x="6789100" y="19427"/>
            <a:ext cx="2189646" cy="3097067"/>
          </a:xfrm>
          <a:prstGeom prst="rect">
            <a:avLst/>
          </a:prstGeom>
        </p:spPr>
      </p:pic>
    </p:spTree>
    <p:extLst>
      <p:ext uri="{BB962C8B-B14F-4D97-AF65-F5344CB8AC3E}">
        <p14:creationId xmlns:p14="http://schemas.microsoft.com/office/powerpoint/2010/main" val="2697848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DF4983-8A85-BC0A-0D62-5BF8E443C6F6}"/>
              </a:ext>
            </a:extLst>
          </p:cNvPr>
          <p:cNvPicPr>
            <a:picLocks noChangeAspect="1"/>
          </p:cNvPicPr>
          <p:nvPr/>
        </p:nvPicPr>
        <p:blipFill>
          <a:blip r:embed="rId3"/>
          <a:stretch>
            <a:fillRect/>
          </a:stretch>
        </p:blipFill>
        <p:spPr>
          <a:xfrm>
            <a:off x="2733502" y="324316"/>
            <a:ext cx="2350315" cy="3323879"/>
          </a:xfrm>
          <a:prstGeom prst="rect">
            <a:avLst/>
          </a:prstGeom>
        </p:spPr>
      </p:pic>
      <p:sp>
        <p:nvSpPr>
          <p:cNvPr id="38" name="Pyöristetty suorakulmio 9"/>
          <p:cNvSpPr/>
          <p:nvPr/>
        </p:nvSpPr>
        <p:spPr>
          <a:xfrm>
            <a:off x="2367902" y="575202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78792" y="-170065"/>
            <a:ext cx="1946313" cy="1856436"/>
          </a:xfrm>
          <a:prstGeom prst="rect">
            <a:avLst/>
          </a:prstGeom>
        </p:spPr>
      </p:pic>
      <p:sp>
        <p:nvSpPr>
          <p:cNvPr id="2" name="Otsikko 1"/>
          <p:cNvSpPr>
            <a:spLocks noGrp="1"/>
          </p:cNvSpPr>
          <p:nvPr>
            <p:ph type="ctrTitle"/>
          </p:nvPr>
        </p:nvSpPr>
        <p:spPr>
          <a:xfrm>
            <a:off x="59165" y="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Satakunnan aluetalous</a:t>
            </a:r>
          </a:p>
        </p:txBody>
      </p:sp>
      <p:sp>
        <p:nvSpPr>
          <p:cNvPr id="9" name="Tekstiruutu 8"/>
          <p:cNvSpPr txBox="1"/>
          <p:nvPr/>
        </p:nvSpPr>
        <p:spPr>
          <a:xfrm>
            <a:off x="8869498" y="2837005"/>
            <a:ext cx="307777" cy="1549951"/>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Satakuntaliitto</a:t>
            </a:r>
          </a:p>
        </p:txBody>
      </p:sp>
      <p:sp>
        <p:nvSpPr>
          <p:cNvPr id="42" name="Tekstiruutu 41"/>
          <p:cNvSpPr txBox="1"/>
          <p:nvPr/>
        </p:nvSpPr>
        <p:spPr>
          <a:xfrm>
            <a:off x="5103509" y="-15246"/>
            <a:ext cx="3969281" cy="113877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Satakunnan jalostuksen </a:t>
            </a:r>
            <a:r>
              <a:rPr lang="fi-FI" b="1" dirty="0">
                <a:solidFill>
                  <a:srgbClr val="0070C0"/>
                </a:solidFill>
                <a:latin typeface="Calibri" panose="020F0502020204030204"/>
              </a:rPr>
              <a:t>arvonlisäys (BKT)</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2022</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19 maakunnasta  </a:t>
            </a: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rPr>
              <a:t>4</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korkein</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8028357"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10" name="Pyöristetty suorakulmio 9"/>
          <p:cNvSpPr/>
          <p:nvPr/>
        </p:nvSpPr>
        <p:spPr>
          <a:xfrm>
            <a:off x="2378976" y="523162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4" name="Rectangle 43"/>
          <p:cNvSpPr/>
          <p:nvPr/>
        </p:nvSpPr>
        <p:spPr>
          <a:xfrm>
            <a:off x="5064126" y="851296"/>
            <a:ext cx="4572000" cy="255454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BKT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Suomen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seutukunnassa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 sijalla </a:t>
            </a:r>
            <a:r>
              <a:rPr lang="fi-FI" b="1" dirty="0">
                <a:solidFill>
                  <a:srgbClr val="FF5050"/>
                </a:solidFill>
                <a:latin typeface="Calibri" panose="020F0502020204030204"/>
              </a:rPr>
              <a:t>7</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seutukunta 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33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sijalla </a:t>
            </a:r>
            <a:r>
              <a:rPr lang="fi-FI" b="1" dirty="0">
                <a:solidFill>
                  <a:srgbClr val="FF5050"/>
                </a:solidFill>
                <a:latin typeface="Calibri" panose="020F0502020204030204"/>
              </a:rPr>
              <a:t>31</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Satakunnassa BKT per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9.</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korkein (2021) 19 maakunnasta.</a:t>
            </a:r>
          </a:p>
        </p:txBody>
      </p:sp>
      <p:sp>
        <p:nvSpPr>
          <p:cNvPr id="45" name="Tekstiruutu 34"/>
          <p:cNvSpPr txBox="1"/>
          <p:nvPr/>
        </p:nvSpPr>
        <p:spPr>
          <a:xfrm>
            <a:off x="-18883" y="5496744"/>
            <a:ext cx="2223686"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ritannic Bold" panose="020B0903060703020204" pitchFamily="34" charset="0"/>
                <a:ea typeface="+mn-ea"/>
                <a:cs typeface="Arial" panose="020B0604020202020204" pitchFamily="34" charset="0"/>
              </a:rPr>
              <a:t> Suomi keskimäärin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0" name="Rectangle 49"/>
          <p:cNvSpPr/>
          <p:nvPr/>
        </p:nvSpPr>
        <p:spPr>
          <a:xfrm>
            <a:off x="2407464" y="5066228"/>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+0,8</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61" name="Rectangle 60"/>
          <p:cNvSpPr/>
          <p:nvPr/>
        </p:nvSpPr>
        <p:spPr>
          <a:xfrm>
            <a:off x="2415182" y="5611043"/>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+3,2</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29" name="Tekstiruutu 34"/>
          <p:cNvSpPr txBox="1"/>
          <p:nvPr/>
        </p:nvSpPr>
        <p:spPr>
          <a:xfrm>
            <a:off x="-22990" y="2995803"/>
            <a:ext cx="2660215"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BKT:n kasvu 2021 (</a:t>
            </a:r>
            <a:r>
              <a:rPr kumimoji="0" lang="fi-FI" sz="2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real</a:t>
            </a: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a:t>
            </a:r>
          </a:p>
        </p:txBody>
      </p:sp>
      <p:sp>
        <p:nvSpPr>
          <p:cNvPr id="30" name="Pyöristetty suorakulmio 9"/>
          <p:cNvSpPr/>
          <p:nvPr/>
        </p:nvSpPr>
        <p:spPr>
          <a:xfrm>
            <a:off x="2360635" y="470726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2430699" y="457083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+0,9</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32" name="Tekstiruutu 34"/>
          <p:cNvSpPr txBox="1"/>
          <p:nvPr/>
        </p:nvSpPr>
        <p:spPr>
          <a:xfrm>
            <a:off x="-5146" y="4447973"/>
            <a:ext cx="2024913"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Porin seutukunta</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8" name="TextBox 27"/>
          <p:cNvSpPr txBox="1"/>
          <p:nvPr/>
        </p:nvSpPr>
        <p:spPr>
          <a:xfrm>
            <a:off x="-21424" y="5273977"/>
            <a:ext cx="2098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Pohjois-Satakunta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3" name="Pyöristetty suorakulmio 9"/>
          <p:cNvSpPr/>
          <p:nvPr/>
        </p:nvSpPr>
        <p:spPr>
          <a:xfrm>
            <a:off x="2319242" y="369439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5" name="Pyöristetty suorakulmio 9"/>
          <p:cNvSpPr/>
          <p:nvPr/>
        </p:nvSpPr>
        <p:spPr>
          <a:xfrm>
            <a:off x="2339416" y="421002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9" name="Rectangle 48"/>
          <p:cNvSpPr/>
          <p:nvPr/>
        </p:nvSpPr>
        <p:spPr>
          <a:xfrm>
            <a:off x="2302333" y="4051032"/>
            <a:ext cx="188384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 +5,1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1" name="Rectangle 50"/>
          <p:cNvSpPr/>
          <p:nvPr/>
        </p:nvSpPr>
        <p:spPr>
          <a:xfrm>
            <a:off x="2437470" y="354109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+2,4 %</a:t>
            </a:r>
            <a:endPar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36" name="TextBox 35"/>
          <p:cNvSpPr txBox="1"/>
          <p:nvPr/>
        </p:nvSpPr>
        <p:spPr>
          <a:xfrm>
            <a:off x="57673" y="4299077"/>
            <a:ext cx="223985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Rauman seutukunta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 name="TextBox 2"/>
          <p:cNvSpPr txBox="1"/>
          <p:nvPr/>
        </p:nvSpPr>
        <p:spPr>
          <a:xfrm>
            <a:off x="5106435" y="4241983"/>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4315667" y="4229515"/>
            <a:ext cx="7907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Suorakulmio 20"/>
          <p:cNvSpPr/>
          <p:nvPr/>
        </p:nvSpPr>
        <p:spPr>
          <a:xfrm>
            <a:off x="26318" y="350290"/>
            <a:ext cx="3249538" cy="14642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Investointien arvon kehitys jalostuksessa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2010-2021</a:t>
            </a:r>
            <a:endPar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40 %  </a:t>
            </a:r>
            <a:endPar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400" b="1" dirty="0">
                <a:solidFill>
                  <a:prstClr val="white">
                    <a:lumMod val="50000"/>
                  </a:prstClr>
                </a:solidFill>
                <a:latin typeface="Calibri" panose="020F0502020204030204"/>
              </a:rPr>
              <a:t>31</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6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1" name="Suorakulmio 20"/>
          <p:cNvSpPr/>
          <p:nvPr/>
        </p:nvSpPr>
        <p:spPr>
          <a:xfrm>
            <a:off x="8103161" y="4653897"/>
            <a:ext cx="1038498" cy="94236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Oheinen kartogrammi kuvaa maakuntien kokoa suhteessa jalostuksen arvon-lisäykseen per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capita</a:t>
            </a:r>
            <a:endParaRPr kumimoji="0" lang="fi-FI" sz="12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6" name="Tekstiruutu 3"/>
          <p:cNvSpPr txBox="1"/>
          <p:nvPr/>
        </p:nvSpPr>
        <p:spPr>
          <a:xfrm>
            <a:off x="85648" y="6434720"/>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29.11.2023</a:t>
            </a:r>
          </a:p>
        </p:txBody>
      </p:sp>
      <p:sp>
        <p:nvSpPr>
          <p:cNvPr id="34" name="TextBox 33"/>
          <p:cNvSpPr txBox="1"/>
          <p:nvPr/>
        </p:nvSpPr>
        <p:spPr>
          <a:xfrm>
            <a:off x="38259" y="3811627"/>
            <a:ext cx="225562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47" name="Suorakulmio 20">
            <a:extLst>
              <a:ext uri="{FF2B5EF4-FFF2-40B4-BE49-F238E27FC236}">
                <a16:creationId xmlns:a16="http://schemas.microsoft.com/office/drawing/2014/main" id="{6AA75AAB-D6E5-49D1-9B77-CEAF76646C11}"/>
              </a:ext>
            </a:extLst>
          </p:cNvPr>
          <p:cNvSpPr/>
          <p:nvPr/>
        </p:nvSpPr>
        <p:spPr>
          <a:xfrm>
            <a:off x="4408702" y="3641945"/>
            <a:ext cx="1522236"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 2022 ennakkotiedot,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arvonlisäyksen reaalinen kasvu: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5,6 %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2,2 %</a:t>
            </a:r>
            <a:endPar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0" name="Suorakulmio 20"/>
          <p:cNvSpPr/>
          <p:nvPr/>
        </p:nvSpPr>
        <p:spPr>
          <a:xfrm>
            <a:off x="0" y="2073025"/>
            <a:ext cx="2823690" cy="53297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Teollisuuden viennin arvon kasvu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2000-2022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1</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02 %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400" b="1" dirty="0">
                <a:solidFill>
                  <a:prstClr val="white">
                    <a:lumMod val="50000"/>
                  </a:prstClr>
                </a:solidFill>
                <a:latin typeface="Calibri" panose="020F0502020204030204"/>
              </a:rPr>
              <a:t>85</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ienti</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2. korkein maakunnista (2022)!</a:t>
            </a:r>
          </a:p>
        </p:txBody>
      </p:sp>
      <p:pic>
        <p:nvPicPr>
          <p:cNvPr id="4" name="Kuva 3" descr="Kuva, joka sisältää kohteen teksti, merkki, clipart-kuva&#10;&#10;Kuvaus luotu automaattisesti">
            <a:extLst>
              <a:ext uri="{FF2B5EF4-FFF2-40B4-BE49-F238E27FC236}">
                <a16:creationId xmlns:a16="http://schemas.microsoft.com/office/drawing/2014/main" id="{9EEEADC5-3A2D-93DB-E485-9C9B827083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155" y="6325695"/>
            <a:ext cx="1856812" cy="480765"/>
          </a:xfrm>
          <a:prstGeom prst="rect">
            <a:avLst/>
          </a:prstGeom>
        </p:spPr>
      </p:pic>
      <p:pic>
        <p:nvPicPr>
          <p:cNvPr id="16" name="Picture 15">
            <a:extLst>
              <a:ext uri="{FF2B5EF4-FFF2-40B4-BE49-F238E27FC236}">
                <a16:creationId xmlns:a16="http://schemas.microsoft.com/office/drawing/2014/main" id="{8EACD747-BD25-750D-2724-BA25A3A07B60}"/>
              </a:ext>
            </a:extLst>
          </p:cNvPr>
          <p:cNvPicPr>
            <a:picLocks noChangeAspect="1"/>
          </p:cNvPicPr>
          <p:nvPr/>
        </p:nvPicPr>
        <p:blipFill>
          <a:blip r:embed="rId7"/>
          <a:stretch>
            <a:fillRect/>
          </a:stretch>
        </p:blipFill>
        <p:spPr>
          <a:xfrm>
            <a:off x="5865616" y="3355145"/>
            <a:ext cx="2111541" cy="2986198"/>
          </a:xfrm>
          <a:prstGeom prst="rect">
            <a:avLst/>
          </a:prstGeom>
        </p:spPr>
      </p:pic>
    </p:spTree>
    <p:extLst>
      <p:ext uri="{BB962C8B-B14F-4D97-AF65-F5344CB8AC3E}">
        <p14:creationId xmlns:p14="http://schemas.microsoft.com/office/powerpoint/2010/main" val="3796767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73AD42-3D28-ED7E-F369-828D515F08EC}"/>
              </a:ext>
            </a:extLst>
          </p:cNvPr>
          <p:cNvPicPr>
            <a:picLocks noChangeAspect="1"/>
          </p:cNvPicPr>
          <p:nvPr/>
        </p:nvPicPr>
        <p:blipFill>
          <a:blip r:embed="rId2"/>
          <a:stretch>
            <a:fillRect/>
          </a:stretch>
        </p:blipFill>
        <p:spPr>
          <a:xfrm>
            <a:off x="0" y="474530"/>
            <a:ext cx="3995936" cy="5651161"/>
          </a:xfrm>
          <a:prstGeom prst="rect">
            <a:avLst/>
          </a:prstGeom>
        </p:spPr>
      </p:pic>
      <p:sp>
        <p:nvSpPr>
          <p:cNvPr id="3" name="Rectangle 2"/>
          <p:cNvSpPr/>
          <p:nvPr/>
        </p:nvSpPr>
        <p:spPr>
          <a:xfrm>
            <a:off x="3546603" y="430276"/>
            <a:ext cx="5472608" cy="5632311"/>
          </a:xfrm>
          <a:prstGeom prst="rect">
            <a:avLst/>
          </a:prstGeom>
          <a:solidFill>
            <a:schemeClr val="bg1"/>
          </a:solidFill>
        </p:spPr>
        <p:txBody>
          <a:bodyPr wrap="square">
            <a:spAutoFit/>
          </a:bodyPr>
          <a:lstStyle/>
          <a:p>
            <a:r>
              <a:rPr lang="fi-FI" b="1" dirty="0">
                <a:solidFill>
                  <a:srgbClr val="0070C0"/>
                </a:solidFill>
              </a:rPr>
              <a:t>Satakunnan BKT henkeä kohden on </a:t>
            </a:r>
            <a:r>
              <a:rPr lang="fi-FI" b="1" dirty="0">
                <a:solidFill>
                  <a:prstClr val="black"/>
                </a:solidFill>
              </a:rPr>
              <a:t>19 maakunnasta </a:t>
            </a:r>
            <a:r>
              <a:rPr lang="fi-FI" b="1" dirty="0">
                <a:solidFill>
                  <a:srgbClr val="C0504D">
                    <a:lumMod val="75000"/>
                  </a:srgbClr>
                </a:solidFill>
                <a:effectLst>
                  <a:outerShdw blurRad="38100" dist="38100" dir="2700000" algn="tl">
                    <a:srgbClr val="000000">
                      <a:alpha val="43137"/>
                    </a:srgbClr>
                  </a:outerShdw>
                </a:effectLst>
              </a:rPr>
              <a:t>9. korkein (39 750 €</a:t>
            </a:r>
            <a:r>
              <a:rPr lang="fi-FI" b="1" dirty="0">
                <a:solidFill>
                  <a:prstClr val="black"/>
                </a:solidFill>
                <a:effectLst>
                  <a:outerShdw blurRad="38100" dist="38100" dir="2700000" algn="tl">
                    <a:srgbClr val="000000">
                      <a:alpha val="43137"/>
                    </a:srgbClr>
                  </a:outerShdw>
                </a:effectLst>
              </a:rPr>
              <a:t>) </a:t>
            </a:r>
            <a:r>
              <a:rPr lang="fi-FI" b="1" dirty="0">
                <a:solidFill>
                  <a:prstClr val="black"/>
                </a:solidFill>
              </a:rPr>
              <a:t>v. 2021, kasvua 6,4 % edellisvuodesta. Merkittävää on viennin hyvin suuri osuus siitä, yli puolet. Koko maassa BKT/</a:t>
            </a:r>
            <a:r>
              <a:rPr lang="fi-FI" b="1" dirty="0" err="1">
                <a:solidFill>
                  <a:prstClr val="black"/>
                </a:solidFill>
              </a:rPr>
              <a:t>capita</a:t>
            </a:r>
            <a:r>
              <a:rPr lang="fi-FI" b="1" dirty="0">
                <a:solidFill>
                  <a:prstClr val="black"/>
                </a:solidFill>
              </a:rPr>
              <a:t> kohosi 5,2 %. </a:t>
            </a:r>
          </a:p>
          <a:p>
            <a:endParaRPr lang="fi-FI" b="1" dirty="0">
              <a:solidFill>
                <a:prstClr val="black"/>
              </a:solidFill>
            </a:endParaRPr>
          </a:p>
          <a:p>
            <a:r>
              <a:rPr lang="fi-FI" sz="1500" b="1" dirty="0">
                <a:solidFill>
                  <a:prstClr val="black"/>
                </a:solidFill>
              </a:rPr>
              <a:t>Sijaluku kohosi edellisvuoteen verrattuna. Satakunnassa reaalinen BKT per </a:t>
            </a:r>
            <a:r>
              <a:rPr lang="fi-FI" sz="1500" b="1" dirty="0" err="1">
                <a:solidFill>
                  <a:prstClr val="black"/>
                </a:solidFill>
              </a:rPr>
              <a:t>capita</a:t>
            </a:r>
            <a:r>
              <a:rPr lang="fi-FI" sz="1500" b="1" dirty="0">
                <a:solidFill>
                  <a:prstClr val="black"/>
                </a:solidFill>
              </a:rPr>
              <a:t> kasvoi 2,8 %. Koko maassa luku oli sama. Rauman seudulla kasvu oli 5,6 %, Porin seudulla 1,2 % ja Pohjois-Satakunnassa 1,4 %. </a:t>
            </a:r>
          </a:p>
          <a:p>
            <a:endParaRPr lang="fi-FI" sz="1500" b="1" dirty="0">
              <a:solidFill>
                <a:prstClr val="black"/>
              </a:solidFill>
            </a:endParaRPr>
          </a:p>
          <a:p>
            <a:r>
              <a:rPr lang="fi-FI" sz="1500" b="1" dirty="0">
                <a:solidFill>
                  <a:prstClr val="black"/>
                </a:solidFill>
              </a:rPr>
              <a:t>Rauman seutukunnan sijaluku nousi muutaman pykälän, sillä metsäteollisuuden ja palveluiden arvonlisäys kasvoi. Metsäteollisuudessa tuotannon arvo yli kaksikertaistui. Metallialat olivat laskussa. Porin seutukunnassa sijaluku aleni, sillä arvonlisäys tippui teknologiateollisuudessa. Arvonlisäys kasvoi mm. alkutuotannossa, metsä-teollisuudessa, rakentamisessa ja palveluissa. Pohjois-Satakunnan sijoitus laski selvemmin. Arvonlisäys aleni alkutuotannossa ja rakentamisessa. Teollisuudessa ja palveluissa se kohosi.</a:t>
            </a:r>
          </a:p>
          <a:p>
            <a:r>
              <a:rPr lang="fi-FI" sz="1500" b="1" dirty="0">
                <a:solidFill>
                  <a:prstClr val="black"/>
                </a:solidFill>
              </a:rPr>
              <a:t> </a:t>
            </a:r>
          </a:p>
          <a:p>
            <a:endParaRPr lang="fi-FI" sz="1200" b="1" dirty="0">
              <a:solidFill>
                <a:prstClr val="black"/>
              </a:solidFill>
            </a:endParaRPr>
          </a:p>
        </p:txBody>
      </p:sp>
      <p:sp>
        <p:nvSpPr>
          <p:cNvPr id="8" name="Rectangle 7"/>
          <p:cNvSpPr/>
          <p:nvPr/>
        </p:nvSpPr>
        <p:spPr>
          <a:xfrm>
            <a:off x="4245745" y="5500700"/>
            <a:ext cx="4898255" cy="1323439"/>
          </a:xfrm>
          <a:prstGeom prst="rect">
            <a:avLst/>
          </a:prstGeom>
        </p:spPr>
        <p:txBody>
          <a:bodyPr wrap="square">
            <a:spAutoFit/>
          </a:bodyPr>
          <a:lstStyle/>
          <a:p>
            <a:endParaRPr lang="fi-FI" sz="1600" b="1" dirty="0">
              <a:solidFill>
                <a:prstClr val="black"/>
              </a:solidFill>
            </a:endParaRPr>
          </a:p>
          <a:p>
            <a:r>
              <a:rPr lang="fi-FI" sz="1600" b="1" dirty="0">
                <a:solidFill>
                  <a:srgbClr val="0070C0"/>
                </a:solidFill>
              </a:rPr>
              <a:t>BKT per </a:t>
            </a:r>
            <a:r>
              <a:rPr lang="fi-FI" sz="1600" b="1" dirty="0" err="1">
                <a:solidFill>
                  <a:srgbClr val="0070C0"/>
                </a:solidFill>
              </a:rPr>
              <a:t>capita</a:t>
            </a:r>
            <a:r>
              <a:rPr lang="fi-FI" sz="1600" b="1" dirty="0">
                <a:solidFill>
                  <a:srgbClr val="0070C0"/>
                </a:solidFill>
              </a:rPr>
              <a:t> Suomen 69 seutukunnassa</a:t>
            </a:r>
            <a:endParaRPr lang="fi-FI" sz="1600" b="1" dirty="0">
              <a:solidFill>
                <a:prstClr val="black"/>
              </a:solidFill>
            </a:endParaRPr>
          </a:p>
          <a:p>
            <a:r>
              <a:rPr lang="fi-FI" sz="1600" b="1" dirty="0">
                <a:solidFill>
                  <a:prstClr val="black"/>
                </a:solidFill>
              </a:rPr>
              <a:t>Rauman seutukunta on sijalla </a:t>
            </a:r>
            <a:r>
              <a:rPr lang="fi-FI" sz="1600" b="1" dirty="0">
                <a:solidFill>
                  <a:srgbClr val="FF5050"/>
                </a:solidFill>
              </a:rPr>
              <a:t>7</a:t>
            </a:r>
            <a:r>
              <a:rPr lang="fi-FI" sz="1600" b="1" dirty="0">
                <a:solidFill>
                  <a:prstClr val="black"/>
                </a:solidFill>
              </a:rPr>
              <a:t>,</a:t>
            </a:r>
            <a:r>
              <a:rPr lang="fi-FI" sz="1600" b="1" dirty="0">
                <a:solidFill>
                  <a:srgbClr val="FF5050"/>
                </a:solidFill>
              </a:rPr>
              <a:t> </a:t>
            </a:r>
          </a:p>
          <a:p>
            <a:r>
              <a:rPr lang="fi-FI" sz="1600" b="1" dirty="0">
                <a:solidFill>
                  <a:prstClr val="black"/>
                </a:solidFill>
              </a:rPr>
              <a:t>Porin seutukunta sijalla </a:t>
            </a:r>
            <a:r>
              <a:rPr lang="fi-FI" sz="1600" b="1" dirty="0">
                <a:solidFill>
                  <a:srgbClr val="FF5050"/>
                </a:solidFill>
              </a:rPr>
              <a:t>33 </a:t>
            </a:r>
            <a:r>
              <a:rPr lang="fi-FI" sz="1600" b="1" dirty="0">
                <a:solidFill>
                  <a:prstClr val="black"/>
                </a:solidFill>
              </a:rPr>
              <a:t>ja</a:t>
            </a:r>
          </a:p>
          <a:p>
            <a:r>
              <a:rPr lang="fi-FI" sz="1600" b="1" dirty="0">
                <a:solidFill>
                  <a:prstClr val="black"/>
                </a:solidFill>
              </a:rPr>
              <a:t>Pohjois-Satakunta sijalla </a:t>
            </a:r>
            <a:r>
              <a:rPr lang="fi-FI" sz="1600" b="1" dirty="0">
                <a:solidFill>
                  <a:srgbClr val="FF5050"/>
                </a:solidFill>
              </a:rPr>
              <a:t>31</a:t>
            </a:r>
            <a:r>
              <a:rPr lang="fi-FI" sz="1600" b="1" dirty="0">
                <a:solidFill>
                  <a:prstClr val="black"/>
                </a:solidFill>
              </a:rPr>
              <a:t>.</a:t>
            </a:r>
            <a:r>
              <a:rPr lang="fi-FI" sz="1600" b="1" dirty="0">
                <a:solidFill>
                  <a:srgbClr val="FF5050"/>
                </a:solidFill>
              </a:rPr>
              <a:t> </a:t>
            </a:r>
            <a:endParaRPr lang="fi-FI" sz="1600" b="1" dirty="0">
              <a:solidFill>
                <a:prstClr val="black"/>
              </a:solidFill>
            </a:endParaRPr>
          </a:p>
        </p:txBody>
      </p:sp>
      <p:sp>
        <p:nvSpPr>
          <p:cNvPr id="9" name="Otsikko 1"/>
          <p:cNvSpPr txBox="1">
            <a:spLocks/>
          </p:cNvSpPr>
          <p:nvPr/>
        </p:nvSpPr>
        <p:spPr>
          <a:xfrm>
            <a:off x="603214" y="-102554"/>
            <a:ext cx="7798445" cy="465993"/>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BKT henkeä kohden</a:t>
            </a:r>
          </a:p>
        </p:txBody>
      </p:sp>
      <p:sp>
        <p:nvSpPr>
          <p:cNvPr id="11" name="TextBox 10"/>
          <p:cNvSpPr txBox="1"/>
          <p:nvPr/>
        </p:nvSpPr>
        <p:spPr>
          <a:xfrm>
            <a:off x="2186128" y="5993142"/>
            <a:ext cx="1907895" cy="830997"/>
          </a:xfrm>
          <a:prstGeom prst="rect">
            <a:avLst/>
          </a:prstGeom>
          <a:solidFill>
            <a:schemeClr val="bg1"/>
          </a:solidFill>
        </p:spPr>
        <p:txBody>
          <a:bodyPr wrap="none" rtlCol="0">
            <a:spAutoFit/>
          </a:bodyPr>
          <a:lstStyle/>
          <a:p>
            <a:r>
              <a:rPr lang="fi-FI" sz="1200" dirty="0"/>
              <a:t>Sinisellä mediaania</a:t>
            </a:r>
          </a:p>
          <a:p>
            <a:r>
              <a:rPr lang="fi-FI" sz="1200" dirty="0"/>
              <a:t>korkeammat seutukunnat</a:t>
            </a:r>
          </a:p>
          <a:p>
            <a:r>
              <a:rPr lang="fi-FI" sz="1200" dirty="0"/>
              <a:t>(sijat 1-35), punaisella</a:t>
            </a:r>
          </a:p>
          <a:p>
            <a:r>
              <a:rPr lang="fi-FI" sz="1200" dirty="0"/>
              <a:t>matalammat (sijat 36-70)</a:t>
            </a:r>
            <a:endParaRPr lang="en-US" sz="1200" dirty="0"/>
          </a:p>
        </p:txBody>
      </p:sp>
      <p:pic>
        <p:nvPicPr>
          <p:cNvPr id="2" name="Kuva 1" descr="Kuva, joka sisältää kohteen teksti, merkki, clipart-kuva&#10;&#10;Kuvaus luotu automaattisesti">
            <a:extLst>
              <a:ext uri="{FF2B5EF4-FFF2-40B4-BE49-F238E27FC236}">
                <a16:creationId xmlns:a16="http://schemas.microsoft.com/office/drawing/2014/main" id="{495DAEDA-174A-CD16-0E18-51F186E0C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19" y="6281474"/>
            <a:ext cx="1856812" cy="480765"/>
          </a:xfrm>
          <a:prstGeom prst="rect">
            <a:avLst/>
          </a:prstGeom>
        </p:spPr>
      </p:pic>
    </p:spTree>
    <p:extLst>
      <p:ext uri="{BB962C8B-B14F-4D97-AF65-F5344CB8AC3E}">
        <p14:creationId xmlns:p14="http://schemas.microsoft.com/office/powerpoint/2010/main" val="2540905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E9544E-8B05-58BE-8B2D-6BABEFCEF75F}"/>
              </a:ext>
            </a:extLst>
          </p:cNvPr>
          <p:cNvPicPr>
            <a:picLocks noChangeAspect="1"/>
          </p:cNvPicPr>
          <p:nvPr/>
        </p:nvPicPr>
        <p:blipFill>
          <a:blip r:embed="rId2"/>
          <a:stretch>
            <a:fillRect/>
          </a:stretch>
        </p:blipFill>
        <p:spPr>
          <a:xfrm>
            <a:off x="13886" y="102448"/>
            <a:ext cx="3432370" cy="485415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0819CC28-85CA-E3CD-A089-E184F0BE2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11A67958-E34B-6C7D-B00E-3D4EF2F604E7}"/>
              </a:ext>
            </a:extLst>
          </p:cNvPr>
          <p:cNvPicPr>
            <a:picLocks noChangeAspect="1"/>
          </p:cNvPicPr>
          <p:nvPr/>
        </p:nvPicPr>
        <p:blipFill>
          <a:blip r:embed="rId4"/>
          <a:stretch>
            <a:fillRect/>
          </a:stretch>
        </p:blipFill>
        <p:spPr>
          <a:xfrm>
            <a:off x="3446256" y="0"/>
            <a:ext cx="2783094" cy="6858000"/>
          </a:xfrm>
          <a:prstGeom prst="rect">
            <a:avLst/>
          </a:prstGeom>
        </p:spPr>
      </p:pic>
      <p:pic>
        <p:nvPicPr>
          <p:cNvPr id="4" name="Picture 3">
            <a:extLst>
              <a:ext uri="{FF2B5EF4-FFF2-40B4-BE49-F238E27FC236}">
                <a16:creationId xmlns:a16="http://schemas.microsoft.com/office/drawing/2014/main" id="{A5AB0E90-25A5-9C21-78DC-F678CD9F0CD4}"/>
              </a:ext>
            </a:extLst>
          </p:cNvPr>
          <p:cNvPicPr>
            <a:picLocks noChangeAspect="1"/>
          </p:cNvPicPr>
          <p:nvPr/>
        </p:nvPicPr>
        <p:blipFill>
          <a:blip r:embed="rId5"/>
          <a:stretch>
            <a:fillRect/>
          </a:stretch>
        </p:blipFill>
        <p:spPr>
          <a:xfrm>
            <a:off x="6345085" y="15010"/>
            <a:ext cx="2783094" cy="6858000"/>
          </a:xfrm>
          <a:prstGeom prst="rect">
            <a:avLst/>
          </a:prstGeom>
        </p:spPr>
      </p:pic>
    </p:spTree>
    <p:extLst>
      <p:ext uri="{BB962C8B-B14F-4D97-AF65-F5344CB8AC3E}">
        <p14:creationId xmlns:p14="http://schemas.microsoft.com/office/powerpoint/2010/main" val="2982890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A3B480-1454-BEC9-29BE-BF0AC70592DB}"/>
              </a:ext>
            </a:extLst>
          </p:cNvPr>
          <p:cNvSpPr>
            <a:spLocks noGrp="1"/>
          </p:cNvSpPr>
          <p:nvPr>
            <p:ph type="sldNum" sz="quarter" idx="12"/>
          </p:nvPr>
        </p:nvSpPr>
        <p:spPr/>
        <p:txBody>
          <a:bodyPr/>
          <a:lstStyle/>
          <a:p>
            <a:pPr>
              <a:defRPr/>
            </a:pPr>
            <a:fld id="{07F772A8-FF9E-417F-9321-6AAB578CA673}" type="slidenum">
              <a:rPr lang="fi-FI" altLang="fi-FI" smtClean="0"/>
              <a:pPr>
                <a:defRPr/>
              </a:pPr>
              <a:t>48</a:t>
            </a:fld>
            <a:endParaRPr lang="fi-FI" altLang="fi-FI"/>
          </a:p>
        </p:txBody>
      </p:sp>
      <p:pic>
        <p:nvPicPr>
          <p:cNvPr id="3" name="Kuva 1" descr="Kuva, joka sisältää kohteen teksti, merkki, clipart-kuva&#10;&#10;Kuvaus luotu automaattisesti">
            <a:extLst>
              <a:ext uri="{FF2B5EF4-FFF2-40B4-BE49-F238E27FC236}">
                <a16:creationId xmlns:a16="http://schemas.microsoft.com/office/drawing/2014/main" id="{4823112E-7180-A7E1-BD20-61FD560BB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C972EF6A-8425-BC6D-8FC3-8F03A1CE4C94}"/>
              </a:ext>
            </a:extLst>
          </p:cNvPr>
          <p:cNvPicPr>
            <a:picLocks noChangeAspect="1"/>
          </p:cNvPicPr>
          <p:nvPr/>
        </p:nvPicPr>
        <p:blipFill>
          <a:blip r:embed="rId3"/>
          <a:stretch>
            <a:fillRect/>
          </a:stretch>
        </p:blipFill>
        <p:spPr>
          <a:xfrm>
            <a:off x="202" y="5206"/>
            <a:ext cx="4486200" cy="2919738"/>
          </a:xfrm>
          <a:prstGeom prst="rect">
            <a:avLst/>
          </a:prstGeom>
        </p:spPr>
      </p:pic>
      <p:pic>
        <p:nvPicPr>
          <p:cNvPr id="5" name="Picture 4">
            <a:extLst>
              <a:ext uri="{FF2B5EF4-FFF2-40B4-BE49-F238E27FC236}">
                <a16:creationId xmlns:a16="http://schemas.microsoft.com/office/drawing/2014/main" id="{E27A3758-BC24-CEC8-4B5D-9F326E481687}"/>
              </a:ext>
            </a:extLst>
          </p:cNvPr>
          <p:cNvPicPr>
            <a:picLocks noChangeAspect="1"/>
          </p:cNvPicPr>
          <p:nvPr/>
        </p:nvPicPr>
        <p:blipFill>
          <a:blip r:embed="rId4"/>
          <a:stretch>
            <a:fillRect/>
          </a:stretch>
        </p:blipFill>
        <p:spPr>
          <a:xfrm>
            <a:off x="4572000" y="17376"/>
            <a:ext cx="4460421" cy="2907568"/>
          </a:xfrm>
          <a:prstGeom prst="rect">
            <a:avLst/>
          </a:prstGeom>
        </p:spPr>
      </p:pic>
      <p:pic>
        <p:nvPicPr>
          <p:cNvPr id="6" name="Picture 5">
            <a:extLst>
              <a:ext uri="{FF2B5EF4-FFF2-40B4-BE49-F238E27FC236}">
                <a16:creationId xmlns:a16="http://schemas.microsoft.com/office/drawing/2014/main" id="{B1E4051F-11CA-72AC-8DEC-D573EC606579}"/>
              </a:ext>
            </a:extLst>
          </p:cNvPr>
          <p:cNvPicPr>
            <a:picLocks noChangeAspect="1"/>
          </p:cNvPicPr>
          <p:nvPr/>
        </p:nvPicPr>
        <p:blipFill>
          <a:blip r:embed="rId5"/>
          <a:stretch>
            <a:fillRect/>
          </a:stretch>
        </p:blipFill>
        <p:spPr>
          <a:xfrm>
            <a:off x="2100712" y="2993715"/>
            <a:ext cx="5907536" cy="3846909"/>
          </a:xfrm>
          <a:prstGeom prst="rect">
            <a:avLst/>
          </a:prstGeom>
        </p:spPr>
      </p:pic>
    </p:spTree>
    <p:extLst>
      <p:ext uri="{BB962C8B-B14F-4D97-AF65-F5344CB8AC3E}">
        <p14:creationId xmlns:p14="http://schemas.microsoft.com/office/powerpoint/2010/main" val="3347908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25963" y="2924944"/>
            <a:ext cx="4185997"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Jalostuksen (teollisuus, energia ja rakentaminen) arvonlisäys per </a:t>
            </a:r>
            <a:r>
              <a:rPr lang="fi-FI" sz="2400" b="1" cap="all" spc="-50" dirty="0" err="1">
                <a:solidFill>
                  <a:srgbClr val="0070C0"/>
                </a:solidFill>
                <a:effectLst>
                  <a:outerShdw blurRad="38100" dist="38100" dir="2700000" algn="tl">
                    <a:srgbClr val="000000">
                      <a:alpha val="43137"/>
                    </a:srgbClr>
                  </a:outerShdw>
                </a:effectLst>
                <a:latin typeface="+mj-lt"/>
                <a:ea typeface="+mj-ea"/>
                <a:cs typeface="+mj-cs"/>
              </a:rPr>
              <a:t>capita</a:t>
            </a:r>
            <a:r>
              <a:rPr lang="fi-FI" sz="2400" b="1" cap="all" spc="-50" dirty="0">
                <a:solidFill>
                  <a:srgbClr val="0070C0"/>
                </a:solidFill>
                <a:effectLst>
                  <a:outerShdw blurRad="38100" dist="38100" dir="2700000" algn="tl">
                    <a:srgbClr val="000000">
                      <a:alpha val="43137"/>
                    </a:srgbClr>
                  </a:outerShdw>
                </a:effectLst>
                <a:latin typeface="+mj-lt"/>
                <a:ea typeface="+mj-ea"/>
                <a:cs typeface="+mj-cs"/>
              </a:rPr>
              <a:t> </a:t>
            </a:r>
            <a:r>
              <a:rPr lang="fi-FI" sz="2000" dirty="0">
                <a:solidFill>
                  <a:schemeClr val="tx1"/>
                </a:solidFill>
              </a:rPr>
              <a:t>vuonna 2022 (ennakkotieto) on Satakunnassa 4. korkein 19 maakunnasta (eli tavallaan BKT per </a:t>
            </a:r>
            <a:r>
              <a:rPr lang="fi-FI" sz="2000" dirty="0" err="1">
                <a:solidFill>
                  <a:schemeClr val="tx1"/>
                </a:solidFill>
              </a:rPr>
              <a:t>capita</a:t>
            </a:r>
            <a:r>
              <a:rPr lang="fi-FI" sz="2000" dirty="0">
                <a:solidFill>
                  <a:schemeClr val="tx1"/>
                </a:solidFill>
              </a:rPr>
              <a:t> jalostuksen, eli teollisuuden, energiantuotannon ja rakentamisen osalta). </a:t>
            </a:r>
          </a:p>
          <a:p>
            <a:endParaRPr lang="fi-FI" sz="2000" dirty="0">
              <a:solidFill>
                <a:schemeClr val="tx1"/>
              </a:solidFill>
            </a:endParaRPr>
          </a:p>
          <a:p>
            <a:r>
              <a:rPr lang="fi-FI" sz="2000" dirty="0">
                <a:solidFill>
                  <a:schemeClr val="tx1"/>
                </a:solidFill>
              </a:rPr>
              <a:t>Tämä kuvaa Satakunnan vahvaa kykyä tuottaa korkean jalostusarvon tuotteita, joita menee runsaasti myös vientiin. Siten Satakunta on kokoaan suurempi hyvinvoinnin tuottaja Suomessa.</a:t>
            </a:r>
          </a:p>
          <a:p>
            <a:endParaRPr lang="fi-FI" sz="2000" dirty="0">
              <a:solidFill>
                <a:schemeClr val="tx1"/>
              </a:solidFill>
            </a:endParaRPr>
          </a:p>
          <a:p>
            <a:r>
              <a:rPr lang="fi-FI" sz="2000" dirty="0">
                <a:solidFill>
                  <a:schemeClr val="tx1"/>
                </a:solidFill>
              </a:rPr>
              <a:t>V. 2021 Rauman seutu oli sijalla 8, Porin seutu sijalla 32 ja Pohjois-Satakunta sijalla 38 69:stä seutukunnasta.</a:t>
            </a:r>
          </a:p>
          <a:p>
            <a:endParaRPr lang="fi-FI" sz="1400" b="1" dirty="0"/>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130C9C4-A744-7E44-5EB2-39C65FD9EA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059945C1-37D6-D4D7-E1EE-9C309C4673F9}"/>
              </a:ext>
            </a:extLst>
          </p:cNvPr>
          <p:cNvPicPr>
            <a:picLocks noChangeAspect="1"/>
          </p:cNvPicPr>
          <p:nvPr/>
        </p:nvPicPr>
        <p:blipFill>
          <a:blip r:embed="rId3"/>
          <a:stretch>
            <a:fillRect/>
          </a:stretch>
        </p:blipFill>
        <p:spPr>
          <a:xfrm>
            <a:off x="4097144" y="0"/>
            <a:ext cx="4849292" cy="6858000"/>
          </a:xfrm>
          <a:prstGeom prst="rect">
            <a:avLst/>
          </a:prstGeom>
        </p:spPr>
      </p:pic>
    </p:spTree>
    <p:extLst>
      <p:ext uri="{BB962C8B-B14F-4D97-AF65-F5344CB8AC3E}">
        <p14:creationId xmlns:p14="http://schemas.microsoft.com/office/powerpoint/2010/main" val="2095890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8" name="Dian numeron paikkamerkki 3"/>
          <p:cNvSpPr>
            <a:spLocks noGrp="1"/>
          </p:cNvSpPr>
          <p:nvPr>
            <p:ph type="sldNum" sz="quarter" idx="12"/>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E50E393C-88B3-4481-A7BE-E469CA16A396}" type="slidenum">
              <a:rPr lang="fi-FI" altLang="fi-FI" sz="1200" smtClean="0">
                <a:solidFill>
                  <a:srgbClr val="898989"/>
                </a:solidFill>
              </a:rPr>
              <a:pPr>
                <a:spcBef>
                  <a:spcPct val="0"/>
                </a:spcBef>
                <a:spcAft>
                  <a:spcPts val="600"/>
                </a:spcAft>
                <a:buFontTx/>
                <a:buNone/>
              </a:pPr>
              <a:t>5</a:t>
            </a:fld>
            <a:endParaRPr lang="fi-FI" altLang="fi-FI" sz="1200">
              <a:solidFill>
                <a:srgbClr val="898989"/>
              </a:solidFill>
            </a:endParaRPr>
          </a:p>
        </p:txBody>
      </p:sp>
      <p:sp>
        <p:nvSpPr>
          <p:cNvPr id="7" name="Otsikko 1">
            <a:extLst>
              <a:ext uri="{FF2B5EF4-FFF2-40B4-BE49-F238E27FC236}">
                <a16:creationId xmlns:a16="http://schemas.microsoft.com/office/drawing/2014/main" id="{A39401ED-8D13-444D-95AF-FFFCE356909A}"/>
              </a:ext>
            </a:extLst>
          </p:cNvPr>
          <p:cNvSpPr txBox="1">
            <a:spLocks/>
          </p:cNvSpPr>
          <p:nvPr/>
        </p:nvSpPr>
        <p:spPr bwMode="auto">
          <a:xfrm>
            <a:off x="611560" y="136525"/>
            <a:ext cx="8253745" cy="70018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Väestö, kehitys v. 2023 asti</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8F54BA83-AD89-BC6B-416D-6EE4BD703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25194"/>
            <a:ext cx="1856812" cy="480765"/>
          </a:xfrm>
          <a:prstGeom prst="rect">
            <a:avLst/>
          </a:prstGeom>
        </p:spPr>
      </p:pic>
      <p:pic>
        <p:nvPicPr>
          <p:cNvPr id="5" name="Picture 4">
            <a:extLst>
              <a:ext uri="{FF2B5EF4-FFF2-40B4-BE49-F238E27FC236}">
                <a16:creationId xmlns:a16="http://schemas.microsoft.com/office/drawing/2014/main" id="{6B1453CC-818D-EF6A-BE2B-65E0B872CC6C}"/>
              </a:ext>
            </a:extLst>
          </p:cNvPr>
          <p:cNvPicPr>
            <a:picLocks noChangeAspect="1"/>
          </p:cNvPicPr>
          <p:nvPr/>
        </p:nvPicPr>
        <p:blipFill>
          <a:blip r:embed="rId4"/>
          <a:stretch>
            <a:fillRect/>
          </a:stretch>
        </p:blipFill>
        <p:spPr>
          <a:xfrm>
            <a:off x="611560" y="980727"/>
            <a:ext cx="8253745" cy="5287555"/>
          </a:xfrm>
          <a:prstGeom prst="rect">
            <a:avLst/>
          </a:prstGeom>
        </p:spPr>
      </p:pic>
    </p:spTree>
    <p:extLst>
      <p:ext uri="{BB962C8B-B14F-4D97-AF65-F5344CB8AC3E}">
        <p14:creationId xmlns:p14="http://schemas.microsoft.com/office/powerpoint/2010/main" val="238067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27482" y="115889"/>
            <a:ext cx="8838003" cy="86484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 investoinnit</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50</a:t>
            </a:fld>
            <a:endParaRPr lang="fi-FI" altLang="fi-FI" sz="1200">
              <a:solidFill>
                <a:srgbClr val="898989"/>
              </a:solidFill>
            </a:endParaRPr>
          </a:p>
        </p:txBody>
      </p:sp>
      <p:sp>
        <p:nvSpPr>
          <p:cNvPr id="10" name="Suorakulmio 20">
            <a:extLst>
              <a:ext uri="{FF2B5EF4-FFF2-40B4-BE49-F238E27FC236}">
                <a16:creationId xmlns:a16="http://schemas.microsoft.com/office/drawing/2014/main" id="{82EFAC2F-5233-4A99-B208-7F4BE7B4CD3D}"/>
              </a:ext>
            </a:extLst>
          </p:cNvPr>
          <p:cNvSpPr/>
          <p:nvPr/>
        </p:nvSpPr>
        <p:spPr>
          <a:xfrm>
            <a:off x="196677" y="3995838"/>
            <a:ext cx="4243257"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Vuosien 2010-2021 välinen investointien kasvu:</a:t>
            </a:r>
          </a:p>
          <a:p>
            <a:pPr eaLnBrk="1" fontAlgn="auto" hangingPunct="1">
              <a:spcBef>
                <a:spcPts val="0"/>
              </a:spcBef>
              <a:spcAft>
                <a:spcPts val="0"/>
              </a:spcAft>
              <a:defRPr/>
            </a:pP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a:t>
            </a:r>
            <a:r>
              <a:rPr lang="fi-FI" sz="1500" b="1" dirty="0">
                <a:solidFill>
                  <a:srgbClr val="0070C0"/>
                </a:solidFill>
                <a:effectLst>
                  <a:outerShdw blurRad="38100" dist="38100" dir="2700000" algn="tl">
                    <a:srgbClr val="000000">
                      <a:alpha val="43137"/>
                    </a:srgbClr>
                  </a:outerShdw>
                </a:effectLst>
                <a:latin typeface="Calibri" panose="020F0502020204030204"/>
              </a:rPr>
              <a:t>17</a:t>
            </a: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5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k</a:t>
            </a:r>
            <a:r>
              <a:rPr lang="fi-FI" sz="1500" b="1" dirty="0" err="1">
                <a:solidFill>
                  <a:schemeClr val="tx1"/>
                </a:solidFill>
              </a:rPr>
              <a:t>oko</a:t>
            </a:r>
            <a:r>
              <a:rPr lang="fi-FI" sz="1500" b="1" dirty="0">
                <a:solidFill>
                  <a:schemeClr val="tx1"/>
                </a:solidFill>
              </a:rPr>
              <a:t> maa +45 %, kuitenkin</a:t>
            </a:r>
            <a:endPar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b="1" dirty="0">
                <a:solidFill>
                  <a:schemeClr val="tx1"/>
                </a:solidFill>
                <a:latin typeface="Calibri" panose="020F0502020204030204"/>
              </a:rPr>
              <a:t>jalostuksen</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 investoinnit </a:t>
            </a:r>
            <a:r>
              <a:rPr lang="fi-FI" sz="1500" b="1" dirty="0">
                <a:solidFill>
                  <a:srgbClr val="0070C0"/>
                </a:solidFill>
                <a:effectLst>
                  <a:outerShdw blurRad="38100" dist="38100" dir="2700000" algn="tl">
                    <a:srgbClr val="000000">
                      <a:alpha val="43137"/>
                    </a:srgbClr>
                  </a:outerShdw>
                </a:effectLst>
                <a:latin typeface="Calibri" panose="020F0502020204030204"/>
              </a:rPr>
              <a:t>+40 %, </a:t>
            </a:r>
            <a:r>
              <a:rPr lang="fi-FI" sz="1500" b="1" dirty="0">
                <a:solidFill>
                  <a:schemeClr val="tx1"/>
                </a:solidFill>
                <a:latin typeface="Calibri" panose="020F0502020204030204"/>
              </a:rPr>
              <a:t>koko maa 31 %.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500" b="1" dirty="0">
              <a:solidFill>
                <a:schemeClr val="tx1"/>
              </a:solidFill>
              <a:latin typeface="Calibri" panose="020F0502020204030204"/>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Pohjois-Satakunta </a:t>
            </a:r>
            <a:r>
              <a:rPr lang="fi-FI" sz="1400" b="1" dirty="0">
                <a:solidFill>
                  <a:srgbClr val="0070C0"/>
                </a:solidFill>
                <a:effectLst>
                  <a:outerShdw blurRad="38100" dist="38100" dir="2700000" algn="tl">
                    <a:srgbClr val="000000">
                      <a:alpha val="43137"/>
                    </a:srgbClr>
                  </a:outerShdw>
                </a:effectLst>
                <a:latin typeface="Calibri" panose="020F0502020204030204"/>
              </a:rPr>
              <a:t>+88 % </a:t>
            </a:r>
            <a:r>
              <a:rPr lang="fi-FI" sz="1400" b="1" dirty="0">
                <a:solidFill>
                  <a:schemeClr val="tx1"/>
                </a:solidFill>
                <a:latin typeface="Calibri" panose="020F0502020204030204"/>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Porin seutukunta </a:t>
            </a:r>
            <a:r>
              <a:rPr lang="fi-FI" sz="1400" b="1" dirty="0">
                <a:solidFill>
                  <a:srgbClr val="0070C0"/>
                </a:solidFill>
                <a:effectLst>
                  <a:outerShdw blurRad="38100" dist="38100" dir="2700000" algn="tl">
                    <a:srgbClr val="000000">
                      <a:alpha val="43137"/>
                    </a:srgbClr>
                  </a:outerShdw>
                </a:effectLst>
                <a:latin typeface="Calibri" panose="020F0502020204030204"/>
              </a:rPr>
              <a:t>+110 % </a:t>
            </a:r>
            <a:r>
              <a:rPr lang="fi-FI" sz="1400" b="1" dirty="0">
                <a:solidFill>
                  <a:schemeClr val="tx1"/>
                </a:solidFill>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Rauman seutukunta -7</a:t>
            </a:r>
            <a:r>
              <a:rPr lang="fi-FI" sz="1400" b="1" dirty="0">
                <a:solidFill>
                  <a:schemeClr val="tx1"/>
                </a:solidFill>
              </a:rPr>
              <a:t> % (jalostuksen investoinnit),</a:t>
            </a:r>
          </a:p>
          <a:p>
            <a:pPr marR="0" lvl="0" algn="l" defTabSz="914400" rtl="0" eaLnBrk="1" fontAlgn="auto" latinLnBrk="0" hangingPunct="1">
              <a:lnSpc>
                <a:spcPct val="100000"/>
              </a:lnSpc>
              <a:spcBef>
                <a:spcPts val="0"/>
              </a:spcBef>
              <a:spcAft>
                <a:spcPts val="0"/>
              </a:spcAft>
              <a:buClrTx/>
              <a:buSzTx/>
              <a:tabLst/>
              <a:defRPr/>
            </a:pPr>
            <a:r>
              <a:rPr lang="fi-FI" sz="1400" b="1" dirty="0">
                <a:solidFill>
                  <a:schemeClr val="tx1"/>
                </a:solidFill>
              </a:rPr>
              <a:t>     laskun taustalla lienee OL3:n valmistuminen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5" name="Kuva 4" descr="Kuva, joka sisältää kohteen teksti, merkki, clipart-kuva&#10;&#10;Kuvaus luotu automaattisesti">
            <a:extLst>
              <a:ext uri="{FF2B5EF4-FFF2-40B4-BE49-F238E27FC236}">
                <a16:creationId xmlns:a16="http://schemas.microsoft.com/office/drawing/2014/main" id="{6D79E6B8-2249-EFE5-6EEC-823712B0D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7" name="Picture 6">
            <a:extLst>
              <a:ext uri="{FF2B5EF4-FFF2-40B4-BE49-F238E27FC236}">
                <a16:creationId xmlns:a16="http://schemas.microsoft.com/office/drawing/2014/main" id="{F68F1025-C793-C27E-ED16-B091D083BD97}"/>
              </a:ext>
            </a:extLst>
          </p:cNvPr>
          <p:cNvPicPr>
            <a:picLocks noChangeAspect="1"/>
          </p:cNvPicPr>
          <p:nvPr/>
        </p:nvPicPr>
        <p:blipFill>
          <a:blip r:embed="rId4"/>
          <a:stretch>
            <a:fillRect/>
          </a:stretch>
        </p:blipFill>
        <p:spPr>
          <a:xfrm>
            <a:off x="121396" y="1053446"/>
            <a:ext cx="4318538" cy="2604372"/>
          </a:xfrm>
          <a:prstGeom prst="rect">
            <a:avLst/>
          </a:prstGeom>
        </p:spPr>
      </p:pic>
      <p:pic>
        <p:nvPicPr>
          <p:cNvPr id="8" name="Picture 7">
            <a:extLst>
              <a:ext uri="{FF2B5EF4-FFF2-40B4-BE49-F238E27FC236}">
                <a16:creationId xmlns:a16="http://schemas.microsoft.com/office/drawing/2014/main" id="{7D8540FA-5DDA-560A-18C5-F9241EEC1B15}"/>
              </a:ext>
            </a:extLst>
          </p:cNvPr>
          <p:cNvPicPr>
            <a:picLocks noChangeAspect="1"/>
          </p:cNvPicPr>
          <p:nvPr/>
        </p:nvPicPr>
        <p:blipFill>
          <a:blip r:embed="rId5"/>
          <a:stretch>
            <a:fillRect/>
          </a:stretch>
        </p:blipFill>
        <p:spPr>
          <a:xfrm>
            <a:off x="4546483" y="1065918"/>
            <a:ext cx="4140317" cy="2606718"/>
          </a:xfrm>
          <a:prstGeom prst="rect">
            <a:avLst/>
          </a:prstGeom>
        </p:spPr>
      </p:pic>
      <p:pic>
        <p:nvPicPr>
          <p:cNvPr id="9" name="Picture 8">
            <a:extLst>
              <a:ext uri="{FF2B5EF4-FFF2-40B4-BE49-F238E27FC236}">
                <a16:creationId xmlns:a16="http://schemas.microsoft.com/office/drawing/2014/main" id="{C1D46F9D-2A29-EB3F-5FDA-0C29E774FB6D}"/>
              </a:ext>
            </a:extLst>
          </p:cNvPr>
          <p:cNvPicPr>
            <a:picLocks noChangeAspect="1"/>
          </p:cNvPicPr>
          <p:nvPr/>
        </p:nvPicPr>
        <p:blipFill>
          <a:blip r:embed="rId6"/>
          <a:stretch>
            <a:fillRect/>
          </a:stretch>
        </p:blipFill>
        <p:spPr>
          <a:xfrm>
            <a:off x="4546483" y="3852379"/>
            <a:ext cx="4140317" cy="2535944"/>
          </a:xfrm>
          <a:prstGeom prst="rect">
            <a:avLst/>
          </a:prstGeom>
        </p:spPr>
      </p:pic>
    </p:spTree>
    <p:extLst>
      <p:ext uri="{BB962C8B-B14F-4D97-AF65-F5344CB8AC3E}">
        <p14:creationId xmlns:p14="http://schemas.microsoft.com/office/powerpoint/2010/main" val="3893295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4788024" y="1844824"/>
            <a:ext cx="4041450" cy="260319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Suomen seutukuntien kilpailukyky  </a:t>
            </a:r>
            <a:r>
              <a:rPr lang="fi-FI" sz="1400" b="1" dirty="0">
                <a:solidFill>
                  <a:schemeClr val="tx1"/>
                </a:solidFill>
              </a:rPr>
              <a:t>vuonna 2022: viiden tekijän mittaristo (seutukuntia 69 kpl). Muuttujat ovat </a:t>
            </a:r>
          </a:p>
          <a:p>
            <a:endParaRPr lang="fi-FI" sz="1400" b="1" dirty="0">
              <a:solidFill>
                <a:schemeClr val="tx1"/>
              </a:solidFill>
            </a:endParaRPr>
          </a:p>
          <a:p>
            <a:pPr marL="285750" indent="-285750">
              <a:buFont typeface="Arial" panose="020B0604020202020204" pitchFamily="34" charset="0"/>
              <a:buChar char="•"/>
            </a:pPr>
            <a:r>
              <a:rPr lang="fi-FI" sz="1400" b="1" dirty="0">
                <a:solidFill>
                  <a:schemeClr val="tx1"/>
                </a:solidFill>
              </a:rPr>
              <a:t>työn tuottavuus (liikevaihto/henkilötyövuosi), </a:t>
            </a:r>
          </a:p>
          <a:p>
            <a:pPr marL="285750" indent="-285750">
              <a:buFont typeface="Arial" panose="020B0604020202020204" pitchFamily="34" charset="0"/>
              <a:buChar char="•"/>
            </a:pPr>
            <a:r>
              <a:rPr lang="fi-FI" sz="1400" b="1" dirty="0">
                <a:solidFill>
                  <a:schemeClr val="tx1"/>
                </a:solidFill>
              </a:rPr>
              <a:t>työllisyysaste,</a:t>
            </a:r>
          </a:p>
          <a:p>
            <a:pPr marL="285750" indent="-285750">
              <a:buFont typeface="Arial" panose="020B0604020202020204" pitchFamily="34" charset="0"/>
              <a:buChar char="•"/>
            </a:pPr>
            <a:r>
              <a:rPr lang="fi-FI" sz="1400" b="1" dirty="0">
                <a:solidFill>
                  <a:schemeClr val="tx1"/>
                </a:solidFill>
              </a:rPr>
              <a:t>koulutustaso (korkeakoulutettujen osuus), </a:t>
            </a:r>
          </a:p>
          <a:p>
            <a:pPr marL="285750" indent="-285750">
              <a:buFont typeface="Arial" panose="020B0604020202020204" pitchFamily="34" charset="0"/>
              <a:buChar char="•"/>
            </a:pPr>
            <a:r>
              <a:rPr lang="fi-FI" sz="1400" b="1" dirty="0">
                <a:solidFill>
                  <a:schemeClr val="tx1"/>
                </a:solidFill>
              </a:rPr>
              <a:t>yritysdynamiikka (aloittaneet ja lopettaneet/yrityskanta) ja </a:t>
            </a:r>
          </a:p>
          <a:p>
            <a:pPr marL="285750" indent="-285750">
              <a:buFont typeface="Arial" panose="020B0604020202020204" pitchFamily="34" charset="0"/>
              <a:buChar char="•"/>
            </a:pPr>
            <a:r>
              <a:rPr lang="fi-FI" sz="1400" b="1" dirty="0">
                <a:solidFill>
                  <a:schemeClr val="tx1"/>
                </a:solidFill>
              </a:rPr>
              <a:t>teollisuusvaltaisuus (teollisuuden osuus liikevaihdosta).</a:t>
            </a:r>
          </a:p>
          <a:p>
            <a:pPr marL="285750" indent="-285750">
              <a:buFont typeface="Arial" panose="020B0604020202020204" pitchFamily="34" charset="0"/>
              <a:buChar char="•"/>
            </a:pPr>
            <a:endParaRPr lang="fi-FI" sz="1400" b="1" dirty="0">
              <a:solidFill>
                <a:schemeClr val="tx1"/>
              </a:solidFill>
            </a:endParaRPr>
          </a:p>
          <a:p>
            <a:r>
              <a:rPr lang="fi-FI" sz="1400" b="1" dirty="0">
                <a:solidFill>
                  <a:schemeClr val="tx1"/>
                </a:solidFill>
              </a:rPr>
              <a:t>Ne kuvaavat karkeasti alueen kykyä luoda arvonlisäystä eli BKT:tä. Satakunnasta Porin ja etenkin Rauman seutukunta menestyvät mainiosti vahvan teollisuutensa ansiosta. Pohjois-Satakunnan BKT/</a:t>
            </a:r>
            <a:r>
              <a:rPr lang="fi-FI" sz="1400" b="1" dirty="0" err="1">
                <a:solidFill>
                  <a:schemeClr val="tx1"/>
                </a:solidFill>
              </a:rPr>
              <a:t>capita</a:t>
            </a:r>
            <a:r>
              <a:rPr lang="fi-FI" sz="1400" b="1" dirty="0">
                <a:solidFill>
                  <a:schemeClr val="tx1"/>
                </a:solidFill>
              </a:rPr>
              <a:t> on silti selvästi parempi kuin mittari antaa olettaa. Suluissa on sijoitus v. 2011 (vuodesta 2020 alkaen ei enää tietoja innovatiivisuudesta, kuten aiempina vuosina):</a:t>
            </a:r>
          </a:p>
          <a:p>
            <a:endParaRPr lang="fi-FI" sz="1400" b="1" dirty="0">
              <a:solidFill>
                <a:schemeClr val="tx1"/>
              </a:solidFill>
            </a:endParaRPr>
          </a:p>
          <a:p>
            <a:r>
              <a:rPr lang="fi-FI" sz="1400" b="1" dirty="0"/>
              <a:t>Rauman seutukunta on sijalla</a:t>
            </a:r>
            <a:r>
              <a:rPr lang="fi-FI" sz="1400" b="1" dirty="0">
                <a:solidFill>
                  <a:srgbClr val="FF5050"/>
                </a:solidFill>
              </a:rPr>
              <a:t> 7</a:t>
            </a:r>
            <a:r>
              <a:rPr lang="fi-FI" sz="1400" b="1" dirty="0">
                <a:solidFill>
                  <a:schemeClr val="tx1"/>
                </a:solidFill>
              </a:rPr>
              <a:t> (7),</a:t>
            </a:r>
          </a:p>
          <a:p>
            <a:r>
              <a:rPr lang="fi-FI" sz="1400" b="1" dirty="0"/>
              <a:t>Porin seutukunta on sijalla </a:t>
            </a:r>
            <a:r>
              <a:rPr lang="fi-FI" sz="1400" b="1" dirty="0">
                <a:solidFill>
                  <a:srgbClr val="FF5050"/>
                </a:solidFill>
              </a:rPr>
              <a:t>9 </a:t>
            </a:r>
            <a:r>
              <a:rPr lang="fi-FI" sz="1400" b="1" dirty="0">
                <a:solidFill>
                  <a:schemeClr val="tx1"/>
                </a:solidFill>
              </a:rPr>
              <a:t>(14) </a:t>
            </a:r>
            <a:r>
              <a:rPr lang="fi-FI" sz="1400" b="1" dirty="0"/>
              <a:t>ja</a:t>
            </a:r>
            <a:endParaRPr lang="fi-FI" sz="1400" b="1" dirty="0">
              <a:solidFill>
                <a:srgbClr val="FF5050"/>
              </a:solidFill>
            </a:endParaRPr>
          </a:p>
          <a:p>
            <a:r>
              <a:rPr lang="fi-FI" sz="1400" b="1" dirty="0"/>
              <a:t>Pohjois-Satakunta sijalla </a:t>
            </a:r>
            <a:r>
              <a:rPr lang="fi-FI" sz="1400" b="1" dirty="0">
                <a:solidFill>
                  <a:srgbClr val="FF5050"/>
                </a:solidFill>
              </a:rPr>
              <a:t>55 </a:t>
            </a:r>
            <a:r>
              <a:rPr lang="fi-FI" sz="1400" b="1" dirty="0">
                <a:solidFill>
                  <a:schemeClr val="tx1"/>
                </a:solidFill>
              </a:rPr>
              <a:t>(47)</a:t>
            </a:r>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97C8F22-57A1-E49A-64C4-FC086CB87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6237312"/>
            <a:ext cx="1856812" cy="480765"/>
          </a:xfrm>
          <a:prstGeom prst="rect">
            <a:avLst/>
          </a:prstGeom>
        </p:spPr>
      </p:pic>
      <p:pic>
        <p:nvPicPr>
          <p:cNvPr id="4" name="Picture 3">
            <a:extLst>
              <a:ext uri="{FF2B5EF4-FFF2-40B4-BE49-F238E27FC236}">
                <a16:creationId xmlns:a16="http://schemas.microsoft.com/office/drawing/2014/main" id="{D216EB83-0069-B0B7-CAA2-E4CC7B4879D9}"/>
              </a:ext>
            </a:extLst>
          </p:cNvPr>
          <p:cNvPicPr>
            <a:picLocks noChangeAspect="1"/>
          </p:cNvPicPr>
          <p:nvPr/>
        </p:nvPicPr>
        <p:blipFill>
          <a:blip r:embed="rId3"/>
          <a:stretch>
            <a:fillRect/>
          </a:stretch>
        </p:blipFill>
        <p:spPr>
          <a:xfrm>
            <a:off x="0" y="127"/>
            <a:ext cx="4845632" cy="6858000"/>
          </a:xfrm>
          <a:prstGeom prst="rect">
            <a:avLst/>
          </a:prstGeom>
        </p:spPr>
      </p:pic>
    </p:spTree>
    <p:extLst>
      <p:ext uri="{BB962C8B-B14F-4D97-AF65-F5344CB8AC3E}">
        <p14:creationId xmlns:p14="http://schemas.microsoft.com/office/powerpoint/2010/main" val="375560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Title 2"/>
          <p:cNvSpPr>
            <a:spLocks noGrp="1"/>
          </p:cNvSpPr>
          <p:nvPr>
            <p:ph type="title"/>
          </p:nvPr>
        </p:nvSpPr>
        <p:spPr>
          <a:xfrm>
            <a:off x="0" y="-28575"/>
            <a:ext cx="7812088" cy="577255"/>
          </a:xfrm>
        </p:spPr>
        <p:txBody>
          <a:bodyPr/>
          <a:lstStyle/>
          <a:p>
            <a:pPr eaLnBrk="1" hangingPunct="1"/>
            <a:r>
              <a:rPr lang="fi-FI" altLang="en-US" sz="2400" dirty="0"/>
              <a:t>Seutukuntien kilpailukyky 2022</a:t>
            </a:r>
            <a:endParaRPr lang="en-US" altLang="en-US" sz="2400" dirty="0"/>
          </a:p>
        </p:txBody>
      </p:sp>
      <p:sp>
        <p:nvSpPr>
          <p:cNvPr id="37893" name="TextBox 6"/>
          <p:cNvSpPr txBox="1">
            <a:spLocks noChangeArrowheads="1"/>
          </p:cNvSpPr>
          <p:nvPr/>
        </p:nvSpPr>
        <p:spPr bwMode="auto">
          <a:xfrm>
            <a:off x="-15820" y="4200442"/>
            <a:ext cx="720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i-FI" altLang="en-US" sz="1800" dirty="0">
                <a:solidFill>
                  <a:srgbClr val="000000"/>
                </a:solidFill>
                <a:latin typeface="Arial" panose="020B0604020202020204" pitchFamily="34" charset="0"/>
              </a:rPr>
              <a:t>Satakunnan seutukuntien sijoittuminen osatekijöittäin</a:t>
            </a:r>
          </a:p>
          <a:p>
            <a:pPr>
              <a:spcBef>
                <a:spcPct val="0"/>
              </a:spcBef>
              <a:buFontTx/>
              <a:buNone/>
            </a:pPr>
            <a:r>
              <a:rPr lang="fi-FI" altLang="en-US" sz="1800" dirty="0">
                <a:solidFill>
                  <a:srgbClr val="000000"/>
                </a:solidFill>
                <a:latin typeface="Arial" panose="020B0604020202020204" pitchFamily="34" charset="0"/>
              </a:rPr>
              <a:t>Teollisuus ja tuottavuus vahvoja </a:t>
            </a:r>
            <a:r>
              <a:rPr lang="fi-FI" altLang="en-US" sz="1400" dirty="0">
                <a:solidFill>
                  <a:srgbClr val="000000"/>
                </a:solidFill>
                <a:latin typeface="Arial" panose="020B0604020202020204" pitchFamily="34" charset="0"/>
              </a:rPr>
              <a:t>(sijalukuja 69 seutukunnan joukossa)</a:t>
            </a:r>
          </a:p>
        </p:txBody>
      </p:sp>
      <p:sp>
        <p:nvSpPr>
          <p:cNvPr id="8" name="Right Arrow 7"/>
          <p:cNvSpPr/>
          <p:nvPr/>
        </p:nvSpPr>
        <p:spPr>
          <a:xfrm>
            <a:off x="6732240" y="2636911"/>
            <a:ext cx="360363"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i-FI" dirty="0">
                <a:solidFill>
                  <a:prstClr val="white"/>
                </a:solidFill>
              </a:rPr>
              <a:t> </a:t>
            </a:r>
            <a:endParaRPr lang="en-US" dirty="0">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68CE86C9-C9C2-FBB3-D917-C9F686F16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2" name="Picture 1">
            <a:extLst>
              <a:ext uri="{FF2B5EF4-FFF2-40B4-BE49-F238E27FC236}">
                <a16:creationId xmlns:a16="http://schemas.microsoft.com/office/drawing/2014/main" id="{FD8729E3-56E7-4CD1-9EC9-6F18EBBD11C4}"/>
              </a:ext>
            </a:extLst>
          </p:cNvPr>
          <p:cNvPicPr>
            <a:picLocks noChangeAspect="1"/>
          </p:cNvPicPr>
          <p:nvPr/>
        </p:nvPicPr>
        <p:blipFill>
          <a:blip r:embed="rId4"/>
          <a:stretch>
            <a:fillRect/>
          </a:stretch>
        </p:blipFill>
        <p:spPr>
          <a:xfrm>
            <a:off x="-20689" y="569167"/>
            <a:ext cx="6464898" cy="3645499"/>
          </a:xfrm>
          <a:prstGeom prst="rect">
            <a:avLst/>
          </a:prstGeom>
        </p:spPr>
      </p:pic>
      <p:pic>
        <p:nvPicPr>
          <p:cNvPr id="6" name="Picture 5">
            <a:extLst>
              <a:ext uri="{FF2B5EF4-FFF2-40B4-BE49-F238E27FC236}">
                <a16:creationId xmlns:a16="http://schemas.microsoft.com/office/drawing/2014/main" id="{26F4B764-6CDB-A3C3-D69C-BC6912EA4E3D}"/>
              </a:ext>
            </a:extLst>
          </p:cNvPr>
          <p:cNvPicPr>
            <a:picLocks noChangeAspect="1"/>
          </p:cNvPicPr>
          <p:nvPr/>
        </p:nvPicPr>
        <p:blipFill>
          <a:blip r:embed="rId5"/>
          <a:stretch>
            <a:fillRect/>
          </a:stretch>
        </p:blipFill>
        <p:spPr>
          <a:xfrm>
            <a:off x="47156" y="4918232"/>
            <a:ext cx="3464882" cy="849876"/>
          </a:xfrm>
          <a:prstGeom prst="rect">
            <a:avLst/>
          </a:prstGeom>
        </p:spPr>
      </p:pic>
      <p:pic>
        <p:nvPicPr>
          <p:cNvPr id="9" name="Picture 8">
            <a:extLst>
              <a:ext uri="{FF2B5EF4-FFF2-40B4-BE49-F238E27FC236}">
                <a16:creationId xmlns:a16="http://schemas.microsoft.com/office/drawing/2014/main" id="{98178EEE-D31E-024C-F998-EE89AE8A35EB}"/>
              </a:ext>
            </a:extLst>
          </p:cNvPr>
          <p:cNvPicPr>
            <a:picLocks noChangeAspect="1"/>
          </p:cNvPicPr>
          <p:nvPr/>
        </p:nvPicPr>
        <p:blipFill>
          <a:blip r:embed="rId6"/>
          <a:stretch>
            <a:fillRect/>
          </a:stretch>
        </p:blipFill>
        <p:spPr>
          <a:xfrm>
            <a:off x="3563888" y="4910650"/>
            <a:ext cx="3693100" cy="845996"/>
          </a:xfrm>
          <a:prstGeom prst="rect">
            <a:avLst/>
          </a:prstGeom>
        </p:spPr>
      </p:pic>
      <p:pic>
        <p:nvPicPr>
          <p:cNvPr id="10" name="Picture 9">
            <a:extLst>
              <a:ext uri="{FF2B5EF4-FFF2-40B4-BE49-F238E27FC236}">
                <a16:creationId xmlns:a16="http://schemas.microsoft.com/office/drawing/2014/main" id="{2D6F2D05-6232-C6AF-A96C-C6F5A382A3F6}"/>
              </a:ext>
            </a:extLst>
          </p:cNvPr>
          <p:cNvPicPr>
            <a:picLocks noChangeAspect="1"/>
          </p:cNvPicPr>
          <p:nvPr/>
        </p:nvPicPr>
        <p:blipFill>
          <a:blip r:embed="rId7"/>
          <a:stretch>
            <a:fillRect/>
          </a:stretch>
        </p:blipFill>
        <p:spPr>
          <a:xfrm>
            <a:off x="7380634" y="-21070"/>
            <a:ext cx="1607880" cy="6858000"/>
          </a:xfrm>
          <a:prstGeom prst="rect">
            <a:avLst/>
          </a:prstGeom>
        </p:spPr>
      </p:pic>
    </p:spTree>
    <p:extLst>
      <p:ext uri="{BB962C8B-B14F-4D97-AF65-F5344CB8AC3E}">
        <p14:creationId xmlns:p14="http://schemas.microsoft.com/office/powerpoint/2010/main" val="1877070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37778" y="812165"/>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3" name="TextBox 2"/>
          <p:cNvSpPr txBox="1"/>
          <p:nvPr/>
        </p:nvSpPr>
        <p:spPr>
          <a:xfrm>
            <a:off x="234477" y="826502"/>
            <a:ext cx="5417643" cy="5632311"/>
          </a:xfrm>
          <a:prstGeom prst="rect">
            <a:avLst/>
          </a:prstGeom>
          <a:noFill/>
        </p:spPr>
        <p:txBody>
          <a:bodyPr wrap="square" rtlCol="0">
            <a:spAutoFit/>
          </a:bodyPr>
          <a:lstStyle/>
          <a:p>
            <a:r>
              <a:rPr lang="fi-FI" dirty="0"/>
              <a:t>Satakunnan </a:t>
            </a:r>
            <a:r>
              <a:rPr lang="fi-FI" b="1" dirty="0"/>
              <a:t>avoimuusindeksi</a:t>
            </a:r>
            <a:r>
              <a:rPr lang="fi-FI" dirty="0"/>
              <a:t> </a:t>
            </a:r>
          </a:p>
          <a:p>
            <a:r>
              <a:rPr lang="fi-FI" dirty="0"/>
              <a:t>(vienti Tullin mukaan/BKT) on maan korkeimpia): 57 %, koko maa 27 % (2021)</a:t>
            </a:r>
          </a:p>
          <a:p>
            <a:endParaRPr lang="fi-FI" dirty="0"/>
          </a:p>
          <a:p>
            <a:r>
              <a:rPr lang="fi-FI" dirty="0"/>
              <a:t>Satakunnan </a:t>
            </a:r>
            <a:r>
              <a:rPr lang="fi-FI" b="1" dirty="0"/>
              <a:t>viennin arvo </a:t>
            </a:r>
            <a:r>
              <a:rPr lang="fi-FI" dirty="0"/>
              <a:t>on</a:t>
            </a:r>
            <a:r>
              <a:rPr lang="fi-FI" b="1" dirty="0"/>
              <a:t> </a:t>
            </a:r>
            <a:r>
              <a:rPr lang="fi-FI" dirty="0"/>
              <a:t>maakunnista </a:t>
            </a:r>
          </a:p>
          <a:p>
            <a:r>
              <a:rPr lang="fi-FI" dirty="0"/>
              <a:t>neljänneksi korkein v. 2022 (Tulli);</a:t>
            </a:r>
          </a:p>
          <a:p>
            <a:r>
              <a:rPr lang="fi-FI" b="1" dirty="0"/>
              <a:t>osuus Suomen viennistä on 8,1 % </a:t>
            </a:r>
            <a:r>
              <a:rPr lang="fi-FI" dirty="0"/>
              <a:t>(väestöosuus 3,8 %)</a:t>
            </a:r>
            <a:r>
              <a:rPr lang="fi-FI" sz="1400" dirty="0"/>
              <a:t>. </a:t>
            </a:r>
            <a:r>
              <a:rPr lang="fi-FI" dirty="0"/>
              <a:t>Satakunnan viennin arvon kasvu oli 35,6 % vuoden 2022 aikana (koko maa 18,7 %). </a:t>
            </a:r>
          </a:p>
          <a:p>
            <a:endParaRPr lang="fi-FI" b="1" dirty="0"/>
          </a:p>
          <a:p>
            <a:r>
              <a:rPr lang="fi-FI" b="1" dirty="0"/>
              <a:t>Viennin arvo/</a:t>
            </a:r>
            <a:r>
              <a:rPr lang="fi-FI" b="1" dirty="0" err="1"/>
              <a:t>capita</a:t>
            </a:r>
            <a:r>
              <a:rPr lang="fi-FI" b="1" dirty="0"/>
              <a:t> on 2. korkein 19 maakunnasta! </a:t>
            </a:r>
            <a:r>
              <a:rPr lang="fi-FI" dirty="0"/>
              <a:t>(v. 2022 tiedot, Tulli). </a:t>
            </a:r>
          </a:p>
          <a:p>
            <a:endParaRPr lang="fi-FI" dirty="0"/>
          </a:p>
          <a:p>
            <a:r>
              <a:rPr lang="fi-FI" b="1" dirty="0"/>
              <a:t>Satakunnan satamien osuus Suomen viennistä </a:t>
            </a:r>
            <a:r>
              <a:rPr lang="fi-FI" dirty="0"/>
              <a:t>tonneissa</a:t>
            </a:r>
            <a:r>
              <a:rPr lang="fi-FI" b="1" dirty="0"/>
              <a:t> </a:t>
            </a:r>
            <a:r>
              <a:rPr lang="fi-FI" dirty="0"/>
              <a:t>on </a:t>
            </a:r>
            <a:r>
              <a:rPr lang="fi-FI" b="1" dirty="0"/>
              <a:t>10,4 % </a:t>
            </a:r>
            <a:r>
              <a:rPr lang="fi-FI" dirty="0"/>
              <a:t>ja tuonnista 8,6 % (yht. 9,5 %), kun väestöosuus on 3,8 % (v. 2022). Esim. viennissä osuus on lähes kolminkertainen väestöosuuteen nähden. </a:t>
            </a:r>
          </a:p>
          <a:p>
            <a:endParaRPr lang="fi-FI" dirty="0"/>
          </a:p>
          <a:p>
            <a:endParaRPr lang="fi-FI" dirty="0"/>
          </a:p>
        </p:txBody>
      </p:sp>
      <p:pic>
        <p:nvPicPr>
          <p:cNvPr id="4" name="Kuva 3" descr="Kuva, joka sisältää kohteen teksti, merkki, clipart-kuva&#10;&#10;Kuvaus luotu automaattisesti">
            <a:extLst>
              <a:ext uri="{FF2B5EF4-FFF2-40B4-BE49-F238E27FC236}">
                <a16:creationId xmlns:a16="http://schemas.microsoft.com/office/drawing/2014/main" id="{A6312008-1049-8188-2088-7174D28D8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2" name="Picture 11">
            <a:extLst>
              <a:ext uri="{FF2B5EF4-FFF2-40B4-BE49-F238E27FC236}">
                <a16:creationId xmlns:a16="http://schemas.microsoft.com/office/drawing/2014/main" id="{7D3338B3-CE9C-77CE-78A6-5761365A3A57}"/>
              </a:ext>
            </a:extLst>
          </p:cNvPr>
          <p:cNvPicPr>
            <a:picLocks noChangeAspect="1"/>
          </p:cNvPicPr>
          <p:nvPr/>
        </p:nvPicPr>
        <p:blipFill>
          <a:blip r:embed="rId3"/>
          <a:stretch>
            <a:fillRect/>
          </a:stretch>
        </p:blipFill>
        <p:spPr>
          <a:xfrm>
            <a:off x="6079901" y="938068"/>
            <a:ext cx="2619375" cy="4181475"/>
          </a:xfrm>
          <a:prstGeom prst="rect">
            <a:avLst/>
          </a:prstGeom>
        </p:spPr>
      </p:pic>
    </p:spTree>
    <p:extLst>
      <p:ext uri="{BB962C8B-B14F-4D97-AF65-F5344CB8AC3E}">
        <p14:creationId xmlns:p14="http://schemas.microsoft.com/office/powerpoint/2010/main" val="1300952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3661390" y="70275"/>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4525720" y="5872240"/>
            <a:ext cx="4561615" cy="954107"/>
          </a:xfrm>
          <a:prstGeom prst="rect">
            <a:avLst/>
          </a:prstGeom>
          <a:noFill/>
        </p:spPr>
        <p:txBody>
          <a:bodyPr wrap="square" rtlCol="0">
            <a:spAutoFit/>
          </a:bodyPr>
          <a:lstStyle/>
          <a:p>
            <a:r>
              <a:rPr lang="sv-SE" sz="1400" b="1" dirty="0" err="1"/>
              <a:t>Satakunnassa</a:t>
            </a:r>
            <a:r>
              <a:rPr lang="sv-SE" sz="1400" b="1" dirty="0"/>
              <a:t> </a:t>
            </a:r>
            <a:r>
              <a:rPr lang="sv-SE" sz="1400" b="1" dirty="0" err="1"/>
              <a:t>henkeä</a:t>
            </a:r>
            <a:r>
              <a:rPr lang="sv-SE" sz="1400" b="1" dirty="0"/>
              <a:t> </a:t>
            </a:r>
            <a:r>
              <a:rPr lang="sv-SE" sz="1400" b="1" dirty="0" err="1"/>
              <a:t>kohti</a:t>
            </a:r>
            <a:r>
              <a:rPr lang="sv-SE" sz="1400" b="1" dirty="0"/>
              <a:t> </a:t>
            </a:r>
            <a:r>
              <a:rPr lang="sv-SE" sz="1400" b="1" dirty="0" err="1"/>
              <a:t>laskettu</a:t>
            </a:r>
            <a:r>
              <a:rPr lang="sv-SE" sz="1400" b="1" dirty="0"/>
              <a:t> </a:t>
            </a:r>
            <a:r>
              <a:rPr lang="sv-SE" sz="1400" b="1" dirty="0" err="1"/>
              <a:t>vienti</a:t>
            </a:r>
            <a:r>
              <a:rPr lang="sv-SE" sz="1400" b="1" dirty="0"/>
              <a:t> on </a:t>
            </a:r>
            <a:r>
              <a:rPr lang="sv-SE" sz="1400" b="1" dirty="0" err="1"/>
              <a:t>yli</a:t>
            </a:r>
            <a:r>
              <a:rPr lang="sv-SE" sz="1400" b="1" dirty="0"/>
              <a:t> </a:t>
            </a:r>
            <a:r>
              <a:rPr lang="sv-SE" sz="1400" b="1" dirty="0" err="1"/>
              <a:t>kaksinkertainen</a:t>
            </a:r>
            <a:r>
              <a:rPr lang="sv-SE" sz="1400" b="1" dirty="0"/>
              <a:t> </a:t>
            </a:r>
            <a:r>
              <a:rPr lang="sv-SE" sz="1400" b="1" dirty="0" err="1"/>
              <a:t>maan</a:t>
            </a:r>
            <a:r>
              <a:rPr lang="sv-SE" sz="1400" b="1" dirty="0"/>
              <a:t> </a:t>
            </a:r>
            <a:r>
              <a:rPr lang="sv-SE" sz="1400" b="1" dirty="0" err="1"/>
              <a:t>keskiarvoon</a:t>
            </a:r>
            <a:r>
              <a:rPr lang="sv-SE" sz="1400" b="1" dirty="0"/>
              <a:t> </a:t>
            </a:r>
            <a:r>
              <a:rPr lang="sv-SE" sz="1400" b="1" dirty="0" err="1"/>
              <a:t>verrattuna</a:t>
            </a:r>
            <a:r>
              <a:rPr lang="sv-SE" sz="1400" b="1" dirty="0"/>
              <a:t> ja </a:t>
            </a:r>
            <a:r>
              <a:rPr lang="sv-SE" sz="1400" b="1" dirty="0" err="1"/>
              <a:t>ohittaa</a:t>
            </a:r>
            <a:r>
              <a:rPr lang="sv-SE" sz="1400" b="1" dirty="0"/>
              <a:t> </a:t>
            </a:r>
            <a:r>
              <a:rPr lang="sv-SE" sz="1400" b="1" dirty="0" err="1"/>
              <a:t>useat</a:t>
            </a:r>
            <a:r>
              <a:rPr lang="sv-SE" sz="1400" b="1" dirty="0"/>
              <a:t> </a:t>
            </a:r>
            <a:r>
              <a:rPr lang="sv-SE" sz="1400" b="1" dirty="0" err="1"/>
              <a:t>väestönkasvun</a:t>
            </a:r>
            <a:r>
              <a:rPr lang="sv-SE" sz="1400" b="1" dirty="0"/>
              <a:t> </a:t>
            </a:r>
            <a:r>
              <a:rPr lang="sv-SE" sz="1400" b="1" dirty="0" err="1"/>
              <a:t>maakunnat</a:t>
            </a:r>
            <a:r>
              <a:rPr lang="sv-SE" sz="1400" b="1" dirty="0"/>
              <a:t>.</a:t>
            </a:r>
          </a:p>
          <a:p>
            <a:r>
              <a:rPr lang="sv-SE" sz="1400" b="1" dirty="0" err="1"/>
              <a:t>Vuonna</a:t>
            </a:r>
            <a:r>
              <a:rPr lang="sv-SE" sz="1400" b="1" dirty="0"/>
              <a:t> 2022 </a:t>
            </a:r>
            <a:r>
              <a:rPr lang="sv-SE" sz="1400" b="1" dirty="0" err="1"/>
              <a:t>arvo</a:t>
            </a:r>
            <a:r>
              <a:rPr lang="sv-SE" sz="1400" b="1" dirty="0"/>
              <a:t> </a:t>
            </a:r>
            <a:r>
              <a:rPr lang="sv-SE" sz="1400" b="1" dirty="0" err="1"/>
              <a:t>kasvoi</a:t>
            </a:r>
            <a:r>
              <a:rPr lang="sv-SE" sz="1400" b="1" dirty="0"/>
              <a:t> </a:t>
            </a:r>
            <a:r>
              <a:rPr lang="sv-SE" sz="1400" b="1" dirty="0" err="1"/>
              <a:t>edelleen</a:t>
            </a:r>
            <a:r>
              <a:rPr lang="sv-SE" sz="1400" b="1" dirty="0"/>
              <a:t>.</a:t>
            </a:r>
            <a:endParaRPr lang="fi-FI" sz="1400" b="1" dirty="0"/>
          </a:p>
        </p:txBody>
      </p:sp>
      <p:pic>
        <p:nvPicPr>
          <p:cNvPr id="5" name="Kuva 4" descr="Kuva, joka sisältää kohteen teksti, merkki, clipart-kuva&#10;&#10;Kuvaus luotu automaattisesti">
            <a:extLst>
              <a:ext uri="{FF2B5EF4-FFF2-40B4-BE49-F238E27FC236}">
                <a16:creationId xmlns:a16="http://schemas.microsoft.com/office/drawing/2014/main" id="{21D88417-2354-578C-DFA0-13268BDBA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B0DB5F74-660F-4E69-5EA3-0037D4464789}"/>
              </a:ext>
            </a:extLst>
          </p:cNvPr>
          <p:cNvPicPr>
            <a:picLocks noChangeAspect="1"/>
          </p:cNvPicPr>
          <p:nvPr/>
        </p:nvPicPr>
        <p:blipFill>
          <a:blip r:embed="rId3"/>
          <a:stretch>
            <a:fillRect/>
          </a:stretch>
        </p:blipFill>
        <p:spPr>
          <a:xfrm>
            <a:off x="4860032" y="597931"/>
            <a:ext cx="3068867" cy="4899028"/>
          </a:xfrm>
          <a:prstGeom prst="rect">
            <a:avLst/>
          </a:prstGeom>
        </p:spPr>
      </p:pic>
      <p:pic>
        <p:nvPicPr>
          <p:cNvPr id="8" name="Picture 7">
            <a:extLst>
              <a:ext uri="{FF2B5EF4-FFF2-40B4-BE49-F238E27FC236}">
                <a16:creationId xmlns:a16="http://schemas.microsoft.com/office/drawing/2014/main" id="{B105A546-8819-C019-695E-5ADECB026DE5}"/>
              </a:ext>
            </a:extLst>
          </p:cNvPr>
          <p:cNvPicPr>
            <a:picLocks noChangeAspect="1"/>
          </p:cNvPicPr>
          <p:nvPr/>
        </p:nvPicPr>
        <p:blipFill>
          <a:blip r:embed="rId4"/>
          <a:stretch>
            <a:fillRect/>
          </a:stretch>
        </p:blipFill>
        <p:spPr>
          <a:xfrm>
            <a:off x="-2838" y="0"/>
            <a:ext cx="4412806" cy="6240710"/>
          </a:xfrm>
          <a:prstGeom prst="rect">
            <a:avLst/>
          </a:prstGeom>
        </p:spPr>
      </p:pic>
    </p:spTree>
    <p:extLst>
      <p:ext uri="{BB962C8B-B14F-4D97-AF65-F5344CB8AC3E}">
        <p14:creationId xmlns:p14="http://schemas.microsoft.com/office/powerpoint/2010/main" val="22645852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2018</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Picture 4">
            <a:extLst>
              <a:ext uri="{FF2B5EF4-FFF2-40B4-BE49-F238E27FC236}">
                <a16:creationId xmlns:a16="http://schemas.microsoft.com/office/drawing/2014/main" id="{E3E485D3-06C5-436C-A06F-B5FFFA895943}"/>
              </a:ext>
            </a:extLst>
          </p:cNvPr>
          <p:cNvPicPr>
            <a:picLocks noChangeAspect="1"/>
          </p:cNvPicPr>
          <p:nvPr/>
        </p:nvPicPr>
        <p:blipFill>
          <a:blip r:embed="rId2"/>
          <a:stretch>
            <a:fillRect/>
          </a:stretch>
        </p:blipFill>
        <p:spPr>
          <a:xfrm>
            <a:off x="691241" y="637942"/>
            <a:ext cx="7709275" cy="5450137"/>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AE181563-2A38-27C3-5AA1-E33252000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3265259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SUURIMMAT TYÖNANTAJAT 2022</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ECEF3BE1-4EF6-F842-C6C1-116239CE7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99675C18-1071-9FC8-A79E-B479580AD790}"/>
              </a:ext>
            </a:extLst>
          </p:cNvPr>
          <p:cNvPicPr>
            <a:picLocks noChangeAspect="1"/>
          </p:cNvPicPr>
          <p:nvPr/>
        </p:nvPicPr>
        <p:blipFill>
          <a:blip r:embed="rId3"/>
          <a:stretch>
            <a:fillRect/>
          </a:stretch>
        </p:blipFill>
        <p:spPr>
          <a:xfrm>
            <a:off x="179512" y="1052736"/>
            <a:ext cx="8324850" cy="4019550"/>
          </a:xfrm>
          <a:prstGeom prst="rect">
            <a:avLst/>
          </a:prstGeom>
        </p:spPr>
      </p:pic>
    </p:spTree>
    <p:extLst>
      <p:ext uri="{BB962C8B-B14F-4D97-AF65-F5344CB8AC3E}">
        <p14:creationId xmlns:p14="http://schemas.microsoft.com/office/powerpoint/2010/main" val="6935166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827992" cy="396911"/>
          </a:xfrm>
        </p:spPr>
        <p:txBody>
          <a:bodyPr>
            <a:noAutofit/>
          </a:bodyPr>
          <a:lstStyle/>
          <a:p>
            <a:r>
              <a:rPr lang="fi-FI" sz="3200" b="1" cap="all" dirty="0">
                <a:solidFill>
                  <a:srgbClr val="0070C0"/>
                </a:solidFill>
                <a:effectLst>
                  <a:outerShdw blurRad="38100" dist="38100" dir="2700000" algn="tl">
                    <a:srgbClr val="000000">
                      <a:alpha val="43137"/>
                    </a:srgbClr>
                  </a:outerShdw>
                </a:effectLst>
              </a:rPr>
              <a:t>seutukuntien SUURIMMAT TYÖNANTAJAT 2022</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136A1042-9470-1C7A-71FC-30EC9C1B5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9D662AE7-4D31-1061-CB2B-0571F3D62BC3}"/>
              </a:ext>
            </a:extLst>
          </p:cNvPr>
          <p:cNvPicPr>
            <a:picLocks noChangeAspect="1"/>
          </p:cNvPicPr>
          <p:nvPr/>
        </p:nvPicPr>
        <p:blipFill>
          <a:blip r:embed="rId3"/>
          <a:stretch>
            <a:fillRect/>
          </a:stretch>
        </p:blipFill>
        <p:spPr>
          <a:xfrm>
            <a:off x="0" y="1271921"/>
            <a:ext cx="9144000" cy="3207657"/>
          </a:xfrm>
          <a:prstGeom prst="rect">
            <a:avLst/>
          </a:prstGeom>
        </p:spPr>
      </p:pic>
    </p:spTree>
    <p:extLst>
      <p:ext uri="{BB962C8B-B14F-4D97-AF65-F5344CB8AC3E}">
        <p14:creationId xmlns:p14="http://schemas.microsoft.com/office/powerpoint/2010/main" val="4224191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594575" y="5774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783C8639-43CB-CACC-67E0-E2EEF7A78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282" y="6300426"/>
            <a:ext cx="1856812" cy="480765"/>
          </a:xfrm>
          <a:prstGeom prst="rect">
            <a:avLst/>
          </a:prstGeom>
        </p:spPr>
      </p:pic>
      <p:pic>
        <p:nvPicPr>
          <p:cNvPr id="5" name="Picture 4">
            <a:extLst>
              <a:ext uri="{FF2B5EF4-FFF2-40B4-BE49-F238E27FC236}">
                <a16:creationId xmlns:a16="http://schemas.microsoft.com/office/drawing/2014/main" id="{E2CD3B94-7390-2829-9134-5BC7FBE0CC6A}"/>
              </a:ext>
            </a:extLst>
          </p:cNvPr>
          <p:cNvPicPr>
            <a:picLocks noChangeAspect="1"/>
          </p:cNvPicPr>
          <p:nvPr/>
        </p:nvPicPr>
        <p:blipFill>
          <a:blip r:embed="rId3"/>
          <a:stretch>
            <a:fillRect/>
          </a:stretch>
        </p:blipFill>
        <p:spPr>
          <a:xfrm>
            <a:off x="108966" y="618759"/>
            <a:ext cx="8423474" cy="5675137"/>
          </a:xfrm>
          <a:prstGeom prst="rect">
            <a:avLst/>
          </a:prstGeom>
        </p:spPr>
      </p:pic>
    </p:spTree>
    <p:extLst>
      <p:ext uri="{BB962C8B-B14F-4D97-AF65-F5344CB8AC3E}">
        <p14:creationId xmlns:p14="http://schemas.microsoft.com/office/powerpoint/2010/main" val="1104294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618369" y="5707004"/>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6" name="TextBox 5">
            <a:extLst>
              <a:ext uri="{FF2B5EF4-FFF2-40B4-BE49-F238E27FC236}">
                <a16:creationId xmlns:a16="http://schemas.microsoft.com/office/drawing/2014/main" id="{A804EDB9-96E7-6685-B69E-F39F14BF03F0}"/>
              </a:ext>
            </a:extLst>
          </p:cNvPr>
          <p:cNvSpPr txBox="1"/>
          <p:nvPr/>
        </p:nvSpPr>
        <p:spPr>
          <a:xfrm>
            <a:off x="4067944" y="6234592"/>
            <a:ext cx="2872902" cy="307777"/>
          </a:xfrm>
          <a:prstGeom prst="rect">
            <a:avLst/>
          </a:prstGeom>
          <a:noFill/>
        </p:spPr>
        <p:txBody>
          <a:bodyPr wrap="none" rtlCol="0">
            <a:spAutoFit/>
          </a:bodyPr>
          <a:lstStyle/>
          <a:p>
            <a:r>
              <a:rPr lang="fi-FI" sz="1400" dirty="0"/>
              <a:t>Katkoviiva kuvaa trendiä kuviossa</a:t>
            </a:r>
            <a:endParaRPr lang="en-US" sz="1400" dirty="0"/>
          </a:p>
        </p:txBody>
      </p:sp>
      <p:pic>
        <p:nvPicPr>
          <p:cNvPr id="3" name="Kuva 2" descr="Kuva, joka sisältää kohteen teksti, merkki, clipart-kuva&#10;&#10;Kuvaus luotu automaattisesti">
            <a:extLst>
              <a:ext uri="{FF2B5EF4-FFF2-40B4-BE49-F238E27FC236}">
                <a16:creationId xmlns:a16="http://schemas.microsoft.com/office/drawing/2014/main" id="{1FCE12A1-9392-787B-0B1B-9FD8BD694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DD997581-872E-CC11-0FB5-35114624E778}"/>
              </a:ext>
            </a:extLst>
          </p:cNvPr>
          <p:cNvPicPr>
            <a:picLocks noChangeAspect="1"/>
          </p:cNvPicPr>
          <p:nvPr/>
        </p:nvPicPr>
        <p:blipFill>
          <a:blip r:embed="rId4"/>
          <a:stretch>
            <a:fillRect/>
          </a:stretch>
        </p:blipFill>
        <p:spPr>
          <a:xfrm>
            <a:off x="415663" y="616491"/>
            <a:ext cx="8312673" cy="5558095"/>
          </a:xfrm>
          <a:prstGeom prst="rect">
            <a:avLst/>
          </a:prstGeom>
        </p:spPr>
      </p:pic>
    </p:spTree>
    <p:extLst>
      <p:ext uri="{BB962C8B-B14F-4D97-AF65-F5344CB8AC3E}">
        <p14:creationId xmlns:p14="http://schemas.microsoft.com/office/powerpoint/2010/main" val="3394464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21BAD-F5DF-91B1-0AB5-FEC15D617592}"/>
              </a:ext>
            </a:extLst>
          </p:cNvPr>
          <p:cNvPicPr>
            <a:picLocks noChangeAspect="1"/>
          </p:cNvPicPr>
          <p:nvPr/>
        </p:nvPicPr>
        <p:blipFill>
          <a:blip r:embed="rId3"/>
          <a:stretch>
            <a:fillRect/>
          </a:stretch>
        </p:blipFill>
        <p:spPr>
          <a:xfrm>
            <a:off x="611560" y="836712"/>
            <a:ext cx="8379073" cy="5400575"/>
          </a:xfrm>
          <a:prstGeom prst="rect">
            <a:avLst/>
          </a:prstGeom>
        </p:spPr>
      </p:pic>
      <p:sp>
        <p:nvSpPr>
          <p:cNvPr id="2" name="Otsikko 1"/>
          <p:cNvSpPr>
            <a:spLocks noGrp="1"/>
          </p:cNvSpPr>
          <p:nvPr>
            <p:ph type="title"/>
          </p:nvPr>
        </p:nvSpPr>
        <p:spPr>
          <a:xfrm>
            <a:off x="611560" y="179745"/>
            <a:ext cx="8379072" cy="51295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1993-2023</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6</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204655-6A1F-B1E6-2684-1AE16EFBA4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
        <p:nvSpPr>
          <p:cNvPr id="5" name="TextBox 4">
            <a:extLst>
              <a:ext uri="{FF2B5EF4-FFF2-40B4-BE49-F238E27FC236}">
                <a16:creationId xmlns:a16="http://schemas.microsoft.com/office/drawing/2014/main" id="{416C9B4B-1F48-B9C8-C406-24A7805BC546}"/>
              </a:ext>
            </a:extLst>
          </p:cNvPr>
          <p:cNvSpPr txBox="1"/>
          <p:nvPr/>
        </p:nvSpPr>
        <p:spPr>
          <a:xfrm>
            <a:off x="8299043" y="5610810"/>
            <a:ext cx="466794" cy="246221"/>
          </a:xfrm>
          <a:prstGeom prst="rect">
            <a:avLst/>
          </a:prstGeom>
          <a:noFill/>
        </p:spPr>
        <p:txBody>
          <a:bodyPr wrap="none" rtlCol="0">
            <a:spAutoFit/>
          </a:bodyPr>
          <a:lstStyle/>
          <a:p>
            <a:r>
              <a:rPr lang="fi-FI" sz="1000" dirty="0"/>
              <a:t>2022</a:t>
            </a:r>
            <a:endParaRPr lang="en-US" sz="1000" dirty="0"/>
          </a:p>
        </p:txBody>
      </p:sp>
      <p:sp>
        <p:nvSpPr>
          <p:cNvPr id="6" name="TextBox 5">
            <a:extLst>
              <a:ext uri="{FF2B5EF4-FFF2-40B4-BE49-F238E27FC236}">
                <a16:creationId xmlns:a16="http://schemas.microsoft.com/office/drawing/2014/main" id="{B886194E-A016-6CCD-F5FA-9AE9389DF930}"/>
              </a:ext>
            </a:extLst>
          </p:cNvPr>
          <p:cNvSpPr txBox="1"/>
          <p:nvPr/>
        </p:nvSpPr>
        <p:spPr>
          <a:xfrm>
            <a:off x="8606673" y="5610811"/>
            <a:ext cx="537327" cy="246221"/>
          </a:xfrm>
          <a:prstGeom prst="rect">
            <a:avLst/>
          </a:prstGeom>
          <a:noFill/>
        </p:spPr>
        <p:txBody>
          <a:bodyPr wrap="none" rtlCol="0">
            <a:spAutoFit/>
          </a:bodyPr>
          <a:lstStyle/>
          <a:p>
            <a:r>
              <a:rPr lang="fi-FI" sz="1000" dirty="0"/>
              <a:t>2023e</a:t>
            </a:r>
            <a:endParaRPr lang="en-US" sz="1000" dirty="0"/>
          </a:p>
        </p:txBody>
      </p:sp>
    </p:spTree>
    <p:extLst>
      <p:ext uri="{BB962C8B-B14F-4D97-AF65-F5344CB8AC3E}">
        <p14:creationId xmlns:p14="http://schemas.microsoft.com/office/powerpoint/2010/main" val="599184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99033C7-B4B1-AD47-3384-8DEEA2EBD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86" y="6314546"/>
            <a:ext cx="1856812" cy="480765"/>
          </a:xfrm>
          <a:prstGeom prst="rect">
            <a:avLst/>
          </a:prstGeom>
        </p:spPr>
      </p:pic>
      <p:pic>
        <p:nvPicPr>
          <p:cNvPr id="5" name="Picture 4">
            <a:extLst>
              <a:ext uri="{FF2B5EF4-FFF2-40B4-BE49-F238E27FC236}">
                <a16:creationId xmlns:a16="http://schemas.microsoft.com/office/drawing/2014/main" id="{18A53EB2-FDF0-CA36-F70D-BAF9623A807D}"/>
              </a:ext>
            </a:extLst>
          </p:cNvPr>
          <p:cNvPicPr>
            <a:picLocks noChangeAspect="1"/>
          </p:cNvPicPr>
          <p:nvPr/>
        </p:nvPicPr>
        <p:blipFill>
          <a:blip r:embed="rId3"/>
          <a:stretch>
            <a:fillRect/>
          </a:stretch>
        </p:blipFill>
        <p:spPr>
          <a:xfrm>
            <a:off x="323528" y="679414"/>
            <a:ext cx="8312672" cy="5562773"/>
          </a:xfrm>
          <a:prstGeom prst="rect">
            <a:avLst/>
          </a:prstGeom>
        </p:spPr>
      </p:pic>
    </p:spTree>
    <p:extLst>
      <p:ext uri="{BB962C8B-B14F-4D97-AF65-F5344CB8AC3E}">
        <p14:creationId xmlns:p14="http://schemas.microsoft.com/office/powerpoint/2010/main" val="34506549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 kasvuyritykset</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4BCFD73A-2BA0-0015-8DEE-80185CB87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6EDAF03-F23B-5C39-2ED2-80B36A5C9482}"/>
              </a:ext>
            </a:extLst>
          </p:cNvPr>
          <p:cNvPicPr>
            <a:picLocks noChangeAspect="1"/>
          </p:cNvPicPr>
          <p:nvPr/>
        </p:nvPicPr>
        <p:blipFill>
          <a:blip r:embed="rId3"/>
          <a:stretch>
            <a:fillRect/>
          </a:stretch>
        </p:blipFill>
        <p:spPr>
          <a:xfrm>
            <a:off x="87843" y="708110"/>
            <a:ext cx="8918971" cy="5342011"/>
          </a:xfrm>
          <a:prstGeom prst="rect">
            <a:avLst/>
          </a:prstGeom>
        </p:spPr>
      </p:pic>
    </p:spTree>
    <p:extLst>
      <p:ext uri="{BB962C8B-B14F-4D97-AF65-F5344CB8AC3E}">
        <p14:creationId xmlns:p14="http://schemas.microsoft.com/office/powerpoint/2010/main" val="724222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84A65FF3-0C6E-DA59-BB7D-93379CD46F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pic>
        <p:nvPicPr>
          <p:cNvPr id="5" name="Picture 4">
            <a:extLst>
              <a:ext uri="{FF2B5EF4-FFF2-40B4-BE49-F238E27FC236}">
                <a16:creationId xmlns:a16="http://schemas.microsoft.com/office/drawing/2014/main" id="{F0BECCF0-5166-2245-71D9-2D311CF2EF2C}"/>
              </a:ext>
            </a:extLst>
          </p:cNvPr>
          <p:cNvPicPr>
            <a:picLocks noChangeAspect="1"/>
          </p:cNvPicPr>
          <p:nvPr/>
        </p:nvPicPr>
        <p:blipFill>
          <a:blip r:embed="rId3"/>
          <a:stretch>
            <a:fillRect/>
          </a:stretch>
        </p:blipFill>
        <p:spPr>
          <a:xfrm>
            <a:off x="2037541" y="19270"/>
            <a:ext cx="5715000" cy="6858000"/>
          </a:xfrm>
          <a:prstGeom prst="rect">
            <a:avLst/>
          </a:prstGeom>
        </p:spPr>
      </p:pic>
      <p:sp>
        <p:nvSpPr>
          <p:cNvPr id="6" name="TextBox 5">
            <a:extLst>
              <a:ext uri="{FF2B5EF4-FFF2-40B4-BE49-F238E27FC236}">
                <a16:creationId xmlns:a16="http://schemas.microsoft.com/office/drawing/2014/main" id="{527233E6-18EB-1F86-2A61-E76351E25010}"/>
              </a:ext>
            </a:extLst>
          </p:cNvPr>
          <p:cNvSpPr txBox="1"/>
          <p:nvPr/>
        </p:nvSpPr>
        <p:spPr>
          <a:xfrm>
            <a:off x="1986782" y="131665"/>
            <a:ext cx="1742785" cy="276999"/>
          </a:xfrm>
          <a:prstGeom prst="rect">
            <a:avLst/>
          </a:prstGeom>
          <a:noFill/>
        </p:spPr>
        <p:txBody>
          <a:bodyPr wrap="none" rtlCol="0">
            <a:spAutoFit/>
          </a:bodyPr>
          <a:lstStyle/>
          <a:p>
            <a:r>
              <a:rPr lang="fi-FI" sz="1200" dirty="0"/>
              <a:t>Kasvukausi 2019-2022</a:t>
            </a:r>
            <a:endParaRPr lang="en-US" sz="1200" dirty="0"/>
          </a:p>
        </p:txBody>
      </p:sp>
    </p:spTree>
    <p:extLst>
      <p:ext uri="{BB962C8B-B14F-4D97-AF65-F5344CB8AC3E}">
        <p14:creationId xmlns:p14="http://schemas.microsoft.com/office/powerpoint/2010/main" val="3254978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yritysten kasvu</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Picture 3">
            <a:extLst>
              <a:ext uri="{FF2B5EF4-FFF2-40B4-BE49-F238E27FC236}">
                <a16:creationId xmlns:a16="http://schemas.microsoft.com/office/drawing/2014/main" id="{E4D4494B-CDCF-6967-A9E8-503D93F5EF19}"/>
              </a:ext>
            </a:extLst>
          </p:cNvPr>
          <p:cNvPicPr>
            <a:picLocks noChangeAspect="1"/>
          </p:cNvPicPr>
          <p:nvPr/>
        </p:nvPicPr>
        <p:blipFill>
          <a:blip r:embed="rId2"/>
          <a:stretch>
            <a:fillRect/>
          </a:stretch>
        </p:blipFill>
        <p:spPr>
          <a:xfrm>
            <a:off x="105745" y="703390"/>
            <a:ext cx="8907897" cy="5451219"/>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CD5009A3-104A-3C80-70B7-835FF6601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957823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44307" y="332306"/>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2012-2022</a:t>
            </a:r>
          </a:p>
        </p:txBody>
      </p:sp>
      <p:sp>
        <p:nvSpPr>
          <p:cNvPr id="9" name="Tekstiruutu 8"/>
          <p:cNvSpPr txBox="1"/>
          <p:nvPr/>
        </p:nvSpPr>
        <p:spPr>
          <a:xfrm>
            <a:off x="7803038" y="3408259"/>
            <a:ext cx="276999" cy="744341"/>
          </a:xfrm>
          <a:prstGeom prst="rect">
            <a:avLst/>
          </a:prstGeom>
          <a:noFill/>
        </p:spPr>
        <p:txBody>
          <a:bodyPr vert="vert270" wrap="square" rtlCol="0">
            <a:spAutoFit/>
          </a:bodyPr>
          <a:lstStyle/>
          <a:p>
            <a:pPr defTabSz="685800" eaLnBrk="1" fontAlgn="auto" hangingPunct="1">
              <a:spcBef>
                <a:spcPts val="0"/>
              </a:spcBef>
              <a:spcAft>
                <a:spcPts val="0"/>
              </a:spcAft>
            </a:pPr>
            <a:r>
              <a:rPr lang="fi-FI" sz="600" dirty="0">
                <a:solidFill>
                  <a:prstClr val="black"/>
                </a:solidFill>
                <a:latin typeface="Calibri" panose="020F0502020204030204"/>
              </a:rPr>
              <a:t>Tilastokeskus 2023</a:t>
            </a:r>
          </a:p>
        </p:txBody>
      </p:sp>
      <p:sp>
        <p:nvSpPr>
          <p:cNvPr id="57" name="Suorakulmio 56"/>
          <p:cNvSpPr/>
          <p:nvPr/>
        </p:nvSpPr>
        <p:spPr>
          <a:xfrm>
            <a:off x="1785347"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white"/>
              </a:solidFill>
              <a:latin typeface="Calibri"/>
            </a:endParaRPr>
          </a:p>
        </p:txBody>
      </p:sp>
      <p:sp>
        <p:nvSpPr>
          <p:cNvPr id="3" name="Kaarinuoli vasemmalle 2"/>
          <p:cNvSpPr/>
          <p:nvPr/>
        </p:nvSpPr>
        <p:spPr>
          <a:xfrm rot="15276112" flipH="1">
            <a:off x="6145849" y="4012527"/>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black"/>
              </a:solidFill>
              <a:latin typeface="Calibri"/>
            </a:endParaRPr>
          </a:p>
        </p:txBody>
      </p:sp>
      <p:sp>
        <p:nvSpPr>
          <p:cNvPr id="5" name="Pyöristetty suorakulmio 4"/>
          <p:cNvSpPr/>
          <p:nvPr/>
        </p:nvSpPr>
        <p:spPr>
          <a:xfrm>
            <a:off x="5757375"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3933255" y="219953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pic>
        <p:nvPicPr>
          <p:cNvPr id="16"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55545" y="300414"/>
            <a:ext cx="894986" cy="853657"/>
          </a:xfrm>
          <a:prstGeom prst="rect">
            <a:avLst/>
          </a:prstGeom>
        </p:spPr>
      </p:pic>
      <p:sp>
        <p:nvSpPr>
          <p:cNvPr id="17" name="Tekstiruutu 34"/>
          <p:cNvSpPr txBox="1"/>
          <p:nvPr/>
        </p:nvSpPr>
        <p:spPr>
          <a:xfrm>
            <a:off x="5731350" y="1500503"/>
            <a:ext cx="3248390" cy="323165"/>
          </a:xfrm>
          <a:prstGeom prst="rect">
            <a:avLst/>
          </a:prstGeom>
          <a:noFill/>
        </p:spPr>
        <p:txBody>
          <a:bodyPr wrap="none" rtlCol="0">
            <a:spAutoFit/>
          </a:bodyPr>
          <a:lstStyle/>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Nopein liikevaihdon kasvu 2012-2022*</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18" name="Suorakulmio 20"/>
          <p:cNvSpPr/>
          <p:nvPr/>
        </p:nvSpPr>
        <p:spPr>
          <a:xfrm>
            <a:off x="5205294" y="2907738"/>
            <a:ext cx="3100943" cy="28081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31,6</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eaLnBrk="1" fontAlgn="auto" hangingPunct="1">
              <a:spcBef>
                <a:spcPts val="0"/>
              </a:spcBef>
              <a:spcAft>
                <a:spcPts val="0"/>
              </a:spcAft>
            </a:pPr>
            <a:r>
              <a:rPr lang="fi-FI" sz="1200" b="1" dirty="0">
                <a:solidFill>
                  <a:prstClr val="white">
                    <a:lumMod val="50000"/>
                  </a:prstClr>
                </a:solidFill>
                <a:latin typeface="Calibri"/>
              </a:rPr>
              <a:t>      Teollisuus keskimäärin 28,9 % </a:t>
            </a:r>
          </a:p>
        </p:txBody>
      </p:sp>
      <p:sp>
        <p:nvSpPr>
          <p:cNvPr id="6" name="TextBox 5"/>
          <p:cNvSpPr txBox="1"/>
          <p:nvPr/>
        </p:nvSpPr>
        <p:spPr>
          <a:xfrm>
            <a:off x="1161058" y="5263632"/>
            <a:ext cx="2698175"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Automaatio- ja robotiikkaklusteri</a:t>
            </a:r>
            <a:endParaRPr lang="en-US" sz="1350" dirty="0">
              <a:solidFill>
                <a:prstClr val="black"/>
              </a:solidFill>
              <a:latin typeface="Britannic Bold" panose="020B0903060703020204" pitchFamily="34" charset="0"/>
            </a:endParaRPr>
          </a:p>
        </p:txBody>
      </p:sp>
      <p:sp>
        <p:nvSpPr>
          <p:cNvPr id="8" name="Notched Right Arrow 7"/>
          <p:cNvSpPr/>
          <p:nvPr/>
        </p:nvSpPr>
        <p:spPr>
          <a:xfrm rot="19193147">
            <a:off x="6535420" y="534590"/>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21" name="TextBox 20"/>
          <p:cNvSpPr txBox="1"/>
          <p:nvPr/>
        </p:nvSpPr>
        <p:spPr>
          <a:xfrm>
            <a:off x="1168950" y="4243475"/>
            <a:ext cx="173637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Elintarviketeollisuus</a:t>
            </a:r>
            <a:endParaRPr lang="en-US" sz="1350" dirty="0">
              <a:solidFill>
                <a:prstClr val="black"/>
              </a:solidFill>
              <a:latin typeface="Britannic Bold" panose="020B0903060703020204" pitchFamily="34" charset="0"/>
            </a:endParaRPr>
          </a:p>
        </p:txBody>
      </p:sp>
      <p:sp>
        <p:nvSpPr>
          <p:cNvPr id="22" name="Pyöristetty suorakulmio 9"/>
          <p:cNvSpPr/>
          <p:nvPr/>
        </p:nvSpPr>
        <p:spPr>
          <a:xfrm>
            <a:off x="3933255" y="268642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4" name="TextBox 23"/>
          <p:cNvSpPr txBox="1"/>
          <p:nvPr/>
        </p:nvSpPr>
        <p:spPr>
          <a:xfrm>
            <a:off x="1174280" y="1796309"/>
            <a:ext cx="19864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Yksityiset SOTE-palvelut</a:t>
            </a:r>
            <a:endParaRPr lang="en-US" sz="900" dirty="0">
              <a:solidFill>
                <a:prstClr val="black"/>
              </a:solidFill>
              <a:latin typeface="Britannic Bold" panose="020B0903060703020204" pitchFamily="34" charset="0"/>
            </a:endParaRPr>
          </a:p>
        </p:txBody>
      </p:sp>
      <p:sp>
        <p:nvSpPr>
          <p:cNvPr id="25" name="Pyöristetty suorakulmio 9"/>
          <p:cNvSpPr/>
          <p:nvPr/>
        </p:nvSpPr>
        <p:spPr>
          <a:xfrm>
            <a:off x="3945465" y="320493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7" name="TextBox 26"/>
          <p:cNvSpPr txBox="1"/>
          <p:nvPr/>
        </p:nvSpPr>
        <p:spPr>
          <a:xfrm>
            <a:off x="1191373" y="3746773"/>
            <a:ext cx="1797287"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Liike-elämän palvelut</a:t>
            </a:r>
            <a:endParaRPr lang="en-US" sz="1350" dirty="0">
              <a:solidFill>
                <a:prstClr val="black"/>
              </a:solidFill>
              <a:latin typeface="Britannic Bold" panose="020B0903060703020204" pitchFamily="34" charset="0"/>
            </a:endParaRPr>
          </a:p>
        </p:txBody>
      </p:sp>
      <p:sp>
        <p:nvSpPr>
          <p:cNvPr id="28" name="TextBox 27"/>
          <p:cNvSpPr txBox="1"/>
          <p:nvPr/>
        </p:nvSpPr>
        <p:spPr>
          <a:xfrm>
            <a:off x="1131984" y="4749480"/>
            <a:ext cx="21996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Tukku- ja vähittäiskauppa</a:t>
            </a:r>
            <a:endParaRPr lang="en-US" sz="1350" dirty="0">
              <a:solidFill>
                <a:prstClr val="black"/>
              </a:solidFill>
              <a:latin typeface="Britannic Bold" panose="020B0903060703020204" pitchFamily="34" charset="0"/>
            </a:endParaRPr>
          </a:p>
        </p:txBody>
      </p:sp>
      <p:sp>
        <p:nvSpPr>
          <p:cNvPr id="30" name="TextBox 29"/>
          <p:cNvSpPr txBox="1"/>
          <p:nvPr/>
        </p:nvSpPr>
        <p:spPr>
          <a:xfrm>
            <a:off x="1191372" y="3226876"/>
            <a:ext cx="1281120"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Rakentaminen</a:t>
            </a:r>
            <a:endParaRPr lang="en-US" sz="1350" dirty="0">
              <a:solidFill>
                <a:prstClr val="black"/>
              </a:solidFill>
              <a:latin typeface="Britannic Bold" panose="020B0903060703020204" pitchFamily="34" charset="0"/>
            </a:endParaRPr>
          </a:p>
        </p:txBody>
      </p:sp>
      <p:sp>
        <p:nvSpPr>
          <p:cNvPr id="31" name="Pyöristetty suorakulmio 9"/>
          <p:cNvSpPr/>
          <p:nvPr/>
        </p:nvSpPr>
        <p:spPr>
          <a:xfrm>
            <a:off x="3945465" y="372498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2" name="Pyöristetty suorakulmio 9"/>
          <p:cNvSpPr/>
          <p:nvPr/>
        </p:nvSpPr>
        <p:spPr>
          <a:xfrm>
            <a:off x="3945465" y="422855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3" name="Pyöristetty suorakulmio 9"/>
          <p:cNvSpPr/>
          <p:nvPr/>
        </p:nvSpPr>
        <p:spPr>
          <a:xfrm>
            <a:off x="3957471" y="472616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4" name="Pyöristetty suorakulmio 9"/>
          <p:cNvSpPr/>
          <p:nvPr/>
        </p:nvSpPr>
        <p:spPr>
          <a:xfrm>
            <a:off x="3965025" y="522046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5" name="Rectangle 34"/>
          <p:cNvSpPr/>
          <p:nvPr/>
        </p:nvSpPr>
        <p:spPr>
          <a:xfrm>
            <a:off x="4011661" y="4111858"/>
            <a:ext cx="1467068"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35,8 %</a:t>
            </a:r>
          </a:p>
        </p:txBody>
      </p:sp>
      <p:sp>
        <p:nvSpPr>
          <p:cNvPr id="36" name="Rectangle 35"/>
          <p:cNvSpPr/>
          <p:nvPr/>
        </p:nvSpPr>
        <p:spPr>
          <a:xfrm>
            <a:off x="3926205" y="4616140"/>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30,5 %</a:t>
            </a:r>
          </a:p>
        </p:txBody>
      </p:sp>
      <p:sp>
        <p:nvSpPr>
          <p:cNvPr id="38" name="Rectangle 37"/>
          <p:cNvSpPr/>
          <p:nvPr/>
        </p:nvSpPr>
        <p:spPr>
          <a:xfrm>
            <a:off x="3920972" y="5123592"/>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27,6 %</a:t>
            </a:r>
          </a:p>
        </p:txBody>
      </p:sp>
      <p:sp>
        <p:nvSpPr>
          <p:cNvPr id="40" name="TextBox 39"/>
          <p:cNvSpPr txBox="1"/>
          <p:nvPr/>
        </p:nvSpPr>
        <p:spPr>
          <a:xfrm>
            <a:off x="5830499" y="2089066"/>
            <a:ext cx="2165331" cy="415498"/>
          </a:xfrm>
          <a:prstGeom prst="rect">
            <a:avLst/>
          </a:prstGeom>
          <a:noFill/>
        </p:spPr>
        <p:txBody>
          <a:bodyPr wrap="square" rtlCol="0">
            <a:spAutoFit/>
          </a:bodyPr>
          <a:lstStyle/>
          <a:p>
            <a:pPr defTabSz="685800" eaLnBrk="1" fontAlgn="auto" hangingPunct="1">
              <a:spcBef>
                <a:spcPts val="0"/>
              </a:spcBef>
              <a:spcAft>
                <a:spcPts val="0"/>
              </a:spcAft>
            </a:pPr>
            <a:r>
              <a:rPr lang="fi-FI" sz="1050" dirty="0">
                <a:solidFill>
                  <a:srgbClr val="7F7F7F"/>
                </a:solidFill>
                <a:latin typeface="Calibri" panose="020F0502020204030204"/>
              </a:rPr>
              <a:t>*Kyseessä suurimmat päätoimialat</a:t>
            </a:r>
          </a:p>
          <a:p>
            <a:pPr defTabSz="685800" eaLnBrk="1" fontAlgn="auto" hangingPunct="1">
              <a:spcBef>
                <a:spcPts val="0"/>
              </a:spcBef>
              <a:spcAft>
                <a:spcPts val="0"/>
              </a:spcAft>
            </a:pPr>
            <a:r>
              <a:rPr lang="fi-FI" sz="1050" dirty="0">
                <a:solidFill>
                  <a:srgbClr val="7F7F7F"/>
                </a:solidFill>
                <a:latin typeface="Calibri" panose="020F0502020204030204"/>
              </a:rPr>
              <a:t>  karkealla jaolla, </a:t>
            </a:r>
            <a:endParaRPr lang="en-US" sz="1050" dirty="0">
              <a:solidFill>
                <a:srgbClr val="7F7F7F"/>
              </a:solidFill>
              <a:latin typeface="Calibri" panose="020F0502020204030204"/>
            </a:endParaRPr>
          </a:p>
        </p:txBody>
      </p:sp>
      <p:sp>
        <p:nvSpPr>
          <p:cNvPr id="44" name="TextBox 43"/>
          <p:cNvSpPr txBox="1"/>
          <p:nvPr/>
        </p:nvSpPr>
        <p:spPr>
          <a:xfrm>
            <a:off x="1148170" y="2241031"/>
            <a:ext cx="26853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Britannic Bold" panose="020B0903060703020204" pitchFamily="34" charset="0"/>
              </a:rPr>
              <a:t>Sähkö</a:t>
            </a:r>
            <a:r>
              <a:rPr lang="en-US" sz="1350" dirty="0">
                <a:solidFill>
                  <a:prstClr val="black"/>
                </a:solidFill>
                <a:latin typeface="Britannic Bold" panose="020B0903060703020204" pitchFamily="34" charset="0"/>
              </a:rPr>
              <a:t>- ja </a:t>
            </a:r>
            <a:r>
              <a:rPr lang="en-US" sz="1350" dirty="0" err="1">
                <a:solidFill>
                  <a:prstClr val="black"/>
                </a:solidFill>
                <a:latin typeface="Britannic Bold" panose="020B0903060703020204" pitchFamily="34" charset="0"/>
              </a:rPr>
              <a:t>elektroniikkateollisuus</a:t>
            </a:r>
            <a:endParaRPr lang="en-US" sz="1350" dirty="0">
              <a:solidFill>
                <a:prstClr val="black"/>
              </a:solidFill>
              <a:latin typeface="Britannic Bold" panose="020B0903060703020204" pitchFamily="34" charset="0"/>
            </a:endParaRPr>
          </a:p>
        </p:txBody>
      </p:sp>
      <p:sp>
        <p:nvSpPr>
          <p:cNvPr id="45" name="Pyöristetty suorakulmio 9"/>
          <p:cNvSpPr/>
          <p:nvPr/>
        </p:nvSpPr>
        <p:spPr>
          <a:xfrm>
            <a:off x="3920973" y="12900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6" name="Rectangle 45"/>
          <p:cNvSpPr/>
          <p:nvPr/>
        </p:nvSpPr>
        <p:spPr>
          <a:xfrm>
            <a:off x="4114750" y="2092588"/>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66,7 %</a:t>
            </a:r>
          </a:p>
        </p:txBody>
      </p:sp>
      <p:sp>
        <p:nvSpPr>
          <p:cNvPr id="26" name="Rectangle 25"/>
          <p:cNvSpPr/>
          <p:nvPr/>
        </p:nvSpPr>
        <p:spPr>
          <a:xfrm>
            <a:off x="3902070" y="3595375"/>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38,9 %</a:t>
            </a:r>
          </a:p>
        </p:txBody>
      </p:sp>
      <p:sp>
        <p:nvSpPr>
          <p:cNvPr id="23" name="Rectangle 22"/>
          <p:cNvSpPr/>
          <p:nvPr/>
        </p:nvSpPr>
        <p:spPr>
          <a:xfrm>
            <a:off x="4119142" y="3084140"/>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47,9 %</a:t>
            </a:r>
          </a:p>
        </p:txBody>
      </p:sp>
      <p:sp>
        <p:nvSpPr>
          <p:cNvPr id="61" name="Rectangle 60"/>
          <p:cNvSpPr/>
          <p:nvPr/>
        </p:nvSpPr>
        <p:spPr>
          <a:xfrm>
            <a:off x="4099555" y="2566214"/>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57,9 %</a:t>
            </a:r>
          </a:p>
        </p:txBody>
      </p:sp>
      <p:sp>
        <p:nvSpPr>
          <p:cNvPr id="39" name="Rectangle 38"/>
          <p:cNvSpPr/>
          <p:nvPr/>
        </p:nvSpPr>
        <p:spPr>
          <a:xfrm>
            <a:off x="3715030" y="1156492"/>
            <a:ext cx="1784463"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105,0 %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178119" y="1325869"/>
            <a:ext cx="1527982"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Metallien jalostus</a:t>
            </a:r>
            <a:endParaRPr lang="en-US" sz="1350" dirty="0">
              <a:solidFill>
                <a:prstClr val="black"/>
              </a:solidFill>
              <a:latin typeface="Britannic Bold" panose="020B0903060703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920973" y="175691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902070" y="1652794"/>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82,3 %</a:t>
            </a:r>
          </a:p>
        </p:txBody>
      </p:sp>
      <p:pic>
        <p:nvPicPr>
          <p:cNvPr id="4" name="Kuva 8" descr="Kuva, joka sisältää kohteen teksti, merkki, clipart-kuva&#10;&#10;Kuvaus luotu automaattisesti">
            <a:extLst>
              <a:ext uri="{FF2B5EF4-FFF2-40B4-BE49-F238E27FC236}">
                <a16:creationId xmlns:a16="http://schemas.microsoft.com/office/drawing/2014/main" id="{E66D5ECF-3D17-1D85-4C8F-8C891890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7496" y="5578128"/>
            <a:ext cx="1392609" cy="360574"/>
          </a:xfrm>
          <a:prstGeom prst="rect">
            <a:avLst/>
          </a:prstGeom>
        </p:spPr>
      </p:pic>
      <p:sp>
        <p:nvSpPr>
          <p:cNvPr id="11" name="TextBox 10">
            <a:extLst>
              <a:ext uri="{FF2B5EF4-FFF2-40B4-BE49-F238E27FC236}">
                <a16:creationId xmlns:a16="http://schemas.microsoft.com/office/drawing/2014/main" id="{A46B151E-1D2A-2C97-5714-371AF9CDA80C}"/>
              </a:ext>
            </a:extLst>
          </p:cNvPr>
          <p:cNvSpPr txBox="1"/>
          <p:nvPr/>
        </p:nvSpPr>
        <p:spPr>
          <a:xfrm>
            <a:off x="1624013" y="5601682"/>
            <a:ext cx="1810941"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7" name="TextBox 6">
            <a:extLst>
              <a:ext uri="{FF2B5EF4-FFF2-40B4-BE49-F238E27FC236}">
                <a16:creationId xmlns:a16="http://schemas.microsoft.com/office/drawing/2014/main" id="{5298D53D-B478-E3CB-E99A-25145F419FAA}"/>
              </a:ext>
            </a:extLst>
          </p:cNvPr>
          <p:cNvSpPr txBox="1"/>
          <p:nvPr/>
        </p:nvSpPr>
        <p:spPr>
          <a:xfrm>
            <a:off x="213895" y="5542873"/>
            <a:ext cx="1571452"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10" name="TextBox 9">
            <a:extLst>
              <a:ext uri="{FF2B5EF4-FFF2-40B4-BE49-F238E27FC236}">
                <a16:creationId xmlns:a16="http://schemas.microsoft.com/office/drawing/2014/main" id="{B1E0833F-5F66-A999-AB8E-175C1B49F7EC}"/>
              </a:ext>
            </a:extLst>
          </p:cNvPr>
          <p:cNvSpPr txBox="1"/>
          <p:nvPr/>
        </p:nvSpPr>
        <p:spPr>
          <a:xfrm>
            <a:off x="1131984" y="2725306"/>
            <a:ext cx="181011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Teknologiateollisuus</a:t>
            </a:r>
            <a:endParaRPr lang="en-US" sz="1350" dirty="0">
              <a:solidFill>
                <a:prstClr val="black"/>
              </a:solidFill>
              <a:latin typeface="Britannic Bold" panose="020B0903060703020204" pitchFamily="34" charset="0"/>
            </a:endParaRPr>
          </a:p>
        </p:txBody>
      </p:sp>
      <p:sp>
        <p:nvSpPr>
          <p:cNvPr id="12" name="Tekstiruutu 3">
            <a:extLst>
              <a:ext uri="{FF2B5EF4-FFF2-40B4-BE49-F238E27FC236}">
                <a16:creationId xmlns:a16="http://schemas.microsoft.com/office/drawing/2014/main" id="{CEDD264E-2E6C-9C7C-150A-81B8368A45DB}"/>
              </a:ext>
            </a:extLst>
          </p:cNvPr>
          <p:cNvSpPr txBox="1"/>
          <p:nvPr/>
        </p:nvSpPr>
        <p:spPr>
          <a:xfrm>
            <a:off x="1174279" y="5685308"/>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fi-FI" sz="1350" dirty="0">
                <a:solidFill>
                  <a:prstClr val="black"/>
                </a:solidFill>
                <a:latin typeface="Calibri"/>
              </a:rPr>
              <a:t>4.1.2024</a:t>
            </a:r>
          </a:p>
        </p:txBody>
      </p:sp>
    </p:spTree>
    <p:extLst>
      <p:ext uri="{BB962C8B-B14F-4D97-AF65-F5344CB8AC3E}">
        <p14:creationId xmlns:p14="http://schemas.microsoft.com/office/powerpoint/2010/main" val="1398979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958296" y="323112"/>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2010-2022</a:t>
            </a:r>
          </a:p>
        </p:txBody>
      </p:sp>
      <p:sp>
        <p:nvSpPr>
          <p:cNvPr id="9" name="Tekstiruutu 8"/>
          <p:cNvSpPr txBox="1"/>
          <p:nvPr/>
        </p:nvSpPr>
        <p:spPr>
          <a:xfrm>
            <a:off x="7803038" y="3408259"/>
            <a:ext cx="276999" cy="744341"/>
          </a:xfrm>
          <a:prstGeom prst="rect">
            <a:avLst/>
          </a:prstGeom>
          <a:noFill/>
        </p:spPr>
        <p:txBody>
          <a:bodyPr vert="vert270" wrap="square" rtlCol="0">
            <a:spAutoFit/>
          </a:bodyPr>
          <a:lstStyle/>
          <a:p>
            <a:pPr defTabSz="685800" eaLnBrk="1" fontAlgn="auto" hangingPunct="1">
              <a:spcBef>
                <a:spcPts val="0"/>
              </a:spcBef>
              <a:spcAft>
                <a:spcPts val="0"/>
              </a:spcAft>
            </a:pPr>
            <a:r>
              <a:rPr lang="fi-FI" sz="600" dirty="0">
                <a:solidFill>
                  <a:prstClr val="black"/>
                </a:solidFill>
                <a:latin typeface="Calibri" panose="020F0502020204030204"/>
              </a:rPr>
              <a:t>Tilastokeskus 2022</a:t>
            </a:r>
          </a:p>
        </p:txBody>
      </p:sp>
      <p:sp>
        <p:nvSpPr>
          <p:cNvPr id="57" name="Suorakulmio 56"/>
          <p:cNvSpPr/>
          <p:nvPr/>
        </p:nvSpPr>
        <p:spPr>
          <a:xfrm>
            <a:off x="1785347"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white"/>
              </a:solidFill>
              <a:latin typeface="Calibri"/>
            </a:endParaRPr>
          </a:p>
        </p:txBody>
      </p:sp>
      <p:sp>
        <p:nvSpPr>
          <p:cNvPr id="3" name="Kaarinuoli vasemmalle 2"/>
          <p:cNvSpPr/>
          <p:nvPr/>
        </p:nvSpPr>
        <p:spPr>
          <a:xfrm rot="15276112" flipH="1">
            <a:off x="6145849" y="4012527"/>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black"/>
              </a:solidFill>
              <a:latin typeface="Calibri"/>
            </a:endParaRPr>
          </a:p>
        </p:txBody>
      </p:sp>
      <p:sp>
        <p:nvSpPr>
          <p:cNvPr id="5" name="Pyöristetty suorakulmio 4"/>
          <p:cNvSpPr/>
          <p:nvPr/>
        </p:nvSpPr>
        <p:spPr>
          <a:xfrm>
            <a:off x="5757375"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3933255" y="219953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pic>
        <p:nvPicPr>
          <p:cNvPr id="16"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496862" y="214780"/>
            <a:ext cx="894986" cy="853657"/>
          </a:xfrm>
          <a:prstGeom prst="rect">
            <a:avLst/>
          </a:prstGeom>
        </p:spPr>
      </p:pic>
      <p:sp>
        <p:nvSpPr>
          <p:cNvPr id="17" name="Tekstiruutu 34"/>
          <p:cNvSpPr txBox="1"/>
          <p:nvPr/>
        </p:nvSpPr>
        <p:spPr>
          <a:xfrm>
            <a:off x="5783869" y="1362235"/>
            <a:ext cx="3283656" cy="323165"/>
          </a:xfrm>
          <a:prstGeom prst="rect">
            <a:avLst/>
          </a:prstGeom>
          <a:noFill/>
        </p:spPr>
        <p:txBody>
          <a:bodyPr wrap="none" rtlCol="0">
            <a:spAutoFit/>
          </a:bodyPr>
          <a:lstStyle/>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Nopein liikevaihdon kasvu 2010-2022*</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18" name="Suorakulmio 20"/>
          <p:cNvSpPr/>
          <p:nvPr/>
        </p:nvSpPr>
        <p:spPr>
          <a:xfrm>
            <a:off x="5565342" y="2874018"/>
            <a:ext cx="2332995" cy="34653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40,1</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eaLnBrk="1" fontAlgn="auto" hangingPunct="1">
              <a:spcBef>
                <a:spcPts val="0"/>
              </a:spcBef>
              <a:spcAft>
                <a:spcPts val="0"/>
              </a:spcAft>
            </a:pPr>
            <a:r>
              <a:rPr lang="fi-FI" sz="1200" b="1" dirty="0">
                <a:solidFill>
                  <a:prstClr val="white">
                    <a:lumMod val="50000"/>
                  </a:prstClr>
                </a:solidFill>
                <a:latin typeface="Calibri"/>
              </a:rPr>
              <a:t>    Teollisuus keskimäärin 34,4 % </a:t>
            </a:r>
          </a:p>
        </p:txBody>
      </p:sp>
      <p:sp>
        <p:nvSpPr>
          <p:cNvPr id="6" name="TextBox 5"/>
          <p:cNvSpPr txBox="1"/>
          <p:nvPr/>
        </p:nvSpPr>
        <p:spPr>
          <a:xfrm>
            <a:off x="1141257" y="2231005"/>
            <a:ext cx="2741456"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Automaatio- ja robotiikka-klusteri</a:t>
            </a:r>
            <a:endParaRPr lang="en-US" sz="1350" dirty="0">
              <a:solidFill>
                <a:prstClr val="black"/>
              </a:solidFill>
              <a:latin typeface="Britannic Bold" panose="020B0903060703020204" pitchFamily="34" charset="0"/>
            </a:endParaRPr>
          </a:p>
        </p:txBody>
      </p:sp>
      <p:sp>
        <p:nvSpPr>
          <p:cNvPr id="8" name="Notched Right Arrow 7"/>
          <p:cNvSpPr/>
          <p:nvPr/>
        </p:nvSpPr>
        <p:spPr>
          <a:xfrm rot="19193147">
            <a:off x="6706574" y="533194"/>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21" name="TextBox 20"/>
          <p:cNvSpPr txBox="1"/>
          <p:nvPr/>
        </p:nvSpPr>
        <p:spPr>
          <a:xfrm>
            <a:off x="1174280" y="3762393"/>
            <a:ext cx="173637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Elintarviketeollisuus</a:t>
            </a:r>
            <a:endParaRPr lang="en-US" sz="1350" dirty="0">
              <a:solidFill>
                <a:prstClr val="black"/>
              </a:solidFill>
              <a:latin typeface="Britannic Bold" panose="020B0903060703020204" pitchFamily="34" charset="0"/>
            </a:endParaRPr>
          </a:p>
        </p:txBody>
      </p:sp>
      <p:sp>
        <p:nvSpPr>
          <p:cNvPr id="22" name="Pyöristetty suorakulmio 9"/>
          <p:cNvSpPr/>
          <p:nvPr/>
        </p:nvSpPr>
        <p:spPr>
          <a:xfrm>
            <a:off x="3933255" y="268642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4" name="TextBox 23"/>
          <p:cNvSpPr txBox="1"/>
          <p:nvPr/>
        </p:nvSpPr>
        <p:spPr>
          <a:xfrm>
            <a:off x="1151179" y="1789643"/>
            <a:ext cx="19864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Yksityiset SOTE-palvelut</a:t>
            </a:r>
            <a:endParaRPr lang="en-US" sz="900" dirty="0">
              <a:solidFill>
                <a:prstClr val="black"/>
              </a:solidFill>
              <a:latin typeface="Britannic Bold" panose="020B0903060703020204" pitchFamily="34" charset="0"/>
            </a:endParaRPr>
          </a:p>
        </p:txBody>
      </p:sp>
      <p:sp>
        <p:nvSpPr>
          <p:cNvPr id="25" name="Pyöristetty suorakulmio 9"/>
          <p:cNvSpPr/>
          <p:nvPr/>
        </p:nvSpPr>
        <p:spPr>
          <a:xfrm>
            <a:off x="3945465" y="320493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7" name="TextBox 26"/>
          <p:cNvSpPr txBox="1"/>
          <p:nvPr/>
        </p:nvSpPr>
        <p:spPr>
          <a:xfrm>
            <a:off x="1165647" y="4267670"/>
            <a:ext cx="1797287"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Liike-elämän palvelut</a:t>
            </a:r>
            <a:endParaRPr lang="en-US" sz="1350" dirty="0">
              <a:solidFill>
                <a:prstClr val="black"/>
              </a:solidFill>
              <a:latin typeface="Britannic Bold" panose="020B0903060703020204" pitchFamily="34" charset="0"/>
            </a:endParaRPr>
          </a:p>
        </p:txBody>
      </p:sp>
      <p:sp>
        <p:nvSpPr>
          <p:cNvPr id="28" name="TextBox 27"/>
          <p:cNvSpPr txBox="1"/>
          <p:nvPr/>
        </p:nvSpPr>
        <p:spPr>
          <a:xfrm>
            <a:off x="1151179" y="5208780"/>
            <a:ext cx="21996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Tukku- ja vähittäiskauppa</a:t>
            </a:r>
            <a:endParaRPr lang="en-US" sz="1350" dirty="0">
              <a:solidFill>
                <a:prstClr val="black"/>
              </a:solidFill>
              <a:latin typeface="Britannic Bold" panose="020B0903060703020204" pitchFamily="34" charset="0"/>
            </a:endParaRPr>
          </a:p>
        </p:txBody>
      </p:sp>
      <p:sp>
        <p:nvSpPr>
          <p:cNvPr id="29" name="TextBox 28"/>
          <p:cNvSpPr txBox="1"/>
          <p:nvPr/>
        </p:nvSpPr>
        <p:spPr>
          <a:xfrm>
            <a:off x="1106375" y="3248211"/>
            <a:ext cx="181011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Teknologiateollisuus</a:t>
            </a:r>
            <a:endParaRPr lang="en-US" sz="1350" dirty="0">
              <a:solidFill>
                <a:prstClr val="black"/>
              </a:solidFill>
              <a:latin typeface="Britannic Bold" panose="020B0903060703020204" pitchFamily="34" charset="0"/>
            </a:endParaRPr>
          </a:p>
        </p:txBody>
      </p:sp>
      <p:sp>
        <p:nvSpPr>
          <p:cNvPr id="30" name="TextBox 29"/>
          <p:cNvSpPr txBox="1"/>
          <p:nvPr/>
        </p:nvSpPr>
        <p:spPr>
          <a:xfrm>
            <a:off x="1175405" y="4731943"/>
            <a:ext cx="1281120"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Rakentaminen</a:t>
            </a:r>
            <a:endParaRPr lang="en-US" sz="1350" dirty="0">
              <a:solidFill>
                <a:prstClr val="black"/>
              </a:solidFill>
              <a:latin typeface="Britannic Bold" panose="020B0903060703020204" pitchFamily="34" charset="0"/>
            </a:endParaRPr>
          </a:p>
        </p:txBody>
      </p:sp>
      <p:sp>
        <p:nvSpPr>
          <p:cNvPr id="31" name="Pyöristetty suorakulmio 9"/>
          <p:cNvSpPr/>
          <p:nvPr/>
        </p:nvSpPr>
        <p:spPr>
          <a:xfrm>
            <a:off x="3945465" y="372498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2" name="Pyöristetty suorakulmio 9"/>
          <p:cNvSpPr/>
          <p:nvPr/>
        </p:nvSpPr>
        <p:spPr>
          <a:xfrm>
            <a:off x="3945465" y="422855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3" name="Pyöristetty suorakulmio 9"/>
          <p:cNvSpPr/>
          <p:nvPr/>
        </p:nvSpPr>
        <p:spPr>
          <a:xfrm>
            <a:off x="3957471" y="472616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4" name="Pyöristetty suorakulmio 9"/>
          <p:cNvSpPr/>
          <p:nvPr/>
        </p:nvSpPr>
        <p:spPr>
          <a:xfrm>
            <a:off x="3965025" y="522046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5" name="Rectangle 34"/>
          <p:cNvSpPr/>
          <p:nvPr/>
        </p:nvSpPr>
        <p:spPr>
          <a:xfrm>
            <a:off x="4011661" y="4111858"/>
            <a:ext cx="1467068"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49,5 %</a:t>
            </a:r>
          </a:p>
        </p:txBody>
      </p:sp>
      <p:sp>
        <p:nvSpPr>
          <p:cNvPr id="36" name="Rectangle 35"/>
          <p:cNvSpPr/>
          <p:nvPr/>
        </p:nvSpPr>
        <p:spPr>
          <a:xfrm>
            <a:off x="3926205" y="4616140"/>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49,1 %</a:t>
            </a:r>
          </a:p>
        </p:txBody>
      </p:sp>
      <p:sp>
        <p:nvSpPr>
          <p:cNvPr id="38" name="Rectangle 37"/>
          <p:cNvSpPr/>
          <p:nvPr/>
        </p:nvSpPr>
        <p:spPr>
          <a:xfrm>
            <a:off x="3920972" y="5123592"/>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39,3 %</a:t>
            </a:r>
          </a:p>
        </p:txBody>
      </p:sp>
      <p:sp>
        <p:nvSpPr>
          <p:cNvPr id="42" name="Tekstiruutu 3"/>
          <p:cNvSpPr txBox="1"/>
          <p:nvPr/>
        </p:nvSpPr>
        <p:spPr>
          <a:xfrm>
            <a:off x="1174279" y="5685308"/>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fi-FI" sz="1350" dirty="0">
                <a:solidFill>
                  <a:prstClr val="black"/>
                </a:solidFill>
                <a:latin typeface="Calibri"/>
              </a:rPr>
              <a:t>4.1.2024</a:t>
            </a:r>
          </a:p>
        </p:txBody>
      </p:sp>
      <p:sp>
        <p:nvSpPr>
          <p:cNvPr id="44" name="TextBox 43"/>
          <p:cNvSpPr txBox="1"/>
          <p:nvPr/>
        </p:nvSpPr>
        <p:spPr>
          <a:xfrm>
            <a:off x="1157887" y="2726454"/>
            <a:ext cx="26853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Britannic Bold" panose="020B0903060703020204" pitchFamily="34" charset="0"/>
              </a:rPr>
              <a:t>Sähkö</a:t>
            </a:r>
            <a:r>
              <a:rPr lang="en-US" sz="1350" dirty="0">
                <a:solidFill>
                  <a:prstClr val="black"/>
                </a:solidFill>
                <a:latin typeface="Britannic Bold" panose="020B0903060703020204" pitchFamily="34" charset="0"/>
              </a:rPr>
              <a:t>- ja </a:t>
            </a:r>
            <a:r>
              <a:rPr lang="en-US" sz="1350" dirty="0" err="1">
                <a:solidFill>
                  <a:prstClr val="black"/>
                </a:solidFill>
                <a:latin typeface="Britannic Bold" panose="020B0903060703020204" pitchFamily="34" charset="0"/>
              </a:rPr>
              <a:t>elektroniikkateollisuus</a:t>
            </a:r>
            <a:endParaRPr lang="en-US" sz="1350" dirty="0">
              <a:solidFill>
                <a:prstClr val="black"/>
              </a:solidFill>
              <a:latin typeface="Britannic Bold" panose="020B0903060703020204" pitchFamily="34" charset="0"/>
            </a:endParaRPr>
          </a:p>
        </p:txBody>
      </p:sp>
      <p:sp>
        <p:nvSpPr>
          <p:cNvPr id="45" name="Pyöristetty suorakulmio 9"/>
          <p:cNvSpPr/>
          <p:nvPr/>
        </p:nvSpPr>
        <p:spPr>
          <a:xfrm>
            <a:off x="3920973" y="12900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6" name="Rectangle 45"/>
          <p:cNvSpPr/>
          <p:nvPr/>
        </p:nvSpPr>
        <p:spPr>
          <a:xfrm>
            <a:off x="3926205" y="2099342"/>
            <a:ext cx="1588897"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106,8 %</a:t>
            </a:r>
          </a:p>
        </p:txBody>
      </p:sp>
      <p:sp>
        <p:nvSpPr>
          <p:cNvPr id="26" name="Rectangle 25"/>
          <p:cNvSpPr/>
          <p:nvPr/>
        </p:nvSpPr>
        <p:spPr>
          <a:xfrm>
            <a:off x="3902070" y="3595375"/>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53,1 %</a:t>
            </a:r>
          </a:p>
        </p:txBody>
      </p:sp>
      <p:sp>
        <p:nvSpPr>
          <p:cNvPr id="23" name="Rectangle 22"/>
          <p:cNvSpPr/>
          <p:nvPr/>
        </p:nvSpPr>
        <p:spPr>
          <a:xfrm>
            <a:off x="4119142" y="3084140"/>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65,3 %</a:t>
            </a:r>
          </a:p>
        </p:txBody>
      </p:sp>
      <p:sp>
        <p:nvSpPr>
          <p:cNvPr id="61" name="Rectangle 60"/>
          <p:cNvSpPr/>
          <p:nvPr/>
        </p:nvSpPr>
        <p:spPr>
          <a:xfrm>
            <a:off x="4099555" y="2566214"/>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66,9 %</a:t>
            </a:r>
          </a:p>
        </p:txBody>
      </p:sp>
      <p:sp>
        <p:nvSpPr>
          <p:cNvPr id="39" name="Rectangle 38"/>
          <p:cNvSpPr/>
          <p:nvPr/>
        </p:nvSpPr>
        <p:spPr>
          <a:xfrm>
            <a:off x="3677119" y="1160442"/>
            <a:ext cx="1784463"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115,5 %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159552" y="1303474"/>
            <a:ext cx="1527982"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Metallien jalostus</a:t>
            </a:r>
            <a:endParaRPr lang="en-US" sz="1350" dirty="0">
              <a:solidFill>
                <a:prstClr val="black"/>
              </a:solidFill>
              <a:latin typeface="Britannic Bold" panose="020B0903060703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920973" y="175691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724586" y="1646224"/>
            <a:ext cx="1784463"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114,5 %</a:t>
            </a:r>
          </a:p>
        </p:txBody>
      </p:sp>
      <p:pic>
        <p:nvPicPr>
          <p:cNvPr id="4" name="Kuva 3" descr="Kuva, joka sisältää kohteen teksti, merkki, clipart-kuva&#10;&#10;Kuvaus luotu automaattisesti">
            <a:extLst>
              <a:ext uri="{FF2B5EF4-FFF2-40B4-BE49-F238E27FC236}">
                <a16:creationId xmlns:a16="http://schemas.microsoft.com/office/drawing/2014/main" id="{45A29538-B11E-02FD-E767-07D8B68FF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5728" y="5569441"/>
            <a:ext cx="1392609" cy="360574"/>
          </a:xfrm>
          <a:prstGeom prst="rect">
            <a:avLst/>
          </a:prstGeom>
        </p:spPr>
      </p:pic>
      <p:sp>
        <p:nvSpPr>
          <p:cNvPr id="7" name="TextBox 6">
            <a:extLst>
              <a:ext uri="{FF2B5EF4-FFF2-40B4-BE49-F238E27FC236}">
                <a16:creationId xmlns:a16="http://schemas.microsoft.com/office/drawing/2014/main" id="{9482ED4B-A9C7-EEBB-2F61-361D83D6EC21}"/>
              </a:ext>
            </a:extLst>
          </p:cNvPr>
          <p:cNvSpPr txBox="1"/>
          <p:nvPr/>
        </p:nvSpPr>
        <p:spPr>
          <a:xfrm>
            <a:off x="5757375" y="2202191"/>
            <a:ext cx="2165331" cy="415498"/>
          </a:xfrm>
          <a:prstGeom prst="rect">
            <a:avLst/>
          </a:prstGeom>
          <a:noFill/>
        </p:spPr>
        <p:txBody>
          <a:bodyPr wrap="square" rtlCol="0">
            <a:spAutoFit/>
          </a:bodyPr>
          <a:lstStyle/>
          <a:p>
            <a:pPr defTabSz="685800" eaLnBrk="1" fontAlgn="auto" hangingPunct="1">
              <a:spcBef>
                <a:spcPts val="0"/>
              </a:spcBef>
              <a:spcAft>
                <a:spcPts val="0"/>
              </a:spcAft>
            </a:pPr>
            <a:r>
              <a:rPr lang="fi-FI" sz="1050" dirty="0">
                <a:solidFill>
                  <a:srgbClr val="7F7F7F"/>
                </a:solidFill>
                <a:latin typeface="Calibri" panose="020F0502020204030204"/>
              </a:rPr>
              <a:t>*Kyseessä suurimmat päätoimialat</a:t>
            </a:r>
          </a:p>
          <a:p>
            <a:pPr defTabSz="685800" eaLnBrk="1" fontAlgn="auto" hangingPunct="1">
              <a:spcBef>
                <a:spcPts val="0"/>
              </a:spcBef>
              <a:spcAft>
                <a:spcPts val="0"/>
              </a:spcAft>
            </a:pPr>
            <a:r>
              <a:rPr lang="fi-FI" sz="1050" dirty="0">
                <a:solidFill>
                  <a:srgbClr val="7F7F7F"/>
                </a:solidFill>
                <a:latin typeface="Calibri" panose="020F0502020204030204"/>
              </a:rPr>
              <a:t>  karkealla jaolla, </a:t>
            </a:r>
            <a:endParaRPr lang="en-US" sz="1050" dirty="0">
              <a:solidFill>
                <a:srgbClr val="7F7F7F"/>
              </a:solidFill>
              <a:latin typeface="Calibri" panose="020F0502020204030204"/>
            </a:endParaRPr>
          </a:p>
        </p:txBody>
      </p:sp>
    </p:spTree>
    <p:extLst>
      <p:ext uri="{BB962C8B-B14F-4D97-AF65-F5344CB8AC3E}">
        <p14:creationId xmlns:p14="http://schemas.microsoft.com/office/powerpoint/2010/main" val="23909293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95DF-A883-4EB6-9E73-1E09BECC0506}"/>
              </a:ext>
            </a:extLst>
          </p:cNvPr>
          <p:cNvSpPr>
            <a:spLocks noGrp="1"/>
          </p:cNvSpPr>
          <p:nvPr>
            <p:ph type="title"/>
          </p:nvPr>
        </p:nvSpPr>
        <p:spPr>
          <a:xfrm>
            <a:off x="107504" y="-6480"/>
            <a:ext cx="8686800" cy="483152"/>
          </a:xfrm>
        </p:spPr>
        <p:txBody>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ja koko maan liikevaihdon jakauma</a:t>
            </a:r>
            <a:endParaRPr lang="en-US" sz="2800" dirty="0"/>
          </a:p>
        </p:txBody>
      </p:sp>
      <p:sp>
        <p:nvSpPr>
          <p:cNvPr id="4" name="Slide Number Placeholder 3">
            <a:extLst>
              <a:ext uri="{FF2B5EF4-FFF2-40B4-BE49-F238E27FC236}">
                <a16:creationId xmlns:a16="http://schemas.microsoft.com/office/drawing/2014/main" id="{DEFAEA8D-1616-4B7E-AF36-3A935380340E}"/>
              </a:ext>
            </a:extLst>
          </p:cNvPr>
          <p:cNvSpPr>
            <a:spLocks noGrp="1"/>
          </p:cNvSpPr>
          <p:nvPr>
            <p:ph type="sldNum" sz="quarter" idx="12"/>
          </p:nvPr>
        </p:nvSpPr>
        <p:spPr/>
        <p:txBody>
          <a:bodyPr/>
          <a:lstStyle/>
          <a:p>
            <a:pPr>
              <a:defRPr/>
            </a:pPr>
            <a:fld id="{BD92A12E-B41F-4513-AE04-E640526D1169}" type="slidenum">
              <a:rPr lang="fi-FI" altLang="fi-FI" smtClean="0"/>
              <a:pPr>
                <a:defRPr/>
              </a:pPr>
              <a:t>66</a:t>
            </a:fld>
            <a:endParaRPr lang="fi-FI" altLang="fi-FI"/>
          </a:p>
        </p:txBody>
      </p:sp>
      <p:pic>
        <p:nvPicPr>
          <p:cNvPr id="5" name="Kuva 4" descr="Kuva, joka sisältää kohteen teksti, merkki, clipart-kuva&#10;&#10;Kuvaus luotu automaattisesti">
            <a:extLst>
              <a:ext uri="{FF2B5EF4-FFF2-40B4-BE49-F238E27FC236}">
                <a16:creationId xmlns:a16="http://schemas.microsoft.com/office/drawing/2014/main" id="{F18B6C3F-FA28-FEF1-22C6-977A130CA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58CE9EBD-2C1D-415D-314D-C0137D668FE2}"/>
              </a:ext>
            </a:extLst>
          </p:cNvPr>
          <p:cNvPicPr>
            <a:picLocks noChangeAspect="1"/>
          </p:cNvPicPr>
          <p:nvPr/>
        </p:nvPicPr>
        <p:blipFill>
          <a:blip r:embed="rId3"/>
          <a:stretch>
            <a:fillRect/>
          </a:stretch>
        </p:blipFill>
        <p:spPr>
          <a:xfrm>
            <a:off x="2244420" y="476672"/>
            <a:ext cx="5361787" cy="3163914"/>
          </a:xfrm>
          <a:prstGeom prst="rect">
            <a:avLst/>
          </a:prstGeom>
        </p:spPr>
      </p:pic>
      <p:pic>
        <p:nvPicPr>
          <p:cNvPr id="8" name="Picture 7">
            <a:extLst>
              <a:ext uri="{FF2B5EF4-FFF2-40B4-BE49-F238E27FC236}">
                <a16:creationId xmlns:a16="http://schemas.microsoft.com/office/drawing/2014/main" id="{97F2F2F7-FBE6-A63C-6B96-F7A154840DF6}"/>
              </a:ext>
            </a:extLst>
          </p:cNvPr>
          <p:cNvPicPr>
            <a:picLocks noChangeAspect="1"/>
          </p:cNvPicPr>
          <p:nvPr/>
        </p:nvPicPr>
        <p:blipFill>
          <a:blip r:embed="rId4"/>
          <a:stretch>
            <a:fillRect/>
          </a:stretch>
        </p:blipFill>
        <p:spPr>
          <a:xfrm>
            <a:off x="2244420" y="3684409"/>
            <a:ext cx="5361787" cy="3182581"/>
          </a:xfrm>
          <a:prstGeom prst="rect">
            <a:avLst/>
          </a:prstGeom>
        </p:spPr>
      </p:pic>
    </p:spTree>
    <p:extLst>
      <p:ext uri="{BB962C8B-B14F-4D97-AF65-F5344CB8AC3E}">
        <p14:creationId xmlns:p14="http://schemas.microsoft.com/office/powerpoint/2010/main" val="9053504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2023</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2022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9,8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6,4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266945" y="507835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2022</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16 102 hlötyövuotta</a:t>
            </a: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18550" y="4163091"/>
            <a:ext cx="1784463"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Meriteollisuus</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18624" y="5083446"/>
            <a:ext cx="2486578"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Elintarviketeollisuus</a:t>
            </a:r>
          </a:p>
        </p:txBody>
      </p:sp>
      <p:sp>
        <p:nvSpPr>
          <p:cNvPr id="50" name="Rectangle 49"/>
          <p:cNvSpPr/>
          <p:nvPr/>
        </p:nvSpPr>
        <p:spPr>
          <a:xfrm>
            <a:off x="3395536" y="4903816"/>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11,0 %</a:t>
            </a:r>
          </a:p>
        </p:txBody>
      </p:sp>
      <p:sp>
        <p:nvSpPr>
          <p:cNvPr id="58" name="Pyöristetty suorakulmio 9"/>
          <p:cNvSpPr/>
          <p:nvPr/>
        </p:nvSpPr>
        <p:spPr>
          <a:xfrm>
            <a:off x="3266946" y="574219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618432" y="5584626"/>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6,8 %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62184"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tammi-kesäkuu 2023</a:t>
            </a:r>
          </a:p>
        </p:txBody>
      </p:sp>
      <p:sp>
        <p:nvSpPr>
          <p:cNvPr id="30" name="Pyöristetty suorakulmio 9"/>
          <p:cNvSpPr/>
          <p:nvPr/>
        </p:nvSpPr>
        <p:spPr>
          <a:xfrm>
            <a:off x="3253323" y="440519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395469" y="4264214"/>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34,3 %</a:t>
            </a:r>
          </a:p>
        </p:txBody>
      </p:sp>
      <p:sp>
        <p:nvSpPr>
          <p:cNvPr id="32" name="Tekstiruutu 34"/>
          <p:cNvSpPr txBox="1"/>
          <p:nvPr/>
        </p:nvSpPr>
        <p:spPr>
          <a:xfrm>
            <a:off x="18550" y="5477364"/>
            <a:ext cx="3316934"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err="1">
                <a:solidFill>
                  <a:prstClr val="black"/>
                </a:solidFill>
                <a:latin typeface="Britannic Bold" panose="020B0903060703020204" pitchFamily="34" charset="0"/>
                <a:cs typeface="+mn-cs"/>
              </a:rPr>
              <a:t>Elektr</a:t>
            </a:r>
            <a:r>
              <a:rPr lang="fi-FI" sz="2000" b="1" dirty="0">
                <a:solidFill>
                  <a:prstClr val="black"/>
                </a:solidFill>
                <a:latin typeface="Britannic Bold" panose="020B0903060703020204" pitchFamily="34" charset="0"/>
                <a:cs typeface="+mn-cs"/>
              </a:rPr>
              <a:t>.- ja </a:t>
            </a:r>
            <a:r>
              <a:rPr lang="fi-FI" sz="2000" b="1" dirty="0" err="1">
                <a:solidFill>
                  <a:prstClr val="black"/>
                </a:solidFill>
                <a:latin typeface="Britannic Bold" panose="020B0903060703020204" pitchFamily="34" charset="0"/>
                <a:cs typeface="+mn-cs"/>
              </a:rPr>
              <a:t>sähkötuott</a:t>
            </a:r>
            <a:r>
              <a:rPr lang="fi-FI" sz="2000" b="1" dirty="0">
                <a:solidFill>
                  <a:prstClr val="black"/>
                </a:solidFill>
                <a:latin typeface="Britannic Bold" panose="020B0903060703020204" pitchFamily="34" charset="0"/>
                <a:cs typeface="+mn-cs"/>
              </a:rPr>
              <a:t>.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29.11.2023</a:t>
            </a: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sp>
        <p:nvSpPr>
          <p:cNvPr id="11" name="Suorakulmio 20">
            <a:extLst>
              <a:ext uri="{FF2B5EF4-FFF2-40B4-BE49-F238E27FC236}">
                <a16:creationId xmlns:a16="http://schemas.microsoft.com/office/drawing/2014/main" id="{49DD8965-B444-36FA-830C-7ADBCD927127}"/>
              </a:ext>
            </a:extLst>
          </p:cNvPr>
          <p:cNvSpPr/>
          <p:nvPr/>
        </p:nvSpPr>
        <p:spPr>
          <a:xfrm>
            <a:off x="13400" y="2872117"/>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400" b="1" dirty="0">
                <a:solidFill>
                  <a:prstClr val="white">
                    <a:lumMod val="50000"/>
                  </a:prstClr>
                </a:solidFill>
                <a:latin typeface="Calibri" panose="020F0502020204030204"/>
              </a:rPr>
              <a:t>Teknologiateollisuuden viennin arvon kasvu 2000-2022</a:t>
            </a:r>
          </a:p>
          <a:p>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219 %</a:t>
            </a:r>
          </a:p>
          <a:p>
            <a:r>
              <a:rPr lang="fi-FI" sz="1400" dirty="0">
                <a:solidFill>
                  <a:prstClr val="white">
                    <a:lumMod val="50000"/>
                  </a:prstClr>
                </a:solidFill>
                <a:latin typeface="Calibri" panose="020F0502020204030204"/>
              </a:rPr>
              <a:t>Koko maa keskimäärin: 82 %</a:t>
            </a:r>
          </a:p>
        </p:txBody>
      </p:sp>
      <p:sp>
        <p:nvSpPr>
          <p:cNvPr id="13" name="Pyöristetty suorakulmio 4">
            <a:extLst>
              <a:ext uri="{FF2B5EF4-FFF2-40B4-BE49-F238E27FC236}">
                <a16:creationId xmlns:a16="http://schemas.microsoft.com/office/drawing/2014/main" id="{A6DA4E0D-D3E0-DD83-CD6C-7F7D795893A8}"/>
              </a:ext>
            </a:extLst>
          </p:cNvPr>
          <p:cNvSpPr/>
          <p:nvPr/>
        </p:nvSpPr>
        <p:spPr>
          <a:xfrm>
            <a:off x="5740581" y="5155514"/>
            <a:ext cx="2805645" cy="1099788"/>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rgbClr val="0070C0"/>
                </a:solidFill>
                <a:latin typeface="Calibri" panose="020F0502020204030204"/>
              </a:rPr>
              <a:t>Jalostuksen (TOL 05-43)</a:t>
            </a:r>
          </a:p>
          <a:p>
            <a:r>
              <a:rPr lang="fi-FI" sz="1200" b="1" dirty="0">
                <a:solidFill>
                  <a:srgbClr val="0070C0"/>
                </a:solidFill>
                <a:latin typeface="Calibri" panose="020F0502020204030204"/>
              </a:rPr>
              <a:t>arvonlisäys/asukas Rauman seutu </a:t>
            </a:r>
            <a:r>
              <a:rPr lang="fi-FI" sz="1200" b="1" dirty="0">
                <a:solidFill>
                  <a:srgbClr val="002060"/>
                </a:solidFill>
                <a:latin typeface="Calibri" panose="020F0502020204030204"/>
              </a:rPr>
              <a:t>8.</a:t>
            </a:r>
            <a:r>
              <a:rPr lang="fi-FI" sz="1200" b="1" dirty="0">
                <a:solidFill>
                  <a:srgbClr val="0070C0"/>
                </a:solidFill>
                <a:latin typeface="Calibri" panose="020F0502020204030204"/>
              </a:rPr>
              <a:t>,</a:t>
            </a:r>
          </a:p>
          <a:p>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32.</a:t>
            </a:r>
            <a:r>
              <a:rPr lang="fi-FI" sz="1200" b="1" dirty="0">
                <a:solidFill>
                  <a:srgbClr val="0070C0"/>
                </a:solidFill>
                <a:latin typeface="Calibri" panose="020F0502020204030204"/>
              </a:rPr>
              <a:t>, ja Pohjois-Satakunta </a:t>
            </a:r>
            <a:r>
              <a:rPr lang="fi-FI" sz="1200" b="1" dirty="0">
                <a:solidFill>
                  <a:srgbClr val="002060"/>
                </a:solidFill>
                <a:latin typeface="Calibri" panose="020F0502020204030204"/>
              </a:rPr>
              <a:t>38.</a:t>
            </a:r>
          </a:p>
          <a:p>
            <a:r>
              <a:rPr lang="fi-FI" sz="1200" b="1" dirty="0">
                <a:solidFill>
                  <a:srgbClr val="0070C0"/>
                </a:solidFill>
                <a:latin typeface="Calibri" panose="020F0502020204030204"/>
              </a:rPr>
              <a:t>(69 seutukuntaa, 2021)</a:t>
            </a:r>
          </a:p>
          <a:p>
            <a:endParaRPr lang="fi-FI" sz="1200" b="1" dirty="0">
              <a:solidFill>
                <a:srgbClr val="0070C0"/>
              </a:solidFill>
              <a:latin typeface="Calibri" panose="020F0502020204030204"/>
            </a:endParaRPr>
          </a:p>
          <a:p>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4.</a:t>
            </a:r>
            <a:r>
              <a:rPr lang="fi-FI" sz="1200" b="1" dirty="0">
                <a:solidFill>
                  <a:srgbClr val="0070C0"/>
                </a:solidFill>
                <a:latin typeface="Calibri" panose="020F0502020204030204"/>
              </a:rPr>
              <a:t> sija (19:stä) v. 2022</a:t>
            </a:r>
          </a:p>
        </p:txBody>
      </p:sp>
      <p:pic>
        <p:nvPicPr>
          <p:cNvPr id="6" name="Picture 5">
            <a:extLst>
              <a:ext uri="{FF2B5EF4-FFF2-40B4-BE49-F238E27FC236}">
                <a16:creationId xmlns:a16="http://schemas.microsoft.com/office/drawing/2014/main" id="{174B3BFE-A1EB-2A89-F048-B56544DA6247}"/>
              </a:ext>
            </a:extLst>
          </p:cNvPr>
          <p:cNvPicPr>
            <a:picLocks noChangeAspect="1"/>
          </p:cNvPicPr>
          <p:nvPr/>
        </p:nvPicPr>
        <p:blipFill>
          <a:blip r:embed="rId5"/>
          <a:stretch>
            <a:fillRect/>
          </a:stretch>
        </p:blipFill>
        <p:spPr>
          <a:xfrm>
            <a:off x="76108" y="460165"/>
            <a:ext cx="3850003" cy="2346592"/>
          </a:xfrm>
          <a:prstGeom prst="rect">
            <a:avLst/>
          </a:prstGeom>
        </p:spPr>
      </p:pic>
      <p:sp>
        <p:nvSpPr>
          <p:cNvPr id="7" name="Pyöristetty suorakulmio 4">
            <a:extLst>
              <a:ext uri="{FF2B5EF4-FFF2-40B4-BE49-F238E27FC236}">
                <a16:creationId xmlns:a16="http://schemas.microsoft.com/office/drawing/2014/main" id="{D5EFE454-7ABA-3C37-11C7-F4902FFF1C29}"/>
              </a:ext>
            </a:extLst>
          </p:cNvPr>
          <p:cNvSpPr/>
          <p:nvPr/>
        </p:nvSpPr>
        <p:spPr>
          <a:xfrm>
            <a:off x="5766663" y="3298294"/>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2021:</a:t>
            </a:r>
          </a:p>
          <a:p>
            <a:pPr algn="ctr" eaLnBrk="1" fontAlgn="auto" hangingPunct="1">
              <a:spcBef>
                <a:spcPts val="0"/>
              </a:spcBef>
              <a:spcAft>
                <a:spcPts val="0"/>
              </a:spcAft>
            </a:pPr>
            <a:r>
              <a:rPr lang="fi-FI" sz="1000" u="sng" dirty="0">
                <a:solidFill>
                  <a:srgbClr val="0070C0"/>
                </a:solidFill>
              </a:rPr>
              <a:t>Kemiallinen metsäteollisuus 137 €/työtunti</a:t>
            </a:r>
          </a:p>
          <a:p>
            <a:pPr algn="ctr" eaLnBrk="1" fontAlgn="auto" hangingPunct="1">
              <a:spcBef>
                <a:spcPts val="0"/>
              </a:spcBef>
              <a:spcAft>
                <a:spcPts val="0"/>
              </a:spcAft>
            </a:pPr>
            <a:r>
              <a:rPr lang="fi-FI" sz="1000" u="sng" dirty="0">
                <a:solidFill>
                  <a:srgbClr val="0070C0"/>
                </a:solidFill>
              </a:rPr>
              <a:t>Mekaaninen metsäteollisuus 121 €/työtunti</a:t>
            </a:r>
          </a:p>
          <a:p>
            <a:pPr algn="ctr" eaLnBrk="1" fontAlgn="auto" hangingPunct="1">
              <a:spcBef>
                <a:spcPts val="0"/>
              </a:spcBef>
              <a:spcAft>
                <a:spcPts val="0"/>
              </a:spcAft>
            </a:pPr>
            <a:r>
              <a:rPr lang="fi-FI" sz="1000" u="sng" dirty="0">
                <a:solidFill>
                  <a:srgbClr val="0070C0"/>
                </a:solidFill>
              </a:rPr>
              <a:t>Energiantuotanto 105 €/työtunti</a:t>
            </a:r>
          </a:p>
          <a:p>
            <a:pPr algn="ctr" eaLnBrk="1" fontAlgn="auto" hangingPunct="1">
              <a:spcBef>
                <a:spcPts val="0"/>
              </a:spcBef>
              <a:spcAft>
                <a:spcPts val="0"/>
              </a:spcAft>
            </a:pPr>
            <a:r>
              <a:rPr lang="fi-FI" sz="1000" u="sng" dirty="0">
                <a:solidFill>
                  <a:srgbClr val="0070C0"/>
                </a:solidFill>
              </a:rPr>
              <a:t>Koneiden ja laitteiden valmistus 67 €/työtunti</a:t>
            </a:r>
          </a:p>
          <a:p>
            <a:pPr algn="ctr" eaLnBrk="1" fontAlgn="auto" hangingPunct="1">
              <a:spcBef>
                <a:spcPts val="0"/>
              </a:spcBef>
              <a:spcAft>
                <a:spcPts val="0"/>
              </a:spcAft>
            </a:pPr>
            <a:r>
              <a:rPr lang="fi-FI" sz="1000" u="sng" dirty="0">
                <a:solidFill>
                  <a:srgbClr val="0070C0"/>
                </a:solidFill>
              </a:rPr>
              <a:t>Metallien jalostus ja metallituotteiden valmistus 58 €/työtunti</a:t>
            </a:r>
          </a:p>
          <a:p>
            <a:pPr algn="ctr" eaLnBrk="1" fontAlgn="auto" hangingPunct="1">
              <a:spcBef>
                <a:spcPts val="0"/>
              </a:spcBef>
              <a:spcAft>
                <a:spcPts val="0"/>
              </a:spcAft>
            </a:pPr>
            <a:r>
              <a:rPr lang="fi-FI" sz="1000" u="sng" dirty="0">
                <a:solidFill>
                  <a:srgbClr val="0070C0"/>
                </a:solidFill>
              </a:rPr>
              <a:t>Toimialat keskimäärin 46 €/työtunti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Tree>
    <p:extLst>
      <p:ext uri="{BB962C8B-B14F-4D97-AF65-F5344CB8AC3E}">
        <p14:creationId xmlns:p14="http://schemas.microsoft.com/office/powerpoint/2010/main" val="25744292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2023</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2022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9,8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6,4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177497" y="507709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2022</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16 102 hlötyövuotta</a:t>
            </a: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17183" y="4157929"/>
            <a:ext cx="1784463"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Meriteollisuus</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19639" y="5077832"/>
            <a:ext cx="2486578"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Elintarviketeollisuus</a:t>
            </a:r>
          </a:p>
        </p:txBody>
      </p:sp>
      <p:sp>
        <p:nvSpPr>
          <p:cNvPr id="50" name="Rectangle 49"/>
          <p:cNvSpPr/>
          <p:nvPr/>
        </p:nvSpPr>
        <p:spPr>
          <a:xfrm>
            <a:off x="3272449" y="4902807"/>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11,0 %</a:t>
            </a:r>
          </a:p>
        </p:txBody>
      </p:sp>
      <p:sp>
        <p:nvSpPr>
          <p:cNvPr id="58" name="Pyöristetty suorakulmio 9"/>
          <p:cNvSpPr/>
          <p:nvPr/>
        </p:nvSpPr>
        <p:spPr>
          <a:xfrm>
            <a:off x="3185998" y="574899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561432" y="5590661"/>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6,8 %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62184"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tammi-kesäkuu 2023</a:t>
            </a:r>
          </a:p>
        </p:txBody>
      </p:sp>
      <p:sp>
        <p:nvSpPr>
          <p:cNvPr id="30" name="Pyöristetty suorakulmio 9"/>
          <p:cNvSpPr/>
          <p:nvPr/>
        </p:nvSpPr>
        <p:spPr>
          <a:xfrm>
            <a:off x="3162815" y="440519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235816" y="4259358"/>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34,3 %</a:t>
            </a:r>
          </a:p>
        </p:txBody>
      </p:sp>
      <p:sp>
        <p:nvSpPr>
          <p:cNvPr id="32" name="Tekstiruutu 34"/>
          <p:cNvSpPr txBox="1"/>
          <p:nvPr/>
        </p:nvSpPr>
        <p:spPr>
          <a:xfrm>
            <a:off x="-28168" y="5477942"/>
            <a:ext cx="3316934"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err="1">
                <a:solidFill>
                  <a:prstClr val="black"/>
                </a:solidFill>
                <a:latin typeface="Britannic Bold" panose="020B0903060703020204" pitchFamily="34" charset="0"/>
                <a:cs typeface="+mn-cs"/>
              </a:rPr>
              <a:t>Elektr</a:t>
            </a:r>
            <a:r>
              <a:rPr lang="fi-FI" sz="2000" b="1" dirty="0">
                <a:solidFill>
                  <a:prstClr val="black"/>
                </a:solidFill>
                <a:latin typeface="Britannic Bold" panose="020B0903060703020204" pitchFamily="34" charset="0"/>
                <a:cs typeface="+mn-cs"/>
              </a:rPr>
              <a:t>.- ja </a:t>
            </a:r>
            <a:r>
              <a:rPr lang="fi-FI" sz="2000" b="1" dirty="0" err="1">
                <a:solidFill>
                  <a:prstClr val="black"/>
                </a:solidFill>
                <a:latin typeface="Britannic Bold" panose="020B0903060703020204" pitchFamily="34" charset="0"/>
                <a:cs typeface="+mn-cs"/>
              </a:rPr>
              <a:t>sähkötuott</a:t>
            </a:r>
            <a:r>
              <a:rPr lang="fi-FI" sz="2000" b="1" dirty="0">
                <a:solidFill>
                  <a:prstClr val="black"/>
                </a:solidFill>
                <a:latin typeface="Britannic Bold" panose="020B0903060703020204" pitchFamily="34" charset="0"/>
                <a:cs typeface="+mn-cs"/>
              </a:rPr>
              <a:t>.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9" name="Suorakulmio 20"/>
          <p:cNvSpPr/>
          <p:nvPr/>
        </p:nvSpPr>
        <p:spPr>
          <a:xfrm>
            <a:off x="5031264" y="3502260"/>
            <a:ext cx="3862867" cy="6427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400" b="1" dirty="0">
                <a:solidFill>
                  <a:prstClr val="white">
                    <a:lumMod val="50000"/>
                  </a:prstClr>
                </a:solidFill>
              </a:rPr>
              <a:t>Teknologiateollisuuden viennin arvon kasvu </a:t>
            </a:r>
          </a:p>
          <a:p>
            <a:pPr eaLnBrk="1" fontAlgn="auto" hangingPunct="1">
              <a:spcBef>
                <a:spcPts val="0"/>
              </a:spcBef>
              <a:spcAft>
                <a:spcPts val="0"/>
              </a:spcAft>
            </a:pPr>
            <a:r>
              <a:rPr lang="fi-FI" sz="1400" b="1" dirty="0">
                <a:solidFill>
                  <a:prstClr val="white">
                    <a:lumMod val="50000"/>
                  </a:prstClr>
                </a:solidFill>
              </a:rPr>
              <a:t>2000-2022</a:t>
            </a:r>
          </a:p>
          <a:p>
            <a:pPr eaLnBrk="1" fontAlgn="auto" hangingPunct="1">
              <a:spcBef>
                <a:spcPts val="0"/>
              </a:spcBef>
              <a:spcAft>
                <a:spcPts val="0"/>
              </a:spcAft>
            </a:pPr>
            <a:r>
              <a:rPr lang="fi-FI" sz="1400" dirty="0">
                <a:solidFill>
                  <a:prstClr val="white">
                    <a:lumMod val="50000"/>
                  </a:prstClr>
                </a:solidFill>
              </a:rPr>
              <a:t>Satakunta:</a:t>
            </a:r>
            <a:r>
              <a:rPr lang="fi-FI" sz="1400" dirty="0">
                <a:solidFill>
                  <a:srgbClr val="FF0000"/>
                </a:solidFill>
              </a:rPr>
              <a:t> 219 % </a:t>
            </a:r>
            <a:endParaRPr lang="fi-FI" sz="1400" dirty="0">
              <a:solidFill>
                <a:schemeClr val="tx1"/>
              </a:solidFill>
              <a:latin typeface="Calibri" panose="020F0502020204030204"/>
            </a:endParaRPr>
          </a:p>
          <a:p>
            <a:pPr eaLnBrk="1" fontAlgn="auto" hangingPunct="1">
              <a:spcBef>
                <a:spcPts val="0"/>
              </a:spcBef>
              <a:spcAft>
                <a:spcPts val="0"/>
              </a:spcAft>
            </a:pPr>
            <a:r>
              <a:rPr lang="fi-FI" sz="1400" dirty="0">
                <a:solidFill>
                  <a:prstClr val="white">
                    <a:lumMod val="50000"/>
                  </a:prstClr>
                </a:solidFill>
              </a:rPr>
              <a:t>Koko maa keskimäärin: 82 % </a:t>
            </a: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4.1.2024</a:t>
            </a:r>
          </a:p>
        </p:txBody>
      </p:sp>
      <p:sp>
        <p:nvSpPr>
          <p:cNvPr id="34" name="Suorakulmio 20"/>
          <p:cNvSpPr/>
          <p:nvPr/>
        </p:nvSpPr>
        <p:spPr>
          <a:xfrm>
            <a:off x="2318589" y="482509"/>
            <a:ext cx="2361565" cy="240833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200" b="1" dirty="0">
                <a:solidFill>
                  <a:prstClr val="white">
                    <a:lumMod val="50000"/>
                  </a:prstClr>
                </a:solidFill>
              </a:rPr>
              <a:t>Oheinen kartogrammi kuvaa maakuntien kokoa suhteessa jalostuksen tuottamaan arvonlisäykseen henkeä kohden. Satakunta on sijalla 4 (v. 2022)!</a:t>
            </a:r>
          </a:p>
          <a:p>
            <a:pPr eaLnBrk="1" fontAlgn="auto" hangingPunct="1">
              <a:spcBef>
                <a:spcPts val="0"/>
              </a:spcBef>
              <a:spcAft>
                <a:spcPts val="0"/>
              </a:spcAft>
            </a:pPr>
            <a:endParaRPr lang="fi-FI" sz="1200" b="1" dirty="0">
              <a:solidFill>
                <a:prstClr val="white">
                  <a:lumMod val="50000"/>
                </a:prstClr>
              </a:solidFill>
            </a:endParaRPr>
          </a:p>
          <a:p>
            <a:pPr eaLnBrk="1" fontAlgn="auto" hangingPunct="1">
              <a:spcBef>
                <a:spcPts val="0"/>
              </a:spcBef>
              <a:spcAft>
                <a:spcPts val="0"/>
              </a:spcAft>
            </a:pPr>
            <a:r>
              <a:rPr lang="fi-FI" sz="1200" b="1" dirty="0">
                <a:solidFill>
                  <a:prstClr val="white">
                    <a:lumMod val="50000"/>
                  </a:prstClr>
                </a:solidFill>
              </a:rPr>
              <a:t>Satakunnassa on 3. eniten teollisuuden toimipaikkoja väkilukuun nähden</a:t>
            </a:r>
          </a:p>
          <a:p>
            <a:pPr eaLnBrk="1" fontAlgn="auto" hangingPunct="1">
              <a:spcBef>
                <a:spcPts val="0"/>
              </a:spcBef>
              <a:spcAft>
                <a:spcPts val="0"/>
              </a:spcAft>
            </a:pPr>
            <a:r>
              <a:rPr lang="fi-FI" sz="1200" b="1" dirty="0">
                <a:solidFill>
                  <a:prstClr val="white">
                    <a:lumMod val="50000"/>
                  </a:prstClr>
                </a:solidFill>
              </a:rPr>
              <a:t> (8,4 per 1000 as., koko maa 5,6)!</a:t>
            </a:r>
          </a:p>
          <a:p>
            <a:pPr eaLnBrk="1" fontAlgn="auto" hangingPunct="1">
              <a:spcBef>
                <a:spcPts val="0"/>
              </a:spcBef>
              <a:spcAft>
                <a:spcPts val="0"/>
              </a:spcAft>
            </a:pPr>
            <a:r>
              <a:rPr lang="fi-FI" sz="1200" b="1" dirty="0">
                <a:solidFill>
                  <a:prstClr val="white">
                    <a:lumMod val="50000"/>
                  </a:prstClr>
                </a:solidFill>
              </a:rPr>
              <a:t>Liikevaihtoa ja henkilöstöä on henkeä kohden toiseksi eniten 19 maakunnasta.</a:t>
            </a:r>
            <a:endParaRPr lang="fi-FI" sz="1200" b="1" dirty="0">
              <a:solidFill>
                <a:srgbClr val="099BDD"/>
              </a:solidFill>
            </a:endParaRP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 name="Pyöristetty suorakulmio 4">
            <a:extLst>
              <a:ext uri="{FF2B5EF4-FFF2-40B4-BE49-F238E27FC236}">
                <a16:creationId xmlns:a16="http://schemas.microsoft.com/office/drawing/2014/main" id="{F600C312-D2F1-90A2-19BB-4C5D75B83A06}"/>
              </a:ext>
            </a:extLst>
          </p:cNvPr>
          <p:cNvSpPr/>
          <p:nvPr/>
        </p:nvSpPr>
        <p:spPr>
          <a:xfrm>
            <a:off x="6259999" y="4366538"/>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2021:</a:t>
            </a:r>
          </a:p>
          <a:p>
            <a:pPr algn="ctr" eaLnBrk="1" fontAlgn="auto" hangingPunct="1">
              <a:spcBef>
                <a:spcPts val="0"/>
              </a:spcBef>
              <a:spcAft>
                <a:spcPts val="0"/>
              </a:spcAft>
            </a:pPr>
            <a:r>
              <a:rPr lang="fi-FI" sz="1000" u="sng" dirty="0">
                <a:solidFill>
                  <a:srgbClr val="0070C0"/>
                </a:solidFill>
              </a:rPr>
              <a:t>Kemiallinen metsäteollisuus 137 €/työtunti</a:t>
            </a:r>
          </a:p>
          <a:p>
            <a:pPr algn="ctr" eaLnBrk="1" fontAlgn="auto" hangingPunct="1">
              <a:spcBef>
                <a:spcPts val="0"/>
              </a:spcBef>
              <a:spcAft>
                <a:spcPts val="0"/>
              </a:spcAft>
            </a:pPr>
            <a:r>
              <a:rPr lang="fi-FI" sz="1000" u="sng" dirty="0">
                <a:solidFill>
                  <a:srgbClr val="0070C0"/>
                </a:solidFill>
              </a:rPr>
              <a:t>Mekaaninen metsäteollisuus 121 €/työtunti</a:t>
            </a:r>
          </a:p>
          <a:p>
            <a:pPr algn="ctr" eaLnBrk="1" fontAlgn="auto" hangingPunct="1">
              <a:spcBef>
                <a:spcPts val="0"/>
              </a:spcBef>
              <a:spcAft>
                <a:spcPts val="0"/>
              </a:spcAft>
            </a:pPr>
            <a:r>
              <a:rPr lang="fi-FI" sz="1000" u="sng" dirty="0">
                <a:solidFill>
                  <a:srgbClr val="0070C0"/>
                </a:solidFill>
              </a:rPr>
              <a:t>Energiantuotanto 105 €/työtunti</a:t>
            </a:r>
          </a:p>
          <a:p>
            <a:pPr algn="ctr" eaLnBrk="1" fontAlgn="auto" hangingPunct="1">
              <a:spcBef>
                <a:spcPts val="0"/>
              </a:spcBef>
              <a:spcAft>
                <a:spcPts val="0"/>
              </a:spcAft>
            </a:pPr>
            <a:r>
              <a:rPr lang="fi-FI" sz="1000" u="sng" dirty="0">
                <a:solidFill>
                  <a:srgbClr val="0070C0"/>
                </a:solidFill>
              </a:rPr>
              <a:t>Koneiden ja laitteiden valmistus 67 €/työtunti</a:t>
            </a:r>
          </a:p>
          <a:p>
            <a:pPr algn="ctr" eaLnBrk="1" fontAlgn="auto" hangingPunct="1">
              <a:spcBef>
                <a:spcPts val="0"/>
              </a:spcBef>
              <a:spcAft>
                <a:spcPts val="0"/>
              </a:spcAft>
            </a:pPr>
            <a:r>
              <a:rPr lang="fi-FI" sz="1000" u="sng" dirty="0">
                <a:solidFill>
                  <a:srgbClr val="0070C0"/>
                </a:solidFill>
              </a:rPr>
              <a:t>Metallien jalostus ja metallituotteiden valmistus 58 €/työtunti</a:t>
            </a:r>
          </a:p>
          <a:p>
            <a:pPr algn="ctr" eaLnBrk="1" fontAlgn="auto" hangingPunct="1">
              <a:spcBef>
                <a:spcPts val="0"/>
              </a:spcBef>
              <a:spcAft>
                <a:spcPts val="0"/>
              </a:spcAft>
            </a:pPr>
            <a:r>
              <a:rPr lang="fi-FI" sz="1000" u="sng" dirty="0">
                <a:solidFill>
                  <a:srgbClr val="0070C0"/>
                </a:solidFill>
              </a:rPr>
              <a:t>Toimialat keskimäärin 46 €/työtunti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pic>
        <p:nvPicPr>
          <p:cNvPr id="8" name="Picture 7">
            <a:extLst>
              <a:ext uri="{FF2B5EF4-FFF2-40B4-BE49-F238E27FC236}">
                <a16:creationId xmlns:a16="http://schemas.microsoft.com/office/drawing/2014/main" id="{032467A1-614B-F6A1-85B6-5F96B91E5B4E}"/>
              </a:ext>
            </a:extLst>
          </p:cNvPr>
          <p:cNvPicPr>
            <a:picLocks noChangeAspect="1"/>
          </p:cNvPicPr>
          <p:nvPr/>
        </p:nvPicPr>
        <p:blipFill>
          <a:blip r:embed="rId5"/>
          <a:stretch>
            <a:fillRect/>
          </a:stretch>
        </p:blipFill>
        <p:spPr>
          <a:xfrm>
            <a:off x="39971" y="15584"/>
            <a:ext cx="2278617" cy="3222482"/>
          </a:xfrm>
          <a:prstGeom prst="rect">
            <a:avLst/>
          </a:prstGeom>
        </p:spPr>
      </p:pic>
    </p:spTree>
    <p:extLst>
      <p:ext uri="{BB962C8B-B14F-4D97-AF65-F5344CB8AC3E}">
        <p14:creationId xmlns:p14="http://schemas.microsoft.com/office/powerpoint/2010/main" val="22190908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F1804-12F7-881F-7738-EBACA34F1027}"/>
              </a:ext>
            </a:extLst>
          </p:cNvPr>
          <p:cNvPicPr>
            <a:picLocks noChangeAspect="1"/>
          </p:cNvPicPr>
          <p:nvPr/>
        </p:nvPicPr>
        <p:blipFill>
          <a:blip r:embed="rId2"/>
          <a:stretch>
            <a:fillRect/>
          </a:stretch>
        </p:blipFill>
        <p:spPr>
          <a:xfrm>
            <a:off x="34897" y="467745"/>
            <a:ext cx="4869464" cy="2849503"/>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910232" y="8794"/>
            <a:ext cx="7798445" cy="465993"/>
          </a:xfrm>
        </p:spPr>
        <p:txBody>
          <a:bodyPr>
            <a:noAutofit/>
          </a:bodyPr>
          <a:lstStyle/>
          <a:p>
            <a:r>
              <a:rPr lang="fi-FI" sz="2700" b="1" cap="all" dirty="0" err="1">
                <a:solidFill>
                  <a:srgbClr val="0070C0"/>
                </a:solidFill>
                <a:effectLst>
                  <a:outerShdw blurRad="38100" dist="38100" dir="2700000" algn="tl">
                    <a:srgbClr val="000000">
                      <a:alpha val="43137"/>
                    </a:srgbClr>
                  </a:outerShdw>
                </a:effectLst>
              </a:rPr>
              <a:t>TEKNOLOGIATEOLLISUUs</a:t>
            </a:r>
            <a:r>
              <a:rPr lang="fi-FI" sz="2700" b="1" cap="all" dirty="0">
                <a:solidFill>
                  <a:srgbClr val="0070C0"/>
                </a:solidFill>
                <a:effectLst>
                  <a:outerShdw blurRad="38100" dist="38100" dir="2700000" algn="tl">
                    <a:srgbClr val="000000">
                      <a:alpha val="43137"/>
                    </a:srgbClr>
                  </a:outerShdw>
                </a:effectLst>
              </a:rPr>
              <a:t> satakunnassa</a:t>
            </a:r>
          </a:p>
        </p:txBody>
      </p:sp>
      <p:sp>
        <p:nvSpPr>
          <p:cNvPr id="10" name="Pyöristetty suorakulmio 9"/>
          <p:cNvSpPr/>
          <p:nvPr/>
        </p:nvSpPr>
        <p:spPr>
          <a:xfrm>
            <a:off x="3998287" y="4964114"/>
            <a:ext cx="1736954" cy="40377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3200" dirty="0">
              <a:solidFill>
                <a:prstClr val="white">
                  <a:lumMod val="50000"/>
                </a:prstClr>
              </a:solidFill>
            </a:endParaRPr>
          </a:p>
        </p:txBody>
      </p:sp>
      <p:sp>
        <p:nvSpPr>
          <p:cNvPr id="5" name="Pyöristetty suorakulmio 4"/>
          <p:cNvSpPr/>
          <p:nvPr/>
        </p:nvSpPr>
        <p:spPr>
          <a:xfrm>
            <a:off x="5961500" y="4086553"/>
            <a:ext cx="2708552" cy="204758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Teknologiateollisuus on tuottavaa, arvonlisäys/työtunti Satakunnassa v. 2021:</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Metallien jalostus ja metallituotteiden valmistus 58 €/työtunti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Koneiden ja laitteiden valmistus 67 €/työtunti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Metalliteollisuus keskimäärin 57 €/työtunti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 Toimialat keskimäärin 46 €/työtunti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
        <p:nvSpPr>
          <p:cNvPr id="58" name="Pyöristetty suorakulmio 9"/>
          <p:cNvSpPr/>
          <p:nvPr/>
        </p:nvSpPr>
        <p:spPr>
          <a:xfrm>
            <a:off x="3998287" y="5462619"/>
            <a:ext cx="1800112" cy="38731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0" name="Pyöristetty suorakulmio 9"/>
          <p:cNvSpPr/>
          <p:nvPr/>
        </p:nvSpPr>
        <p:spPr>
          <a:xfrm>
            <a:off x="3979753" y="4470889"/>
            <a:ext cx="1750182" cy="41018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4009610" y="4485045"/>
            <a:ext cx="1750800"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424 milj. €; 52 %</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2.1.2024</a:t>
            </a:r>
          </a:p>
        </p:txBody>
      </p:sp>
      <p:pic>
        <p:nvPicPr>
          <p:cNvPr id="40" name="Picture 39"/>
          <p:cNvPicPr>
            <a:picLocks noChangeAspect="1"/>
          </p:cNvPicPr>
          <p:nvPr/>
        </p:nvPicPr>
        <p:blipFill>
          <a:blip r:embed="rId5"/>
          <a:stretch>
            <a:fillRect/>
          </a:stretch>
        </p:blipFill>
        <p:spPr>
          <a:xfrm>
            <a:off x="166583" y="3790589"/>
            <a:ext cx="578432" cy="564550"/>
          </a:xfrm>
          <a:prstGeom prst="rect">
            <a:avLst/>
          </a:prstGeom>
        </p:spPr>
      </p:pic>
      <p:sp>
        <p:nvSpPr>
          <p:cNvPr id="41" name="Tekstiruutu 34"/>
          <p:cNvSpPr txBox="1"/>
          <p:nvPr/>
        </p:nvSpPr>
        <p:spPr>
          <a:xfrm>
            <a:off x="90118" y="3111956"/>
            <a:ext cx="4703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Teollisuuden arvonlisäys, yht. 1,70 mrd. €, 2021</a:t>
            </a:r>
          </a:p>
        </p:txBody>
      </p:sp>
      <p:sp>
        <p:nvSpPr>
          <p:cNvPr id="51" name="Tekstiruutu 34"/>
          <p:cNvSpPr txBox="1"/>
          <p:nvPr/>
        </p:nvSpPr>
        <p:spPr>
          <a:xfrm>
            <a:off x="787056" y="3794166"/>
            <a:ext cx="3903636" cy="584775"/>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Teknologiateollisuus</a:t>
            </a:r>
            <a:r>
              <a:rPr lang="fi-FI" dirty="0">
                <a:solidFill>
                  <a:prstClr val="white">
                    <a:lumMod val="50000"/>
                  </a:prstClr>
                </a:solidFill>
                <a:latin typeface="Calibri" panose="020F0502020204030204"/>
                <a:cs typeface="+mn-cs"/>
              </a:rPr>
              <a:t> </a:t>
            </a:r>
            <a:r>
              <a:rPr lang="fi-FI" b="1" dirty="0">
                <a:solidFill>
                  <a:srgbClr val="0070C0"/>
                </a:solidFill>
                <a:effectLst>
                  <a:outerShdw blurRad="38100" dist="38100" dir="2700000" algn="tl">
                    <a:srgbClr val="000000">
                      <a:alpha val="43137"/>
                    </a:srgbClr>
                  </a:outerShdw>
                </a:effectLst>
                <a:latin typeface="Calibri" panose="020F0502020204030204"/>
                <a:cs typeface="+mn-cs"/>
              </a:rPr>
              <a:t>48 % (820 milj. €) </a:t>
            </a:r>
            <a:r>
              <a:rPr lang="fi-FI" sz="1400" b="1" dirty="0">
                <a:solidFill>
                  <a:srgbClr val="0070C0"/>
                </a:solidFill>
                <a:latin typeface="Calibri" panose="020F0502020204030204"/>
                <a:cs typeface="+mn-cs"/>
              </a:rPr>
              <a:t>osuus koko maasta 4,4 %, kun väestö-osuus 3,9 % </a:t>
            </a:r>
          </a:p>
        </p:txBody>
      </p:sp>
      <p:sp>
        <p:nvSpPr>
          <p:cNvPr id="52" name="Pyöristetty suorakulmio 9"/>
          <p:cNvSpPr/>
          <p:nvPr/>
        </p:nvSpPr>
        <p:spPr>
          <a:xfrm>
            <a:off x="4002588" y="5941654"/>
            <a:ext cx="1808754" cy="35684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53" name="Rectangle 52"/>
          <p:cNvSpPr/>
          <p:nvPr/>
        </p:nvSpPr>
        <p:spPr>
          <a:xfrm>
            <a:off x="4148584" y="5914773"/>
            <a:ext cx="1657826"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-18 milj. €; -3 %</a:t>
            </a:r>
          </a:p>
        </p:txBody>
      </p:sp>
      <p:sp>
        <p:nvSpPr>
          <p:cNvPr id="55" name="Tekstiruutu 34"/>
          <p:cNvSpPr txBox="1"/>
          <p:nvPr/>
        </p:nvSpPr>
        <p:spPr>
          <a:xfrm>
            <a:off x="7329" y="4225043"/>
            <a:ext cx="3951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Metallien jalostus ja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metallituott</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valm</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a:t>
            </a: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6" name="Tekstiruutu 34"/>
          <p:cNvSpPr txBox="1"/>
          <p:nvPr/>
        </p:nvSpPr>
        <p:spPr>
          <a:xfrm>
            <a:off x="7329" y="5160381"/>
            <a:ext cx="3266600" cy="923330"/>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Sähkö- ja elektroniikkateollisuus</a:t>
            </a:r>
          </a:p>
          <a:p>
            <a:pPr eaLnBrk="1" fontAlgn="auto" hangingPunct="1">
              <a:spcBef>
                <a:spcPts val="0"/>
              </a:spcBef>
              <a:spcAft>
                <a:spcPts val="0"/>
              </a:spcAft>
            </a:pP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9" name="Tekstiruutu 34"/>
          <p:cNvSpPr txBox="1"/>
          <p:nvPr/>
        </p:nvSpPr>
        <p:spPr>
          <a:xfrm>
            <a:off x="12482" y="4687040"/>
            <a:ext cx="3237119" cy="923330"/>
          </a:xfrm>
          <a:prstGeom prst="rect">
            <a:avLst/>
          </a:prstGeom>
          <a:no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Koneiden ja laitteiden valmistus</a:t>
            </a:r>
          </a:p>
          <a:p>
            <a:pPr eaLnBrk="1" fontAlgn="auto" hangingPunct="1">
              <a:spcBef>
                <a:spcPts val="0"/>
              </a:spcBef>
              <a:spcAft>
                <a:spcPts val="0"/>
              </a:spcAft>
            </a:pPr>
            <a:endParaRPr lang="fi-FI" dirty="0">
              <a:solidFill>
                <a:prstClr val="white">
                  <a:lumMod val="50000"/>
                </a:prstClr>
              </a:solidFill>
              <a:latin typeface="Calibri" panose="020F0502020204030204"/>
              <a:cs typeface="+mn-cs"/>
            </a:endParaRPr>
          </a:p>
        </p:txBody>
      </p:sp>
      <p:sp>
        <p:nvSpPr>
          <p:cNvPr id="60" name="Tekstiruutu 34"/>
          <p:cNvSpPr txBox="1"/>
          <p:nvPr/>
        </p:nvSpPr>
        <p:spPr>
          <a:xfrm>
            <a:off x="34896" y="5633721"/>
            <a:ext cx="2566152"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Kulkuneuvojen</a:t>
            </a:r>
            <a:r>
              <a:rPr lang="fi-FI" b="1" dirty="0">
                <a:solidFill>
                  <a:srgbClr val="0070C0"/>
                </a:solidFill>
                <a:effectLst>
                  <a:outerShdw blurRad="38100" dist="38100" dir="2700000" algn="tl">
                    <a:srgbClr val="000000">
                      <a:alpha val="43137"/>
                    </a:srgbClr>
                  </a:outerShdw>
                </a:effectLst>
                <a:latin typeface="Calibri" panose="020F0502020204030204"/>
                <a:cs typeface="+mn-cs"/>
              </a:rPr>
              <a:t> </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valmistus</a:t>
            </a:r>
          </a:p>
        </p:txBody>
      </p:sp>
      <p:sp>
        <p:nvSpPr>
          <p:cNvPr id="50" name="Rectangle 49"/>
          <p:cNvSpPr/>
          <p:nvPr/>
        </p:nvSpPr>
        <p:spPr>
          <a:xfrm>
            <a:off x="4148584" y="5470480"/>
            <a:ext cx="1516762"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47 milj. €; 6 %</a:t>
            </a:r>
          </a:p>
        </p:txBody>
      </p:sp>
      <p:sp>
        <p:nvSpPr>
          <p:cNvPr id="61" name="Rectangle 60"/>
          <p:cNvSpPr/>
          <p:nvPr/>
        </p:nvSpPr>
        <p:spPr>
          <a:xfrm>
            <a:off x="4017159" y="4952532"/>
            <a:ext cx="1803699"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368 milj. €; 45 % </a:t>
            </a:r>
          </a:p>
        </p:txBody>
      </p:sp>
      <p:sp>
        <p:nvSpPr>
          <p:cNvPr id="54" name="Tekstiruutu 34"/>
          <p:cNvSpPr txBox="1"/>
          <p:nvPr/>
        </p:nvSpPr>
        <p:spPr>
          <a:xfrm>
            <a:off x="4553446" y="4045114"/>
            <a:ext cx="1442731" cy="369332"/>
          </a:xfrm>
          <a:prstGeom prst="rect">
            <a:avLst/>
          </a:prstGeom>
          <a:solidFill>
            <a:schemeClr val="bg1"/>
          </a:solid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p:txBody>
      </p:sp>
      <p:sp>
        <p:nvSpPr>
          <p:cNvPr id="18" name="Ylös kääntyvä nuoli 17"/>
          <p:cNvSpPr/>
          <p:nvPr/>
        </p:nvSpPr>
        <p:spPr>
          <a:xfrm flipV="1">
            <a:off x="4534599" y="3995388"/>
            <a:ext cx="443943" cy="384674"/>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63" name="Picture 62"/>
          <p:cNvPicPr>
            <a:picLocks noChangeAspect="1"/>
          </p:cNvPicPr>
          <p:nvPr/>
        </p:nvPicPr>
        <p:blipFill>
          <a:blip r:embed="rId6"/>
          <a:stretch>
            <a:fillRect/>
          </a:stretch>
        </p:blipFill>
        <p:spPr>
          <a:xfrm>
            <a:off x="7885655" y="12579"/>
            <a:ext cx="1148281" cy="1056083"/>
          </a:xfrm>
          <a:prstGeom prst="rect">
            <a:avLst/>
          </a:prstGeom>
        </p:spPr>
      </p:pic>
      <p:sp>
        <p:nvSpPr>
          <p:cNvPr id="42" name="Tekstiruutu 41"/>
          <p:cNvSpPr txBox="1"/>
          <p:nvPr/>
        </p:nvSpPr>
        <p:spPr>
          <a:xfrm>
            <a:off x="4956934" y="528204"/>
            <a:ext cx="3969281" cy="2492990"/>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tuotti Satakunnassa </a:t>
            </a:r>
            <a:r>
              <a:rPr lang="fi-FI" b="1" dirty="0">
                <a:solidFill>
                  <a:srgbClr val="0070C0"/>
                </a:solidFill>
                <a:effectLst>
                  <a:outerShdw blurRad="38100" dist="38100" dir="2700000" algn="tl">
                    <a:srgbClr val="000000">
                      <a:alpha val="43137"/>
                    </a:srgbClr>
                  </a:outerShdw>
                </a:effectLst>
                <a:latin typeface="Calibri" panose="020F0502020204030204"/>
                <a:cs typeface="+mn-cs"/>
              </a:rPr>
              <a:t>liikevaihtoa</a:t>
            </a:r>
            <a:r>
              <a:rPr lang="fi-FI" b="1" dirty="0">
                <a:solidFill>
                  <a:prstClr val="black"/>
                </a:solidFill>
                <a:latin typeface="Calibri" panose="020F0502020204030204"/>
                <a:cs typeface="+mn-cs"/>
              </a:rPr>
              <a:t> v. 2022</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5,7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a:t>
            </a: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vientiä</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3,9 miljardia € </a:t>
            </a:r>
          </a:p>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(osuus 60 % teollisuuden viennistä)</a:t>
            </a: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23" name="Rectangle 22"/>
          <p:cNvSpPr/>
          <p:nvPr/>
        </p:nvSpPr>
        <p:spPr>
          <a:xfrm>
            <a:off x="4870296" y="2800379"/>
            <a:ext cx="4572000" cy="1077218"/>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tarjosi Satakunnassa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8281</a:t>
            </a:r>
            <a:r>
              <a:rPr lang="fi-FI" sz="3200" b="1" dirty="0">
                <a:solidFill>
                  <a:prstClr val="black"/>
                </a:solidFill>
                <a:latin typeface="Calibri" panose="020F0502020204030204"/>
                <a:cs typeface="+mn-cs"/>
              </a:rPr>
              <a:t>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työpaikkaa </a:t>
            </a:r>
            <a:r>
              <a:rPr lang="fi-FI" b="1" dirty="0">
                <a:solidFill>
                  <a:prstClr val="black"/>
                </a:solidFill>
                <a:latin typeface="Calibri" panose="020F0502020204030204"/>
                <a:cs typeface="+mn-cs"/>
              </a:rPr>
              <a:t>v. 2022</a:t>
            </a:r>
          </a:p>
          <a:p>
            <a:pPr eaLnBrk="1" fontAlgn="auto" hangingPunct="1">
              <a:spcBef>
                <a:spcPts val="0"/>
              </a:spcBef>
              <a:spcAft>
                <a:spcPts val="0"/>
              </a:spcAft>
            </a:pPr>
            <a:r>
              <a:rPr lang="fi-FI" sz="1400" b="1" dirty="0">
                <a:solidFill>
                  <a:prstClr val="black"/>
                </a:solidFill>
                <a:latin typeface="Calibri" panose="020F0502020204030204"/>
                <a:cs typeface="+mn-cs"/>
              </a:rPr>
              <a:t>(osuus 51 % teollisuudesta ja 11 % kaikista työpaikoista)</a:t>
            </a:r>
            <a:endParaRPr lang="fi-FI" sz="1400" dirty="0">
              <a:solidFill>
                <a:prstClr val="white">
                  <a:lumMod val="50000"/>
                </a:prstClr>
              </a:solidFill>
              <a:latin typeface="Calibri" panose="020F0502020204030204"/>
              <a:cs typeface="+mn-cs"/>
            </a:endParaRPr>
          </a:p>
        </p:txBody>
      </p:sp>
      <p:sp>
        <p:nvSpPr>
          <p:cNvPr id="32" name="Tekstiruutu 8"/>
          <p:cNvSpPr txBox="1"/>
          <p:nvPr/>
        </p:nvSpPr>
        <p:spPr>
          <a:xfrm>
            <a:off x="8811776" y="3907542"/>
            <a:ext cx="307777" cy="1902614"/>
          </a:xfrm>
          <a:prstGeom prst="rect">
            <a:avLst/>
          </a:prstGeom>
          <a:noFill/>
        </p:spPr>
        <p:txBody>
          <a:bodyPr vert="vert270" wrap="square" rtlCol="0">
            <a:spAutoFit/>
          </a:bodyPr>
          <a:lstStyle/>
          <a:p>
            <a:r>
              <a:rPr lang="fi-FI" sz="800" dirty="0"/>
              <a:t>Tilastokeskus ja Satakuntaliitto 2023</a:t>
            </a:r>
          </a:p>
        </p:txBody>
      </p:sp>
      <p:pic>
        <p:nvPicPr>
          <p:cNvPr id="4" name="Kuva 3" descr="Kuva, joka sisältää kohteen teksti, merkki, clipart-kuva&#10;&#10;Kuvaus luotu automaattisesti">
            <a:extLst>
              <a:ext uri="{FF2B5EF4-FFF2-40B4-BE49-F238E27FC236}">
                <a16:creationId xmlns:a16="http://schemas.microsoft.com/office/drawing/2014/main" id="{D81E6542-F696-D52F-96C8-B09D7BD56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8324" y="6298502"/>
            <a:ext cx="1856812" cy="480765"/>
          </a:xfrm>
          <a:prstGeom prst="rect">
            <a:avLst/>
          </a:prstGeom>
        </p:spPr>
      </p:pic>
    </p:spTree>
    <p:extLst>
      <p:ext uri="{BB962C8B-B14F-4D97-AF65-F5344CB8AC3E}">
        <p14:creationId xmlns:p14="http://schemas.microsoft.com/office/powerpoint/2010/main" val="2886917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16443"/>
            <a:ext cx="7920880" cy="58266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v. 2023</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7</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3E3CCD7-5347-099B-A939-96464C445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49" y="6325542"/>
            <a:ext cx="1856812" cy="480765"/>
          </a:xfrm>
          <a:prstGeom prst="rect">
            <a:avLst/>
          </a:prstGeom>
        </p:spPr>
      </p:pic>
      <p:pic>
        <p:nvPicPr>
          <p:cNvPr id="5" name="Picture 4">
            <a:extLst>
              <a:ext uri="{FF2B5EF4-FFF2-40B4-BE49-F238E27FC236}">
                <a16:creationId xmlns:a16="http://schemas.microsoft.com/office/drawing/2014/main" id="{1A59E21D-7F73-FEBF-A875-8D638B060A64}"/>
              </a:ext>
            </a:extLst>
          </p:cNvPr>
          <p:cNvPicPr>
            <a:picLocks noChangeAspect="1"/>
          </p:cNvPicPr>
          <p:nvPr/>
        </p:nvPicPr>
        <p:blipFill>
          <a:blip r:embed="rId4"/>
          <a:stretch>
            <a:fillRect/>
          </a:stretch>
        </p:blipFill>
        <p:spPr>
          <a:xfrm>
            <a:off x="611560" y="836712"/>
            <a:ext cx="7948575" cy="5040560"/>
          </a:xfrm>
          <a:prstGeom prst="rect">
            <a:avLst/>
          </a:prstGeom>
        </p:spPr>
      </p:pic>
    </p:spTree>
    <p:extLst>
      <p:ext uri="{BB962C8B-B14F-4D97-AF65-F5344CB8AC3E}">
        <p14:creationId xmlns:p14="http://schemas.microsoft.com/office/powerpoint/2010/main" val="32037074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29DE85-1864-47C4-AF1C-5B1C92BF8792}"/>
              </a:ext>
            </a:extLst>
          </p:cNvPr>
          <p:cNvSpPr>
            <a:spLocks noGrp="1"/>
          </p:cNvSpPr>
          <p:nvPr>
            <p:ph type="title"/>
          </p:nvPr>
        </p:nvSpPr>
        <p:spPr>
          <a:xfrm>
            <a:off x="1115616" y="-75651"/>
            <a:ext cx="6429375" cy="622116"/>
          </a:xfrm>
        </p:spPr>
        <p:txBody>
          <a:bodyPr>
            <a:normAutofit/>
          </a:bodyPr>
          <a:lstStyle/>
          <a:p>
            <a:r>
              <a:rPr lang="fi-FI" sz="2700" b="1" cap="all" dirty="0">
                <a:solidFill>
                  <a:srgbClr val="0070C0"/>
                </a:solidFill>
                <a:effectLst>
                  <a:outerShdw blurRad="38100" dist="38100" dir="2700000" algn="tl">
                    <a:srgbClr val="000000">
                      <a:alpha val="43137"/>
                    </a:srgbClr>
                  </a:outerShdw>
                </a:effectLst>
              </a:rPr>
              <a:t>Satakunnan teollinen rakenne</a:t>
            </a:r>
          </a:p>
        </p:txBody>
      </p:sp>
      <p:sp>
        <p:nvSpPr>
          <p:cNvPr id="4" name="Slide Number Placeholder 3">
            <a:extLst>
              <a:ext uri="{FF2B5EF4-FFF2-40B4-BE49-F238E27FC236}">
                <a16:creationId xmlns:a16="http://schemas.microsoft.com/office/drawing/2014/main" id="{2516B751-985E-4207-9F7E-3FA0FC60D5A3}"/>
              </a:ext>
            </a:extLst>
          </p:cNvPr>
          <p:cNvSpPr>
            <a:spLocks noGrp="1"/>
          </p:cNvSpPr>
          <p:nvPr>
            <p:ph type="sldNum" sz="quarter" idx="12"/>
          </p:nvPr>
        </p:nvSpPr>
        <p:spPr/>
        <p:txBody>
          <a:bodyPr/>
          <a:lstStyle/>
          <a:p>
            <a:pPr>
              <a:defRPr/>
            </a:pPr>
            <a:fld id="{BD92A12E-B41F-4513-AE04-E640526D1169}" type="slidenum">
              <a:rPr lang="fi-FI" altLang="fi-FI" smtClean="0"/>
              <a:pPr>
                <a:defRPr/>
              </a:pPr>
              <a:t>70</a:t>
            </a:fld>
            <a:endParaRPr lang="fi-FI" altLang="fi-FI"/>
          </a:p>
        </p:txBody>
      </p:sp>
      <p:sp>
        <p:nvSpPr>
          <p:cNvPr id="7" name="Tekstiruutu 3">
            <a:extLst>
              <a:ext uri="{FF2B5EF4-FFF2-40B4-BE49-F238E27FC236}">
                <a16:creationId xmlns:a16="http://schemas.microsoft.com/office/drawing/2014/main" id="{B4400789-D2F6-42DF-9AB3-490723895D47}"/>
              </a:ext>
            </a:extLst>
          </p:cNvPr>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4.1.2024</a:t>
            </a:r>
          </a:p>
        </p:txBody>
      </p:sp>
      <p:pic>
        <p:nvPicPr>
          <p:cNvPr id="2" name="Kuva 1" descr="Kuva, joka sisältää kohteen teksti, merkki, clipart-kuva&#10;&#10;Kuvaus luotu automaattisesti">
            <a:extLst>
              <a:ext uri="{FF2B5EF4-FFF2-40B4-BE49-F238E27FC236}">
                <a16:creationId xmlns:a16="http://schemas.microsoft.com/office/drawing/2014/main" id="{2994C92F-7FFC-E266-7500-EE94DE8A35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3" name="Picture 2">
            <a:extLst>
              <a:ext uri="{FF2B5EF4-FFF2-40B4-BE49-F238E27FC236}">
                <a16:creationId xmlns:a16="http://schemas.microsoft.com/office/drawing/2014/main" id="{7EFB7AF6-CFCA-E19A-3926-3723F29270AB}"/>
              </a:ext>
            </a:extLst>
          </p:cNvPr>
          <p:cNvPicPr>
            <a:picLocks noChangeAspect="1"/>
          </p:cNvPicPr>
          <p:nvPr/>
        </p:nvPicPr>
        <p:blipFill>
          <a:blip r:embed="rId3"/>
          <a:stretch>
            <a:fillRect/>
          </a:stretch>
        </p:blipFill>
        <p:spPr>
          <a:xfrm>
            <a:off x="38689" y="546465"/>
            <a:ext cx="8982075" cy="5543550"/>
          </a:xfrm>
          <a:prstGeom prst="rect">
            <a:avLst/>
          </a:prstGeom>
        </p:spPr>
      </p:pic>
    </p:spTree>
    <p:extLst>
      <p:ext uri="{BB962C8B-B14F-4D97-AF65-F5344CB8AC3E}">
        <p14:creationId xmlns:p14="http://schemas.microsoft.com/office/powerpoint/2010/main" val="1924584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2926653" y="967919"/>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61721" y="3461819"/>
            <a:ext cx="33607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Liikevaihdon kasvu 2010-2022</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820472" y="2276872"/>
            <a:ext cx="307777" cy="160411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2023</a:t>
            </a:r>
          </a:p>
        </p:txBody>
      </p:sp>
      <p:sp>
        <p:nvSpPr>
          <p:cNvPr id="42" name="Tekstiruutu 41"/>
          <p:cNvSpPr txBox="1"/>
          <p:nvPr/>
        </p:nvSpPr>
        <p:spPr>
          <a:xfrm>
            <a:off x="4755682" y="789187"/>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tuottivat liikevaihtoa v.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465 milj.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96078" y="714628"/>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Satakunnassa toimii n. 52 puhtaasti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robotiikka-alaan keskittyvää  yritystä           </a:t>
            </a:r>
          </a:p>
        </p:txBody>
      </p:sp>
      <p:sp>
        <p:nvSpPr>
          <p:cNvPr id="37" name="Tekstiruutu 36"/>
          <p:cNvSpPr txBox="1"/>
          <p:nvPr/>
        </p:nvSpPr>
        <p:spPr>
          <a:xfrm rot="16200000">
            <a:off x="7966641" y="1577494"/>
            <a:ext cx="2080654"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3694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6236469"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Automaatio- ja robotiikka-alan kasvu on ollut merkittävää ja sillä on potentiaalia alueen talouskasvuun.</a:t>
            </a:r>
          </a:p>
        </p:txBody>
      </p:sp>
      <p:sp>
        <p:nvSpPr>
          <p:cNvPr id="21" name="Suorakulmio 20"/>
          <p:cNvSpPr/>
          <p:nvPr/>
        </p:nvSpPr>
        <p:spPr>
          <a:xfrm>
            <a:off x="2060408" y="3879998"/>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a:t>
            </a:r>
            <a:r>
              <a:rPr lang="fi-FI" sz="1200" dirty="0">
                <a:solidFill>
                  <a:prstClr val="white">
                    <a:lumMod val="50000"/>
                  </a:prstClr>
                </a:solidFill>
                <a:latin typeface="Calibri" panose="020F0502020204030204"/>
              </a:rPr>
              <a:t>40,1</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a:t>
            </a:r>
            <a:r>
              <a:rPr kumimoji="0" lang="fi-FI" sz="1200" i="0" u="none" strike="noStrike" kern="1200" cap="none" spc="0" normalizeH="0" baseline="0" noProof="0" dirty="0">
                <a:ln>
                  <a:noFill/>
                </a:ln>
                <a:solidFill>
                  <a:schemeClr val="tx1"/>
                </a:solidFill>
                <a:effectLst/>
                <a:uLnTx/>
                <a:uFillTx/>
                <a:latin typeface="Calibri" panose="020F0502020204030204"/>
                <a:ea typeface="+mn-ea"/>
                <a:cs typeface="+mn-cs"/>
              </a:rPr>
              <a:t>keskimäärin </a:t>
            </a:r>
            <a:r>
              <a:rPr lang="fi-FI" sz="1200" dirty="0">
                <a:solidFill>
                  <a:schemeClr val="tx1"/>
                </a:solidFill>
                <a:latin typeface="Calibri" panose="020F0502020204030204"/>
              </a:rPr>
              <a:t>34,4 </a:t>
            </a:r>
            <a:r>
              <a:rPr kumimoji="0" lang="fi-FI" sz="120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19" name="Rectangle 18"/>
          <p:cNvSpPr/>
          <p:nvPr/>
        </p:nvSpPr>
        <p:spPr>
          <a:xfrm>
            <a:off x="-46441" y="3708019"/>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106,8 %</a:t>
            </a:r>
          </a:p>
        </p:txBody>
      </p:sp>
      <p:sp>
        <p:nvSpPr>
          <p:cNvPr id="23" name="Rectangle 22"/>
          <p:cNvSpPr/>
          <p:nvPr/>
        </p:nvSpPr>
        <p:spPr>
          <a:xfrm>
            <a:off x="4755683" y="3150777"/>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ydin-yrityksissä tehtiin Satakunnassa v.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1239 henkilötyövuotta</a:t>
            </a:r>
          </a:p>
        </p:txBody>
      </p:sp>
      <p:sp>
        <p:nvSpPr>
          <p:cNvPr id="44" name="Rectangle 43"/>
          <p:cNvSpPr/>
          <p:nvPr/>
        </p:nvSpPr>
        <p:spPr>
          <a:xfrm>
            <a:off x="4755683" y="1931790"/>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maksoivat palkkoja Satakunnassa v.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milj. €</a:t>
            </a:r>
          </a:p>
        </p:txBody>
      </p:sp>
      <p:sp>
        <p:nvSpPr>
          <p:cNvPr id="45" name="Tekstiruutu 34"/>
          <p:cNvSpPr txBox="1"/>
          <p:nvPr/>
        </p:nvSpPr>
        <p:spPr>
          <a:xfrm>
            <a:off x="-61721" y="4099698"/>
            <a:ext cx="33000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Henkilöstön kasvu 2010-2022</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89128" y="5469211"/>
            <a:ext cx="36355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Palkkasumman kasvu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187106" y="4680896"/>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91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,2 %</a:t>
            </a:r>
          </a:p>
        </p:txBody>
      </p:sp>
      <p:sp>
        <p:nvSpPr>
          <p:cNvPr id="51" name="Suorakulmio 20"/>
          <p:cNvSpPr/>
          <p:nvPr/>
        </p:nvSpPr>
        <p:spPr>
          <a:xfrm>
            <a:off x="1990431" y="4902981"/>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2,5</a:t>
            </a:r>
            <a:r>
              <a:rPr lang="fi-FI" sz="1200" dirty="0">
                <a:solidFill>
                  <a:srgbClr val="00B0F0"/>
                </a:solidFill>
                <a:latin typeface="Calibri" panose="020F0502020204030204"/>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Teollisuus keskimäärin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a:t>
            </a:r>
            <a:r>
              <a:rPr lang="fi-FI" sz="1200" dirty="0">
                <a:solidFill>
                  <a:srgbClr val="00B0F0"/>
                </a:solidFill>
                <a:latin typeface="Calibri" panose="020F0502020204030204"/>
              </a:rPr>
              <a:t>8,2</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62" name="Suorakulmio 20"/>
          <p:cNvSpPr/>
          <p:nvPr/>
        </p:nvSpPr>
        <p:spPr>
          <a:xfrm>
            <a:off x="2083766" y="5924301"/>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9,6</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keskimäärin  0,0 %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.11.2023</a:t>
            </a:r>
          </a:p>
        </p:txBody>
      </p:sp>
      <p:sp>
        <p:nvSpPr>
          <p:cNvPr id="7" name="TextBox 6"/>
          <p:cNvSpPr txBox="1"/>
          <p:nvPr/>
        </p:nvSpPr>
        <p:spPr>
          <a:xfrm>
            <a:off x="3755081" y="1364137"/>
            <a:ext cx="11549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HUOM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Luvut ovat minimiarvioita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045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Robocoast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1-6/23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1-6/22</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p>
          <a:p>
            <a:pPr lvl="0" eaLnBrk="1" fontAlgn="auto" hangingPunct="1">
              <a:spcBef>
                <a:spcPts val="0"/>
              </a:spcBef>
              <a:spcAft>
                <a:spcPts val="0"/>
              </a:spcAf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Liikevaihto </a:t>
            </a:r>
            <a:r>
              <a:rPr lang="fi-FI" sz="1400" b="1" dirty="0">
                <a:solidFill>
                  <a:schemeClr val="tx1"/>
                </a:solidFill>
                <a:latin typeface="Calibri" panose="020F0502020204030204"/>
              </a:rPr>
              <a:t>-8,0</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Henkilöstömäärä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1,7 %</a:t>
            </a:r>
          </a:p>
        </p:txBody>
      </p:sp>
      <p:sp>
        <p:nvSpPr>
          <p:cNvPr id="3" name="Kaarinuoli vasemmalle 2"/>
          <p:cNvSpPr/>
          <p:nvPr/>
        </p:nvSpPr>
        <p:spPr>
          <a:xfrm rot="16200000" flipH="1">
            <a:off x="5016605" y="4605567"/>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2" name="Picture 11">
            <a:extLst>
              <a:ext uri="{FF2B5EF4-FFF2-40B4-BE49-F238E27FC236}">
                <a16:creationId xmlns:a16="http://schemas.microsoft.com/office/drawing/2014/main" id="{15DCD0EB-5D41-EE83-8768-D6DC1F1777F0}"/>
              </a:ext>
            </a:extLst>
          </p:cNvPr>
          <p:cNvPicPr>
            <a:picLocks noChangeAspect="1"/>
          </p:cNvPicPr>
          <p:nvPr/>
        </p:nvPicPr>
        <p:blipFill>
          <a:blip r:embed="rId5"/>
          <a:stretch>
            <a:fillRect/>
          </a:stretch>
        </p:blipFill>
        <p:spPr>
          <a:xfrm>
            <a:off x="-24709" y="1138822"/>
            <a:ext cx="3746948" cy="2281352"/>
          </a:xfrm>
          <a:prstGeom prst="rect">
            <a:avLst/>
          </a:prstGeom>
        </p:spPr>
      </p:pic>
    </p:spTree>
    <p:extLst>
      <p:ext uri="{BB962C8B-B14F-4D97-AF65-F5344CB8AC3E}">
        <p14:creationId xmlns:p14="http://schemas.microsoft.com/office/powerpoint/2010/main" val="37070877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7.11</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.2023</a:t>
            </a:r>
          </a:p>
        </p:txBody>
      </p:sp>
      <p:sp>
        <p:nvSpPr>
          <p:cNvPr id="17" name="TextBox 16"/>
          <p:cNvSpPr txBox="1"/>
          <p:nvPr/>
        </p:nvSpPr>
        <p:spPr>
          <a:xfrm>
            <a:off x="841952" y="4169007"/>
            <a:ext cx="75927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kstiruutu 8"/>
          <p:cNvSpPr txBox="1"/>
          <p:nvPr/>
        </p:nvSpPr>
        <p:spPr>
          <a:xfrm>
            <a:off x="8836223" y="3597696"/>
            <a:ext cx="307777" cy="170604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2023</a:t>
            </a:r>
          </a:p>
        </p:txBody>
      </p:sp>
      <p:sp>
        <p:nvSpPr>
          <p:cNvPr id="3" name="Rectangle 2"/>
          <p:cNvSpPr>
            <a:spLocks noChangeArrowheads="1"/>
          </p:cNvSpPr>
          <p:nvPr/>
        </p:nvSpPr>
        <p:spPr bwMode="auto">
          <a:xfrm>
            <a:off x="145279" y="53525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pic>
        <p:nvPicPr>
          <p:cNvPr id="4" name="Kuva 3" descr="Kuva, joka sisältää kohteen teksti, merkki, clipart-kuva&#10;&#10;Kuvaus luotu automaattisesti">
            <a:extLst>
              <a:ext uri="{FF2B5EF4-FFF2-40B4-BE49-F238E27FC236}">
                <a16:creationId xmlns:a16="http://schemas.microsoft.com/office/drawing/2014/main" id="{8B12BE7F-FAB3-21F1-9BE4-619F74BC3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7" name="Picture 6">
            <a:extLst>
              <a:ext uri="{FF2B5EF4-FFF2-40B4-BE49-F238E27FC236}">
                <a16:creationId xmlns:a16="http://schemas.microsoft.com/office/drawing/2014/main" id="{77A1E236-A5B6-6EA9-BCFD-6B06D4503B77}"/>
              </a:ext>
            </a:extLst>
          </p:cNvPr>
          <p:cNvPicPr>
            <a:picLocks noChangeAspect="1"/>
          </p:cNvPicPr>
          <p:nvPr/>
        </p:nvPicPr>
        <p:blipFill>
          <a:blip r:embed="rId3"/>
          <a:stretch>
            <a:fillRect/>
          </a:stretch>
        </p:blipFill>
        <p:spPr>
          <a:xfrm>
            <a:off x="168397" y="406486"/>
            <a:ext cx="4956463" cy="3019103"/>
          </a:xfrm>
          <a:prstGeom prst="rect">
            <a:avLst/>
          </a:prstGeom>
        </p:spPr>
      </p:pic>
      <p:pic>
        <p:nvPicPr>
          <p:cNvPr id="10" name="Picture 9">
            <a:extLst>
              <a:ext uri="{FF2B5EF4-FFF2-40B4-BE49-F238E27FC236}">
                <a16:creationId xmlns:a16="http://schemas.microsoft.com/office/drawing/2014/main" id="{FAA14672-207F-A7C8-C40A-8FFF1BC79340}"/>
              </a:ext>
            </a:extLst>
          </p:cNvPr>
          <p:cNvPicPr>
            <a:picLocks noChangeAspect="1"/>
          </p:cNvPicPr>
          <p:nvPr/>
        </p:nvPicPr>
        <p:blipFill>
          <a:blip r:embed="rId4"/>
          <a:stretch>
            <a:fillRect/>
          </a:stretch>
        </p:blipFill>
        <p:spPr>
          <a:xfrm>
            <a:off x="168397" y="3218208"/>
            <a:ext cx="4950352" cy="3019104"/>
          </a:xfrm>
          <a:prstGeom prst="rect">
            <a:avLst/>
          </a:prstGeom>
        </p:spPr>
      </p:pic>
    </p:spTree>
    <p:extLst>
      <p:ext uri="{BB962C8B-B14F-4D97-AF65-F5344CB8AC3E}">
        <p14:creationId xmlns:p14="http://schemas.microsoft.com/office/powerpoint/2010/main" val="16428561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54131B-7452-8B70-876B-DEB8469C7651}"/>
              </a:ext>
            </a:extLst>
          </p:cNvPr>
          <p:cNvPicPr>
            <a:picLocks noChangeAspect="1"/>
          </p:cNvPicPr>
          <p:nvPr/>
        </p:nvPicPr>
        <p:blipFill>
          <a:blip r:embed="rId2"/>
          <a:stretch>
            <a:fillRect/>
          </a:stretch>
        </p:blipFill>
        <p:spPr>
          <a:xfrm>
            <a:off x="66994" y="807428"/>
            <a:ext cx="3828607" cy="2333552"/>
          </a:xfrm>
          <a:prstGeom prst="rect">
            <a:avLst/>
          </a:prstGeom>
        </p:spPr>
      </p:pic>
      <p:sp>
        <p:nvSpPr>
          <p:cNvPr id="13" name="TextBox 12">
            <a:extLst>
              <a:ext uri="{FF2B5EF4-FFF2-40B4-BE49-F238E27FC236}">
                <a16:creationId xmlns:a16="http://schemas.microsoft.com/office/drawing/2014/main" id="{646E92E6-88AB-D1E1-C97D-2C25A65E4ED2}"/>
              </a:ext>
            </a:extLst>
          </p:cNvPr>
          <p:cNvSpPr txBox="1"/>
          <p:nvPr/>
        </p:nvSpPr>
        <p:spPr>
          <a:xfrm>
            <a:off x="129789" y="871876"/>
            <a:ext cx="3359381" cy="307777"/>
          </a:xfrm>
          <a:prstGeom prst="rect">
            <a:avLst/>
          </a:prstGeom>
          <a:solidFill>
            <a:schemeClr val="bg1"/>
          </a:solidFill>
        </p:spPr>
        <p:txBody>
          <a:bodyPr wrap="square" rtlCol="0">
            <a:spAutoFit/>
          </a:bodyPr>
          <a:lstStyle/>
          <a:p>
            <a:r>
              <a:rPr lang="fi-FI" sz="1400" dirty="0" err="1"/>
              <a:t>Turnover</a:t>
            </a:r>
            <a:r>
              <a:rPr lang="fi-FI" sz="1400" dirty="0"/>
              <a:t> 2010-6/2023</a:t>
            </a:r>
            <a:endParaRPr lang="en-US" sz="1400" dirty="0"/>
          </a:p>
        </p:txBody>
      </p:sp>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3006645" y="968005"/>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443053" y="79193"/>
            <a:ext cx="7951977"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AUTOMATION AND </a:t>
            </a:r>
            <a:r>
              <a:rPr lang="fi-FI" sz="2700" b="1" cap="all" dirty="0" err="1">
                <a:solidFill>
                  <a:srgbClr val="0070C0"/>
                </a:solidFill>
                <a:effectLst>
                  <a:outerShdw blurRad="38100" dist="38100" dir="2700000" algn="tl">
                    <a:srgbClr val="000000">
                      <a:alpha val="43137"/>
                    </a:srgbClr>
                  </a:outerShdw>
                </a:effectLst>
              </a:rPr>
              <a:t>robotiCS</a:t>
            </a:r>
            <a:r>
              <a:rPr lang="fi-FI" sz="2700" b="1" cap="all" dirty="0">
                <a:solidFill>
                  <a:srgbClr val="0070C0"/>
                </a:solidFill>
                <a:effectLst>
                  <a:outerShdw blurRad="38100" dist="38100" dir="2700000" algn="tl">
                    <a:srgbClr val="000000">
                      <a:alpha val="43137"/>
                    </a:srgbClr>
                  </a:outerShdw>
                </a:effectLst>
              </a:rPr>
              <a:t>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IN </a:t>
            </a:r>
            <a:r>
              <a:rPr lang="fi-FI" sz="2700" b="1" cap="all" dirty="0" err="1">
                <a:solidFill>
                  <a:srgbClr val="0070C0"/>
                </a:solidFill>
                <a:effectLst>
                  <a:outerShdw blurRad="38100" dist="38100" dir="2700000" algn="tl">
                    <a:srgbClr val="000000">
                      <a:alpha val="43137"/>
                    </a:srgbClr>
                  </a:outerShdw>
                </a:effectLst>
              </a:rPr>
              <a:t>satakunTa</a:t>
            </a:r>
            <a:endParaRPr lang="fi-FI" sz="2700" b="1" cap="all" dirty="0">
              <a:solidFill>
                <a:srgbClr val="0070C0"/>
              </a:solidFill>
              <a:effectLst>
                <a:outerShdw blurRad="38100" dist="38100" dir="2700000" algn="tl">
                  <a:srgbClr val="000000">
                    <a:alpha val="43137"/>
                  </a:srgbClr>
                </a:outerShdw>
              </a:effectLst>
            </a:endParaRPr>
          </a:p>
        </p:txBody>
      </p:sp>
      <p:sp>
        <p:nvSpPr>
          <p:cNvPr id="35" name="Tekstiruutu 34"/>
          <p:cNvSpPr txBox="1"/>
          <p:nvPr/>
        </p:nvSpPr>
        <p:spPr>
          <a:xfrm>
            <a:off x="-19507" y="3453989"/>
            <a:ext cx="3434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turnover</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2010-2022</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713796" y="3107564"/>
            <a:ext cx="307777" cy="244649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Satakunta 2023</a:t>
            </a:r>
          </a:p>
        </p:txBody>
      </p:sp>
      <p:sp>
        <p:nvSpPr>
          <p:cNvPr id="42" name="Tekstiruutu 41"/>
          <p:cNvSpPr txBox="1"/>
          <p:nvPr/>
        </p:nvSpPr>
        <p:spPr>
          <a:xfrm>
            <a:off x="4971400" y="807428"/>
            <a:ext cx="3837038"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created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465 </a:t>
            </a:r>
            <a:r>
              <a:rPr kumimoji="0" lang="fi-FI" sz="36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1659377" y="459944"/>
            <a:ext cx="3510908"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There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ca</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52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purely</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focused</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4219126" y="2731122"/>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5392364" y="4517264"/>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automation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robotics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been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very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significant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it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contributed</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to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vitality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whole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region</a:t>
            </a: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1" name="Suorakulmio 20"/>
          <p:cNvSpPr/>
          <p:nvPr/>
        </p:nvSpPr>
        <p:spPr>
          <a:xfrm>
            <a:off x="1945921" y="3899780"/>
            <a:ext cx="3025479" cy="37839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200" dirty="0">
                <a:solidFill>
                  <a:prstClr val="white">
                    <a:lumMod val="50000"/>
                  </a:prstClr>
                </a:solidFill>
                <a:latin typeface="Calibri" panose="020F0502020204030204"/>
              </a:rPr>
              <a:t>40,1</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200" dirty="0">
                <a:solidFill>
                  <a:prstClr val="white">
                    <a:lumMod val="50000"/>
                  </a:prstClr>
                </a:solidFill>
                <a:latin typeface="Calibri" panose="020F0502020204030204"/>
              </a:rPr>
              <a:t>34,4</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a:t>
            </a:r>
          </a:p>
        </p:txBody>
      </p:sp>
      <p:sp>
        <p:nvSpPr>
          <p:cNvPr id="19" name="Rectangle 18"/>
          <p:cNvSpPr/>
          <p:nvPr/>
        </p:nvSpPr>
        <p:spPr>
          <a:xfrm>
            <a:off x="25548" y="3674083"/>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106,8 %</a:t>
            </a:r>
          </a:p>
        </p:txBody>
      </p:sp>
      <p:sp>
        <p:nvSpPr>
          <p:cNvPr id="23" name="Rectangle 22"/>
          <p:cNvSpPr/>
          <p:nvPr/>
        </p:nvSpPr>
        <p:spPr>
          <a:xfrm>
            <a:off x="5023820" y="3142535"/>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employed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1239 </a:t>
            </a:r>
            <a:r>
              <a:rPr kumimoji="0" lang="fi-FI" sz="3600" b="1" i="0" u="none" strike="noStrike" kern="1200" cap="none" spc="0" normalizeH="0" baseline="0" noProof="0" dirty="0" err="1">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specialists</a:t>
            </a:r>
            <a:endPar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Rectangle 43"/>
          <p:cNvSpPr/>
          <p:nvPr/>
        </p:nvSpPr>
        <p:spPr>
          <a:xfrm>
            <a:off x="5023820" y="1967488"/>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Amount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payroll</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paid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a:t>
            </a:r>
            <a:r>
              <a:rPr kumimoji="0" lang="fi-FI" sz="3600" b="1" i="0" u="none" strike="noStrike" kern="1200" cap="none" spc="0" normalizeH="0" baseline="0" noProof="0" dirty="0" err="1">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45" name="Tekstiruutu 34"/>
          <p:cNvSpPr txBox="1"/>
          <p:nvPr/>
        </p:nvSpPr>
        <p:spPr>
          <a:xfrm>
            <a:off x="-26271" y="4100483"/>
            <a:ext cx="3565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personnel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2010-2022</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30636" y="5468407"/>
            <a:ext cx="32341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payroll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187106" y="4680896"/>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91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7.11.2023</a:t>
            </a:r>
          </a:p>
        </p:txBody>
      </p:sp>
      <p:sp>
        <p:nvSpPr>
          <p:cNvPr id="30" name="Suorakulmio 20"/>
          <p:cNvSpPr/>
          <p:nvPr/>
        </p:nvSpPr>
        <p:spPr>
          <a:xfrm>
            <a:off x="1965265" y="4934230"/>
            <a:ext cx="3136574" cy="34025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-8,2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1" name="Suorakulmio 20"/>
          <p:cNvSpPr/>
          <p:nvPr/>
        </p:nvSpPr>
        <p:spPr>
          <a:xfrm>
            <a:off x="1965265" y="5914493"/>
            <a:ext cx="3136574" cy="3154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9,6 %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0,0 % </a:t>
            </a:r>
          </a:p>
        </p:txBody>
      </p:sp>
      <p:sp>
        <p:nvSpPr>
          <p:cNvPr id="3" name="Kaarinuoli vasemmalle 2"/>
          <p:cNvSpPr/>
          <p:nvPr/>
        </p:nvSpPr>
        <p:spPr>
          <a:xfrm rot="17000620" flipH="1">
            <a:off x="5177838" y="4965333"/>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3697" y="3022606"/>
            <a:ext cx="417921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Trend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Robocoast</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000" dirty="0" err="1">
                <a:solidFill>
                  <a:prstClr val="black"/>
                </a:solidFill>
                <a:latin typeface="Calibri" panose="020F0502020204030204"/>
                <a:cs typeface="+mn-cs"/>
              </a:rPr>
              <a:t>red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manufacturing</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industry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on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average</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lang="fi-FI" sz="1000" dirty="0" err="1">
                <a:solidFill>
                  <a:prstClr val="black"/>
                </a:solidFill>
                <a:latin typeface="Calibri" panose="020F0502020204030204"/>
                <a:cs typeface="+mn-cs"/>
              </a:rPr>
              <a:t>companies</a:t>
            </a:r>
            <a:r>
              <a:rPr lang="fi-FI" sz="1000" dirty="0">
                <a:solidFill>
                  <a:prstClr val="black"/>
                </a:solidFill>
                <a:latin typeface="Calibri" panose="020F0502020204030204"/>
                <a:cs typeface="+mn-cs"/>
              </a:rPr>
              <a:t> in </a:t>
            </a:r>
            <a:r>
              <a:rPr lang="fi-FI" sz="1000" dirty="0" err="1">
                <a:solidFill>
                  <a:prstClr val="black"/>
                </a:solidFill>
                <a:latin typeface="Calibri" panose="020F0502020204030204"/>
                <a:cs typeface="+mn-cs"/>
              </a:rPr>
              <a:t>total</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green</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in Satakunta</a:t>
            </a:r>
          </a:p>
        </p:txBody>
      </p:sp>
      <p:sp>
        <p:nvSpPr>
          <p:cNvPr id="34" name="TextBox 33"/>
          <p:cNvSpPr txBox="1"/>
          <p:nvPr/>
        </p:nvSpPr>
        <p:spPr>
          <a:xfrm>
            <a:off x="3765765" y="1237833"/>
            <a:ext cx="115490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figures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shown</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graph</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minimum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estimates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whole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cluster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consists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over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100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Also</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involved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artificial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intelligence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included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D52F58EB-F257-4947-9F8B-B899D12F6A5C}"/>
              </a:ext>
            </a:extLst>
          </p:cNvPr>
          <p:cNvSpPr txBox="1"/>
          <p:nvPr/>
        </p:nvSpPr>
        <p:spPr>
          <a:xfrm>
            <a:off x="332094" y="1298217"/>
            <a:ext cx="1224136" cy="400109"/>
          </a:xfrm>
          <a:prstGeom prst="rect">
            <a:avLst/>
          </a:prstGeom>
          <a:solidFill>
            <a:schemeClr val="bg1"/>
          </a:solidFill>
        </p:spPr>
        <p:txBody>
          <a:bodyPr wrap="square" rtlCol="0">
            <a:spAutoFit/>
          </a:bodyPr>
          <a:lstStyle/>
          <a:p>
            <a:endParaRPr lang="en-US" dirty="0"/>
          </a:p>
        </p:txBody>
      </p:sp>
      <p:pic>
        <p:nvPicPr>
          <p:cNvPr id="14" name="Kuva 13" descr="Kuva, joka sisältää kohteen teksti, merkki, clipart-kuva&#10;&#10;Kuvaus luotu automaattisesti">
            <a:extLst>
              <a:ext uri="{FF2B5EF4-FFF2-40B4-BE49-F238E27FC236}">
                <a16:creationId xmlns:a16="http://schemas.microsoft.com/office/drawing/2014/main" id="{E70F69F8-0251-7CC7-1E5F-A76AFE403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731256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pic>
        <p:nvPicPr>
          <p:cNvPr id="2" name="Picture 1">
            <a:extLst>
              <a:ext uri="{FF2B5EF4-FFF2-40B4-BE49-F238E27FC236}">
                <a16:creationId xmlns:a16="http://schemas.microsoft.com/office/drawing/2014/main" id="{0C91317B-F7CC-409A-ACF1-311603AF624D}"/>
              </a:ext>
            </a:extLst>
          </p:cNvPr>
          <p:cNvPicPr>
            <a:picLocks noChangeAspect="1"/>
          </p:cNvPicPr>
          <p:nvPr/>
        </p:nvPicPr>
        <p:blipFill>
          <a:blip r:embed="rId2"/>
          <a:stretch>
            <a:fillRect/>
          </a:stretch>
        </p:blipFill>
        <p:spPr>
          <a:xfrm>
            <a:off x="117867" y="836712"/>
            <a:ext cx="4186165" cy="4174187"/>
          </a:xfrm>
          <a:prstGeom prst="rect">
            <a:avLst/>
          </a:prstGeom>
        </p:spPr>
      </p:pic>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373416" y="5319384"/>
            <a:ext cx="3770584" cy="553998"/>
          </a:xfrm>
          <a:prstGeom prst="rect">
            <a:avLst/>
          </a:prstGeom>
          <a:noFill/>
        </p:spPr>
        <p:txBody>
          <a:bodyPr wrap="none" rtlCol="0">
            <a:spAutoFit/>
          </a:bodyPr>
          <a:lstStyle/>
          <a:p>
            <a:r>
              <a:rPr lang="fi-FI" sz="1000" dirty="0"/>
              <a:t>Joonas Hokkanen, Heikki Savikko, Heini Koutonen,</a:t>
            </a:r>
          </a:p>
          <a:p>
            <a:r>
              <a:rPr lang="fi-FI" sz="1000" dirty="0"/>
              <a:t>Heikki Rannikko, Tomi Rinne, Minna Pirilä</a:t>
            </a:r>
          </a:p>
          <a:p>
            <a:r>
              <a:rPr lang="fi-FI" sz="1000" dirty="0"/>
              <a:t>Suomen mineraaliklusterin kilpailukyky- ja vaikuttavuustutkimus</a:t>
            </a:r>
          </a:p>
        </p:txBody>
      </p:sp>
      <p:pic>
        <p:nvPicPr>
          <p:cNvPr id="5" name="Picture 4">
            <a:extLst>
              <a:ext uri="{FF2B5EF4-FFF2-40B4-BE49-F238E27FC236}">
                <a16:creationId xmlns:a16="http://schemas.microsoft.com/office/drawing/2014/main" id="{B4EE0289-E5FF-4178-BEEA-AD4AAA04D7B3}"/>
              </a:ext>
            </a:extLst>
          </p:cNvPr>
          <p:cNvPicPr>
            <a:picLocks noChangeAspect="1"/>
          </p:cNvPicPr>
          <p:nvPr/>
        </p:nvPicPr>
        <p:blipFill>
          <a:blip r:embed="rId3"/>
          <a:stretch>
            <a:fillRect/>
          </a:stretch>
        </p:blipFill>
        <p:spPr>
          <a:xfrm>
            <a:off x="4427983" y="844595"/>
            <a:ext cx="4545059" cy="4166304"/>
          </a:xfrm>
          <a:prstGeom prst="rect">
            <a:avLst/>
          </a:prstGeom>
        </p:spPr>
      </p:pic>
      <p:pic>
        <p:nvPicPr>
          <p:cNvPr id="7" name="Kuva 6" descr="Kuva, joka sisältää kohteen teksti, merkki, clipart-kuva&#10;&#10;Kuvaus luotu automaattisesti">
            <a:extLst>
              <a:ext uri="{FF2B5EF4-FFF2-40B4-BE49-F238E27FC236}">
                <a16:creationId xmlns:a16="http://schemas.microsoft.com/office/drawing/2014/main" id="{5F6C199A-DD0B-315E-5E2D-78D3F41EB6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36896165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436096" y="5744282"/>
            <a:ext cx="3770584" cy="553998"/>
          </a:xfrm>
          <a:prstGeom prst="rect">
            <a:avLst/>
          </a:prstGeom>
          <a:noFill/>
        </p:spPr>
        <p:txBody>
          <a:bodyPr wrap="none" rtlCol="0">
            <a:spAutoFit/>
          </a:bodyPr>
          <a:lstStyle/>
          <a:p>
            <a:r>
              <a:rPr lang="fi-FI" sz="1000"/>
              <a:t>Joonas Hokkanen, Heikki Savikko, Heini Koutonen,</a:t>
            </a:r>
          </a:p>
          <a:p>
            <a:r>
              <a:rPr lang="fi-FI" sz="1000"/>
              <a:t>Heikki Rannikko, Tomi Rinne, Minna Pirilä</a:t>
            </a:r>
          </a:p>
          <a:p>
            <a:r>
              <a:rPr lang="fi-FI" sz="1000"/>
              <a:t>Suomen mineraaliklusterin kilpailukyky- ja vaikuttavuustutkimus</a:t>
            </a:r>
            <a:endParaRPr lang="fi-FI" sz="1000" dirty="0"/>
          </a:p>
        </p:txBody>
      </p:sp>
      <p:pic>
        <p:nvPicPr>
          <p:cNvPr id="5" name="Picture 4">
            <a:extLst>
              <a:ext uri="{FF2B5EF4-FFF2-40B4-BE49-F238E27FC236}">
                <a16:creationId xmlns:a16="http://schemas.microsoft.com/office/drawing/2014/main" id="{C08BF74C-0119-4EB3-B6D3-9A296BDA1164}"/>
              </a:ext>
            </a:extLst>
          </p:cNvPr>
          <p:cNvPicPr>
            <a:picLocks noChangeAspect="1"/>
          </p:cNvPicPr>
          <p:nvPr/>
        </p:nvPicPr>
        <p:blipFill>
          <a:blip r:embed="rId2"/>
          <a:stretch>
            <a:fillRect/>
          </a:stretch>
        </p:blipFill>
        <p:spPr>
          <a:xfrm>
            <a:off x="531620" y="760713"/>
            <a:ext cx="4924580" cy="5536510"/>
          </a:xfrm>
          <a:prstGeom prst="rect">
            <a:avLst/>
          </a:prstGeom>
        </p:spPr>
      </p:pic>
      <p:sp>
        <p:nvSpPr>
          <p:cNvPr id="9" name="Nuoli oikealle 11">
            <a:extLst>
              <a:ext uri="{FF2B5EF4-FFF2-40B4-BE49-F238E27FC236}">
                <a16:creationId xmlns:a16="http://schemas.microsoft.com/office/drawing/2014/main" id="{C02A75DE-33D1-4BFD-99B2-934B12AADA88}"/>
              </a:ext>
            </a:extLst>
          </p:cNvPr>
          <p:cNvSpPr/>
          <p:nvPr/>
        </p:nvSpPr>
        <p:spPr>
          <a:xfrm flipH="1">
            <a:off x="5493434" y="191683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11">
            <a:extLst>
              <a:ext uri="{FF2B5EF4-FFF2-40B4-BE49-F238E27FC236}">
                <a16:creationId xmlns:a16="http://schemas.microsoft.com/office/drawing/2014/main" id="{648F2A8F-4E81-4283-8BEA-855699EC076B}"/>
              </a:ext>
            </a:extLst>
          </p:cNvPr>
          <p:cNvSpPr/>
          <p:nvPr/>
        </p:nvSpPr>
        <p:spPr>
          <a:xfrm flipH="1">
            <a:off x="5451171" y="357360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1">
            <a:extLst>
              <a:ext uri="{FF2B5EF4-FFF2-40B4-BE49-F238E27FC236}">
                <a16:creationId xmlns:a16="http://schemas.microsoft.com/office/drawing/2014/main" id="{D8F04A4E-8AE5-443A-AA07-427277E8A098}"/>
              </a:ext>
            </a:extLst>
          </p:cNvPr>
          <p:cNvSpPr/>
          <p:nvPr/>
        </p:nvSpPr>
        <p:spPr>
          <a:xfrm flipH="1">
            <a:off x="5456200" y="5278173"/>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7" name="TextBox 6">
            <a:extLst>
              <a:ext uri="{FF2B5EF4-FFF2-40B4-BE49-F238E27FC236}">
                <a16:creationId xmlns:a16="http://schemas.microsoft.com/office/drawing/2014/main" id="{017BBEC1-B6DF-4E4D-B0E4-5700DA5221AC}"/>
              </a:ext>
            </a:extLst>
          </p:cNvPr>
          <p:cNvSpPr txBox="1"/>
          <p:nvPr/>
        </p:nvSpPr>
        <p:spPr>
          <a:xfrm>
            <a:off x="6076589" y="1839336"/>
            <a:ext cx="2815891" cy="2308324"/>
          </a:xfrm>
          <a:prstGeom prst="rect">
            <a:avLst/>
          </a:prstGeom>
          <a:noFill/>
        </p:spPr>
        <p:txBody>
          <a:bodyPr wrap="square" rtlCol="0">
            <a:spAutoFit/>
          </a:bodyPr>
          <a:lstStyle/>
          <a:p>
            <a:r>
              <a:rPr lang="sv-SE" sz="1600" dirty="0" err="1">
                <a:solidFill>
                  <a:schemeClr val="accent2">
                    <a:lumMod val="50000"/>
                  </a:schemeClr>
                </a:solidFill>
              </a:rPr>
              <a:t>Satakunnassa</a:t>
            </a:r>
            <a:r>
              <a:rPr lang="sv-SE" sz="1600" dirty="0">
                <a:solidFill>
                  <a:schemeClr val="accent2">
                    <a:lumMod val="50000"/>
                  </a:schemeClr>
                </a:solidFill>
              </a:rPr>
              <a:t> </a:t>
            </a:r>
            <a:r>
              <a:rPr lang="sv-SE" sz="1600" dirty="0" err="1">
                <a:solidFill>
                  <a:schemeClr val="accent2">
                    <a:lumMod val="50000"/>
                  </a:schemeClr>
                </a:solidFill>
              </a:rPr>
              <a:t>mineraaliklusterin</a:t>
            </a:r>
            <a:r>
              <a:rPr lang="sv-SE" sz="1600" dirty="0">
                <a:solidFill>
                  <a:schemeClr val="accent2">
                    <a:lumMod val="50000"/>
                  </a:schemeClr>
                </a:solidFill>
              </a:rPr>
              <a:t> </a:t>
            </a:r>
            <a:r>
              <a:rPr lang="sv-SE" sz="1600" dirty="0" err="1">
                <a:solidFill>
                  <a:schemeClr val="accent2">
                    <a:lumMod val="50000"/>
                  </a:schemeClr>
                </a:solidFill>
              </a:rPr>
              <a:t>osuus</a:t>
            </a:r>
            <a:r>
              <a:rPr lang="sv-SE" sz="1600" dirty="0">
                <a:solidFill>
                  <a:schemeClr val="accent2">
                    <a:lumMod val="50000"/>
                  </a:schemeClr>
                </a:solidFill>
              </a:rPr>
              <a:t> </a:t>
            </a:r>
            <a:r>
              <a:rPr lang="sv-SE" sz="1600" dirty="0" err="1">
                <a:solidFill>
                  <a:schemeClr val="accent2">
                    <a:lumMod val="50000"/>
                  </a:schemeClr>
                </a:solidFill>
              </a:rPr>
              <a:t>kokonaistuotoksesta</a:t>
            </a:r>
            <a:r>
              <a:rPr lang="sv-SE" sz="1600" dirty="0">
                <a:solidFill>
                  <a:schemeClr val="accent2">
                    <a:lumMod val="50000"/>
                  </a:schemeClr>
                </a:solidFill>
              </a:rPr>
              <a:t> </a:t>
            </a:r>
            <a:r>
              <a:rPr lang="sv-SE" sz="1600" dirty="0" err="1">
                <a:solidFill>
                  <a:schemeClr val="accent2">
                    <a:lumMod val="50000"/>
                  </a:schemeClr>
                </a:solidFill>
              </a:rPr>
              <a:t>kerrannaisvaikutuksineen</a:t>
            </a:r>
            <a:r>
              <a:rPr lang="sv-SE" sz="1600" dirty="0">
                <a:solidFill>
                  <a:schemeClr val="accent2">
                    <a:lumMod val="50000"/>
                  </a:schemeClr>
                </a:solidFill>
              </a:rPr>
              <a:t> on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viidesosa</a:t>
            </a:r>
            <a:r>
              <a:rPr lang="sv-SE" sz="1600" dirty="0">
                <a:solidFill>
                  <a:schemeClr val="accent2">
                    <a:lumMod val="50000"/>
                  </a:schemeClr>
                </a:solidFill>
              </a:rPr>
              <a:t>, </a:t>
            </a:r>
          </a:p>
          <a:p>
            <a:r>
              <a:rPr lang="sv-SE" sz="1600" dirty="0" err="1">
                <a:solidFill>
                  <a:schemeClr val="accent2">
                    <a:lumMod val="50000"/>
                  </a:schemeClr>
                </a:solidFill>
              </a:rPr>
              <a:t>arvonlisäyksestä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kuudesosa</a:t>
            </a:r>
            <a:r>
              <a:rPr lang="sv-SE" sz="1600" dirty="0">
                <a:solidFill>
                  <a:schemeClr val="accent2">
                    <a:lumMod val="50000"/>
                  </a:schemeClr>
                </a:solidFill>
              </a:rPr>
              <a:t> ja </a:t>
            </a:r>
          </a:p>
          <a:p>
            <a:r>
              <a:rPr lang="sv-SE" sz="1600" dirty="0" err="1">
                <a:solidFill>
                  <a:schemeClr val="accent2">
                    <a:lumMod val="50000"/>
                  </a:schemeClr>
                </a:solidFill>
              </a:rPr>
              <a:t>työllisyydestä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kahdeksasosa</a:t>
            </a:r>
            <a:r>
              <a:rPr lang="sv-SE" sz="1600" dirty="0">
                <a:solidFill>
                  <a:schemeClr val="accent2">
                    <a:lumMod val="50000"/>
                  </a:schemeClr>
                </a:solidFill>
              </a:rPr>
              <a:t>.</a:t>
            </a:r>
            <a:endParaRPr lang="fi-FI" sz="1600" dirty="0">
              <a:solidFill>
                <a:schemeClr val="accent2">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640167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23</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.1.2024</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454152" y="70117"/>
            <a:ext cx="8580210" cy="480765"/>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Satakunta ykkönen vihreän siirtymän investoinneissa!</a:t>
            </a: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7550" y="6351659"/>
            <a:ext cx="1856812" cy="480765"/>
          </a:xfrm>
          <a:prstGeom prst="rect">
            <a:avLst/>
          </a:prstGeom>
        </p:spPr>
      </p:pic>
      <p:pic>
        <p:nvPicPr>
          <p:cNvPr id="12" name="Picture 11">
            <a:extLst>
              <a:ext uri="{FF2B5EF4-FFF2-40B4-BE49-F238E27FC236}">
                <a16:creationId xmlns:a16="http://schemas.microsoft.com/office/drawing/2014/main" id="{063FBDAF-110C-6DC6-9B55-BFF3FE1F344E}"/>
              </a:ext>
            </a:extLst>
          </p:cNvPr>
          <p:cNvPicPr>
            <a:picLocks noChangeAspect="1"/>
          </p:cNvPicPr>
          <p:nvPr/>
        </p:nvPicPr>
        <p:blipFill>
          <a:blip r:embed="rId3"/>
          <a:stretch>
            <a:fillRect/>
          </a:stretch>
        </p:blipFill>
        <p:spPr>
          <a:xfrm>
            <a:off x="0" y="727016"/>
            <a:ext cx="9144000" cy="5403967"/>
          </a:xfrm>
          <a:prstGeom prst="rect">
            <a:avLst/>
          </a:prstGeom>
        </p:spPr>
      </p:pic>
    </p:spTree>
    <p:extLst>
      <p:ext uri="{BB962C8B-B14F-4D97-AF65-F5344CB8AC3E}">
        <p14:creationId xmlns:p14="http://schemas.microsoft.com/office/powerpoint/2010/main" val="4024589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Pyöristetty suorakulmio 9">
            <a:extLst>
              <a:ext uri="{FF2B5EF4-FFF2-40B4-BE49-F238E27FC236}">
                <a16:creationId xmlns:a16="http://schemas.microsoft.com/office/drawing/2014/main" id="{2B3AAAFB-18FB-DCAC-8E4E-B7BD561A7486}"/>
              </a:ext>
            </a:extLst>
          </p:cNvPr>
          <p:cNvSpPr/>
          <p:nvPr/>
        </p:nvSpPr>
        <p:spPr>
          <a:xfrm>
            <a:off x="3232650" y="5819141"/>
            <a:ext cx="912432" cy="376594"/>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5" name="Tekstiruutu 34">
            <a:extLst>
              <a:ext uri="{FF2B5EF4-FFF2-40B4-BE49-F238E27FC236}">
                <a16:creationId xmlns:a16="http://schemas.microsoft.com/office/drawing/2014/main" id="{DA3C90ED-47C8-2F70-D21F-C6DC815B87DE}"/>
              </a:ext>
            </a:extLst>
          </p:cNvPr>
          <p:cNvSpPr txBox="1"/>
          <p:nvPr/>
        </p:nvSpPr>
        <p:spPr>
          <a:xfrm>
            <a:off x="58055" y="5363978"/>
            <a:ext cx="134363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prstClr val="white">
                    <a:lumMod val="50000"/>
                  </a:prstClr>
                </a:solidFill>
                <a:latin typeface="Calibri" panose="020F0502020204030204"/>
                <a:cs typeface="+mn-cs"/>
              </a:rPr>
              <a:t>Arvonlisäys, milj. €</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3" name="Tekstiruutu 34">
            <a:extLst>
              <a:ext uri="{FF2B5EF4-FFF2-40B4-BE49-F238E27FC236}">
                <a16:creationId xmlns:a16="http://schemas.microsoft.com/office/drawing/2014/main" id="{91DAA231-674C-8855-343E-371DFE352146}"/>
              </a:ext>
            </a:extLst>
          </p:cNvPr>
          <p:cNvSpPr txBox="1"/>
          <p:nvPr/>
        </p:nvSpPr>
        <p:spPr>
          <a:xfrm>
            <a:off x="34167" y="4728002"/>
            <a:ext cx="134363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prstClr val="white">
                    <a:lumMod val="50000"/>
                  </a:prstClr>
                </a:solidFill>
                <a:latin typeface="Calibri" panose="020F0502020204030204"/>
                <a:cs typeface="+mn-cs"/>
              </a:rPr>
              <a:t>Tuotoksen arvo, milj. €</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88648" y="1656283"/>
            <a:ext cx="1946313" cy="1856436"/>
          </a:xfrm>
          <a:prstGeom prst="rect">
            <a:avLst/>
          </a:prstGeom>
        </p:spPr>
      </p:pic>
      <p:sp>
        <p:nvSpPr>
          <p:cNvPr id="2" name="Otsikko 1"/>
          <p:cNvSpPr>
            <a:spLocks noGrp="1"/>
          </p:cNvSpPr>
          <p:nvPr>
            <p:ph type="ctrTitle"/>
          </p:nvPr>
        </p:nvSpPr>
        <p:spPr>
          <a:xfrm>
            <a:off x="57159" y="93726"/>
            <a:ext cx="8869055" cy="465993"/>
          </a:xfrm>
        </p:spPr>
        <p:txBody>
          <a:bodyPr>
            <a:noAutofit/>
          </a:bodyPr>
          <a:lstStyle/>
          <a:p>
            <a:r>
              <a:rPr lang="fi-FI" sz="2700" b="1" cap="all" dirty="0">
                <a:solidFill>
                  <a:schemeClr val="accent5">
                    <a:lumMod val="75000"/>
                  </a:schemeClr>
                </a:solidFill>
                <a:effectLst>
                  <a:outerShdw blurRad="38100" dist="38100" dir="2700000" algn="tl">
                    <a:srgbClr val="000000">
                      <a:alpha val="43137"/>
                    </a:srgbClr>
                  </a:outerShdw>
                </a:effectLst>
              </a:rPr>
              <a:t>RUOKA-ala satakunnassa </a:t>
            </a:r>
            <a:r>
              <a:rPr lang="fi-FI" sz="1200" b="1" cap="all" dirty="0">
                <a:solidFill>
                  <a:schemeClr val="accent5">
                    <a:lumMod val="75000"/>
                  </a:schemeClr>
                </a:solidFill>
              </a:rPr>
              <a:t>(Maatalous, elintarviketeollisuus ja -kauppa sekä ravitsemispalvelut)</a:t>
            </a:r>
          </a:p>
        </p:txBody>
      </p:sp>
      <p:sp>
        <p:nvSpPr>
          <p:cNvPr id="9" name="Tekstiruutu 8"/>
          <p:cNvSpPr txBox="1"/>
          <p:nvPr/>
        </p:nvSpPr>
        <p:spPr>
          <a:xfrm>
            <a:off x="8901604" y="227958"/>
            <a:ext cx="307777" cy="417723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Knuuttila ja Vatanen (LUKE 2017): Selvitys ruokaketjun merkityksestä kansantaloudelle ja alueille</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kstiruutu 41"/>
          <p:cNvSpPr txBox="1"/>
          <p:nvPr/>
        </p:nvSpPr>
        <p:spPr>
          <a:xfrm>
            <a:off x="4771717" y="501589"/>
            <a:ext cx="3892626"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tuotti Satakunnassa v. 2021 välitöntä arvonlisäystä*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n. 4</a:t>
            </a: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50</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milj.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ja välillisesti</a:t>
            </a:r>
            <a:r>
              <a:rPr kumimoji="0" lang="fi-FI" sz="36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n. 111 milj.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osuus yht. n. </a:t>
            </a: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7,5 %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alueen BKT:stä</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9118" y="5032829"/>
            <a:ext cx="2169530"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Tilastokeskus  ja Satakuntaliitto 2024          </a:t>
            </a:r>
          </a:p>
        </p:txBody>
      </p:sp>
      <p:sp>
        <p:nvSpPr>
          <p:cNvPr id="23" name="Rectangle 22"/>
          <p:cNvSpPr/>
          <p:nvPr/>
        </p:nvSpPr>
        <p:spPr>
          <a:xfrm>
            <a:off x="4747713" y="2314220"/>
            <a:ext cx="3916630"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työllisti* v. 2021 välittömästi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n. 9732</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hlö</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välillisesti</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n. 1331 hlö</a:t>
            </a:r>
            <a:r>
              <a:rPr kumimoji="0" lang="fi-FI"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Osuus työllisistä yht. n. </a:t>
            </a:r>
            <a:r>
              <a:rPr kumimoji="0" lang="fi-FI" sz="1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12,8 %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(maan keskiarvo n. 11,7 %)</a:t>
            </a:r>
          </a:p>
        </p:txBody>
      </p:sp>
      <p:sp>
        <p:nvSpPr>
          <p:cNvPr id="45" name="Tekstiruutu 34"/>
          <p:cNvSpPr txBox="1"/>
          <p:nvPr/>
        </p:nvSpPr>
        <p:spPr>
          <a:xfrm>
            <a:off x="3026651" y="3532593"/>
            <a:ext cx="145264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Elintarvike-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teollisuus</a:t>
            </a:r>
          </a:p>
        </p:txBody>
      </p:sp>
      <p:sp>
        <p:nvSpPr>
          <p:cNvPr id="30" name="Pyöristetty suorakulmio 9"/>
          <p:cNvSpPr/>
          <p:nvPr/>
        </p:nvSpPr>
        <p:spPr>
          <a:xfrm>
            <a:off x="1531514" y="4658212"/>
            <a:ext cx="912432" cy="30646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1723442" y="4615589"/>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cs typeface="+mn-cs"/>
              </a:rPr>
              <a:t>2225</a:t>
            </a:r>
            <a:endPar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kstiruutu 3"/>
          <p:cNvSpPr txBox="1"/>
          <p:nvPr/>
        </p:nvSpPr>
        <p:spPr>
          <a:xfrm>
            <a:off x="12045" y="6415376"/>
            <a:ext cx="1175579"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29.1.2024</a:t>
            </a:r>
          </a:p>
        </p:txBody>
      </p:sp>
      <p:sp>
        <p:nvSpPr>
          <p:cNvPr id="3" name="Rectangle 2"/>
          <p:cNvSpPr>
            <a:spLocks noChangeArrowheads="1"/>
          </p:cNvSpPr>
          <p:nvPr/>
        </p:nvSpPr>
        <p:spPr bwMode="auto">
          <a:xfrm>
            <a:off x="0" y="579035"/>
            <a:ext cx="822475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Suorakulmio 20"/>
          <p:cNvSpPr/>
          <p:nvPr/>
        </p:nvSpPr>
        <p:spPr>
          <a:xfrm>
            <a:off x="42491" y="2636273"/>
            <a:ext cx="4161854" cy="78749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Elintarviketeollisuuden liikevaihdon kasvu 2010-2022 </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600" b="0" i="0" u="none" strike="noStrike" kern="1200" cap="none" spc="0" normalizeH="0" baseline="0" noProof="0" dirty="0">
                <a:ln>
                  <a:noFill/>
                </a:ln>
                <a:solidFill>
                  <a:srgbClr val="FF0000"/>
                </a:solidFill>
                <a:effectLst/>
                <a:uLnTx/>
                <a:uFillTx/>
                <a:latin typeface="Calibri" panose="020F0502020204030204"/>
                <a:ea typeface="+mn-ea"/>
                <a:cs typeface="+mn-cs"/>
              </a:rPr>
              <a:t> 53,1 % </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27,8 %)</a:t>
            </a:r>
          </a:p>
        </p:txBody>
      </p:sp>
      <p:pic>
        <p:nvPicPr>
          <p:cNvPr id="35" name="Picture 34"/>
          <p:cNvPicPr>
            <a:picLocks noChangeAspect="1"/>
          </p:cNvPicPr>
          <p:nvPr/>
        </p:nvPicPr>
        <p:blipFill>
          <a:blip r:embed="rId4"/>
          <a:stretch>
            <a:fillRect/>
          </a:stretch>
        </p:blipFill>
        <p:spPr>
          <a:xfrm>
            <a:off x="8380882" y="27518"/>
            <a:ext cx="572689" cy="510929"/>
          </a:xfrm>
          <a:prstGeom prst="rect">
            <a:avLst/>
          </a:prstGeom>
        </p:spPr>
      </p:pic>
      <p:sp>
        <p:nvSpPr>
          <p:cNvPr id="29" name="Tekstiruutu 34"/>
          <p:cNvSpPr txBox="1"/>
          <p:nvPr/>
        </p:nvSpPr>
        <p:spPr>
          <a:xfrm>
            <a:off x="10279" y="4334660"/>
            <a:ext cx="1343638"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600" b="1" dirty="0">
                <a:solidFill>
                  <a:prstClr val="white">
                    <a:lumMod val="50000"/>
                  </a:prstClr>
                </a:solidFill>
                <a:latin typeface="Calibri" panose="020F0502020204030204"/>
                <a:cs typeface="+mn-cs"/>
              </a:rPr>
              <a:t>Työpaikat</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4" name="Pyöristetty suorakulmio 9"/>
          <p:cNvSpPr/>
          <p:nvPr/>
        </p:nvSpPr>
        <p:spPr>
          <a:xfrm>
            <a:off x="1518473" y="5177042"/>
            <a:ext cx="912432"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eaLnBrk="1" fontAlgn="auto" hangingPunct="1">
              <a:spcBef>
                <a:spcPts val="0"/>
              </a:spcBef>
              <a:spcAft>
                <a:spcPts val="0"/>
              </a:spcAft>
              <a:defRPr/>
            </a:pPr>
            <a:r>
              <a:rPr lang="fi-FI" sz="1400" b="1" dirty="0">
                <a:solidFill>
                  <a:prstClr val="black"/>
                </a:solidFill>
                <a:effectLst>
                  <a:outerShdw blurRad="38100" dist="38100" dir="2700000" algn="tl">
                    <a:srgbClr val="000000">
                      <a:alpha val="43137"/>
                    </a:srgbClr>
                  </a:outerShdw>
                </a:effectLst>
                <a:latin typeface="Calibri" panose="020F0502020204030204"/>
              </a:rPr>
              <a:t>      317</a:t>
            </a:r>
          </a:p>
        </p:txBody>
      </p:sp>
      <p:sp>
        <p:nvSpPr>
          <p:cNvPr id="56" name="Pyöristetty suorakulmio 9"/>
          <p:cNvSpPr/>
          <p:nvPr/>
        </p:nvSpPr>
        <p:spPr>
          <a:xfrm>
            <a:off x="3226129" y="5218762"/>
            <a:ext cx="903774"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2" name="Pyöristetty suorakulmio 9"/>
          <p:cNvSpPr/>
          <p:nvPr/>
        </p:nvSpPr>
        <p:spPr>
          <a:xfrm>
            <a:off x="3217471" y="4677149"/>
            <a:ext cx="912432" cy="30646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8" name="Rectangle 67"/>
          <p:cNvSpPr/>
          <p:nvPr/>
        </p:nvSpPr>
        <p:spPr>
          <a:xfrm>
            <a:off x="3442750" y="5193412"/>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744</a:t>
            </a:r>
          </a:p>
        </p:txBody>
      </p:sp>
      <p:sp>
        <p:nvSpPr>
          <p:cNvPr id="74" name="Rectangle 73"/>
          <p:cNvSpPr/>
          <p:nvPr/>
        </p:nvSpPr>
        <p:spPr>
          <a:xfrm>
            <a:off x="3407269" y="4620235"/>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2259</a:t>
            </a:r>
          </a:p>
        </p:txBody>
      </p:sp>
      <p:sp>
        <p:nvSpPr>
          <p:cNvPr id="4" name="TextBox 3"/>
          <p:cNvSpPr txBox="1"/>
          <p:nvPr/>
        </p:nvSpPr>
        <p:spPr>
          <a:xfrm>
            <a:off x="-9597" y="3518742"/>
            <a:ext cx="40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all"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Ruoka-ala toimialoittain v. 2021-22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Pyöristetty suorakulmio 4"/>
          <p:cNvSpPr/>
          <p:nvPr/>
        </p:nvSpPr>
        <p:spPr>
          <a:xfrm>
            <a:off x="4718078" y="4363258"/>
            <a:ext cx="4247993" cy="1813083"/>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Satakunnan osuus Suomen kasvinviljelyn, kotieläintalouden ja elintarviketeollisuuden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työpaikoista on </a:t>
            </a:r>
            <a:r>
              <a:rPr lang="fi-FI" sz="1400" b="1" dirty="0">
                <a:solidFill>
                  <a:schemeClr val="tx1"/>
                </a:solidFill>
                <a:latin typeface="Calibri" panose="020F0502020204030204"/>
              </a:rPr>
              <a:t>5,7 %</a:t>
            </a:r>
            <a:r>
              <a:rPr lang="fi-FI" sz="1400" b="1" dirty="0">
                <a:solidFill>
                  <a:srgbClr val="0070C0"/>
                </a:solidFill>
                <a:latin typeface="Calibri" panose="020F0502020204030204"/>
              </a:rPr>
              <a:t>, tuotoksen arvosta </a:t>
            </a:r>
            <a:r>
              <a:rPr lang="fi-FI" sz="1400" b="1" dirty="0">
                <a:solidFill>
                  <a:schemeClr val="tx1"/>
                </a:solidFill>
                <a:latin typeface="Calibri" panose="020F0502020204030204"/>
              </a:rPr>
              <a:t>6,3 %</a:t>
            </a:r>
            <a:r>
              <a:rPr lang="fi-FI" sz="1400" b="1" dirty="0">
                <a:solidFill>
                  <a:srgbClr val="0070C0"/>
                </a:solidFill>
                <a:latin typeface="Calibri" panose="020F0502020204030204"/>
              </a:rPr>
              <a:t>  ja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srgbClr val="0070C0"/>
                </a:solidFill>
                <a:latin typeface="Calibri" panose="020F0502020204030204"/>
              </a:rPr>
              <a:t>arvonlisäyksestä </a:t>
            </a:r>
            <a:r>
              <a:rPr lang="fi-FI" sz="1400" b="1" dirty="0">
                <a:solidFill>
                  <a:schemeClr val="tx1"/>
                </a:solidFill>
                <a:latin typeface="Calibri" panose="020F0502020204030204"/>
              </a:rPr>
              <a:t>5,9 % </a:t>
            </a:r>
            <a:r>
              <a:rPr lang="fi-FI" sz="1400" b="1" dirty="0">
                <a:solidFill>
                  <a:srgbClr val="0070C0"/>
                </a:solidFill>
                <a:latin typeface="Calibri" panose="020F0502020204030204"/>
              </a:rPr>
              <a:t>(väestöosuus 3,8 %) (2021-22).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Osuus elintarviketeollisuuden liikevaihdosta on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7,2 %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henkilöstöstä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7,4 %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ja toimipaikoista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5,0 %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(2022)  </a:t>
            </a:r>
          </a:p>
        </p:txBody>
      </p:sp>
      <p:sp>
        <p:nvSpPr>
          <p:cNvPr id="18" name="Ylös kääntyvä nuoli 17"/>
          <p:cNvSpPr/>
          <p:nvPr/>
        </p:nvSpPr>
        <p:spPr>
          <a:xfrm flipH="1" flipV="1">
            <a:off x="4188138" y="1431774"/>
            <a:ext cx="483598" cy="2494739"/>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2"/>
          <p:cNvSpPr>
            <a:spLocks noChangeArrowheads="1"/>
          </p:cNvSpPr>
          <p:nvPr/>
        </p:nvSpPr>
        <p:spPr bwMode="auto">
          <a:xfrm>
            <a:off x="831361" y="7448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
          <p:cNvSpPr>
            <a:spLocks noChangeArrowheads="1"/>
          </p:cNvSpPr>
          <p:nvPr/>
        </p:nvSpPr>
        <p:spPr bwMode="auto">
          <a:xfrm>
            <a:off x="720345" y="14520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Kuva 10" descr="Kuva, joka sisältää kohteen teksti, merkki, clipart-kuva&#10;&#10;Kuvaus luotu automaattisesti">
            <a:extLst>
              <a:ext uri="{FF2B5EF4-FFF2-40B4-BE49-F238E27FC236}">
                <a16:creationId xmlns:a16="http://schemas.microsoft.com/office/drawing/2014/main" id="{85214698-E8A7-7B72-2E70-E0067D663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0" name="Picture 9">
            <a:extLst>
              <a:ext uri="{FF2B5EF4-FFF2-40B4-BE49-F238E27FC236}">
                <a16:creationId xmlns:a16="http://schemas.microsoft.com/office/drawing/2014/main" id="{4DB4999F-6225-6313-E923-0523E8B058B4}"/>
              </a:ext>
            </a:extLst>
          </p:cNvPr>
          <p:cNvPicPr>
            <a:picLocks noChangeAspect="1"/>
          </p:cNvPicPr>
          <p:nvPr/>
        </p:nvPicPr>
        <p:blipFill>
          <a:blip r:embed="rId6"/>
          <a:stretch>
            <a:fillRect/>
          </a:stretch>
        </p:blipFill>
        <p:spPr>
          <a:xfrm>
            <a:off x="40555" y="381480"/>
            <a:ext cx="3892626" cy="2371786"/>
          </a:xfrm>
          <a:prstGeom prst="rect">
            <a:avLst/>
          </a:prstGeom>
        </p:spPr>
      </p:pic>
      <p:sp>
        <p:nvSpPr>
          <p:cNvPr id="12" name="TextBox 11">
            <a:extLst>
              <a:ext uri="{FF2B5EF4-FFF2-40B4-BE49-F238E27FC236}">
                <a16:creationId xmlns:a16="http://schemas.microsoft.com/office/drawing/2014/main" id="{473DEEC3-4D59-7CC9-FE21-EE16232D48AA}"/>
              </a:ext>
            </a:extLst>
          </p:cNvPr>
          <p:cNvSpPr txBox="1"/>
          <p:nvPr/>
        </p:nvSpPr>
        <p:spPr>
          <a:xfrm>
            <a:off x="1061452" y="6389135"/>
            <a:ext cx="6161174" cy="461665"/>
          </a:xfrm>
          <a:prstGeom prst="rect">
            <a:avLst/>
          </a:prstGeom>
          <a:noFill/>
        </p:spPr>
        <p:txBody>
          <a:bodyPr wrap="none" rtlCol="0">
            <a:spAutoFit/>
          </a:bodyPr>
          <a:lstStyle/>
          <a:p>
            <a:r>
              <a:rPr lang="fi-FI" sz="1200" dirty="0"/>
              <a:t>*Vuoden 2014 lukuihin perustuvan ruoka-alan tutkimuksen luvut on päivitetty v. 2021/22 </a:t>
            </a:r>
          </a:p>
          <a:p>
            <a:r>
              <a:rPr lang="fi-FI" sz="1200" dirty="0"/>
              <a:t>lukuihin perustuen alkutuotannon ja elintarviketeollisuuden kehitykseen em. vuosina.</a:t>
            </a:r>
            <a:endParaRPr lang="en-US" sz="1200" dirty="0"/>
          </a:p>
        </p:txBody>
      </p:sp>
      <p:sp>
        <p:nvSpPr>
          <p:cNvPr id="32" name="Tekstiruutu 34"/>
          <p:cNvSpPr txBox="1"/>
          <p:nvPr/>
        </p:nvSpPr>
        <p:spPr>
          <a:xfrm>
            <a:off x="1139415" y="3538234"/>
            <a:ext cx="194155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Kasvinviljely 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kotieläintalous</a:t>
            </a:r>
          </a:p>
        </p:txBody>
      </p:sp>
      <p:sp>
        <p:nvSpPr>
          <p:cNvPr id="16" name="Pyöristetty suorakulmio 9">
            <a:extLst>
              <a:ext uri="{FF2B5EF4-FFF2-40B4-BE49-F238E27FC236}">
                <a16:creationId xmlns:a16="http://schemas.microsoft.com/office/drawing/2014/main" id="{BC9255F9-64F9-A9CA-143E-167A49E5ADBA}"/>
              </a:ext>
            </a:extLst>
          </p:cNvPr>
          <p:cNvSpPr/>
          <p:nvPr/>
        </p:nvSpPr>
        <p:spPr>
          <a:xfrm>
            <a:off x="1511311" y="5830034"/>
            <a:ext cx="912432"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rPr>
              <a:t>108</a:t>
            </a:r>
          </a:p>
        </p:txBody>
      </p:sp>
      <p:sp>
        <p:nvSpPr>
          <p:cNvPr id="67" name="Rectangle 66"/>
          <p:cNvSpPr/>
          <p:nvPr/>
        </p:nvSpPr>
        <p:spPr>
          <a:xfrm>
            <a:off x="3452954" y="5831874"/>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165</a:t>
            </a:r>
          </a:p>
        </p:txBody>
      </p:sp>
    </p:spTree>
    <p:extLst>
      <p:ext uri="{BB962C8B-B14F-4D97-AF65-F5344CB8AC3E}">
        <p14:creationId xmlns:p14="http://schemas.microsoft.com/office/powerpoint/2010/main" val="10749397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9</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.1.2024</a:t>
            </a:r>
          </a:p>
        </p:txBody>
      </p:sp>
      <p:pic>
        <p:nvPicPr>
          <p:cNvPr id="2" name="Kuva 1" descr="Kuva, joka sisältää kohteen teksti, merkki, clipart-kuva&#10;&#10;Kuvaus luotu automaattisesti">
            <a:extLst>
              <a:ext uri="{FF2B5EF4-FFF2-40B4-BE49-F238E27FC236}">
                <a16:creationId xmlns:a16="http://schemas.microsoft.com/office/drawing/2014/main" id="{95C534A6-AFD1-B62F-6073-79017D251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4" name="Picture 3">
            <a:extLst>
              <a:ext uri="{FF2B5EF4-FFF2-40B4-BE49-F238E27FC236}">
                <a16:creationId xmlns:a16="http://schemas.microsoft.com/office/drawing/2014/main" id="{2C297805-A49F-4A78-45BB-49BED552D5E1}"/>
              </a:ext>
            </a:extLst>
          </p:cNvPr>
          <p:cNvPicPr>
            <a:picLocks noChangeAspect="1"/>
          </p:cNvPicPr>
          <p:nvPr/>
        </p:nvPicPr>
        <p:blipFill>
          <a:blip r:embed="rId3"/>
          <a:stretch>
            <a:fillRect/>
          </a:stretch>
        </p:blipFill>
        <p:spPr>
          <a:xfrm>
            <a:off x="0" y="548680"/>
            <a:ext cx="9144000" cy="5174210"/>
          </a:xfrm>
          <a:prstGeom prst="rect">
            <a:avLst/>
          </a:prstGeom>
        </p:spPr>
      </p:pic>
    </p:spTree>
    <p:extLst>
      <p:ext uri="{BB962C8B-B14F-4D97-AF65-F5344CB8AC3E}">
        <p14:creationId xmlns:p14="http://schemas.microsoft.com/office/powerpoint/2010/main" val="12719380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72ED595-D0E2-F70E-D3F7-25D47E2E133D}"/>
              </a:ext>
            </a:extLst>
          </p:cNvPr>
          <p:cNvPicPr>
            <a:picLocks noChangeAspect="1"/>
          </p:cNvPicPr>
          <p:nvPr/>
        </p:nvPicPr>
        <p:blipFill>
          <a:blip r:embed="rId2"/>
          <a:stretch>
            <a:fillRect/>
          </a:stretch>
        </p:blipFill>
        <p:spPr>
          <a:xfrm>
            <a:off x="26894" y="2658485"/>
            <a:ext cx="3484245" cy="2297424"/>
          </a:xfrm>
          <a:prstGeom prst="rect">
            <a:avLst/>
          </a:prstGeom>
        </p:spPr>
      </p:pic>
      <p:graphicFrame>
        <p:nvGraphicFramePr>
          <p:cNvPr id="46" name="Chart 45">
            <a:extLst>
              <a:ext uri="{FF2B5EF4-FFF2-40B4-BE49-F238E27FC236}">
                <a16:creationId xmlns:a16="http://schemas.microsoft.com/office/drawing/2014/main" id="{C5564088-FCE0-4157-A178-54E044331440}"/>
              </a:ext>
            </a:extLst>
          </p:cNvPr>
          <p:cNvGraphicFramePr>
            <a:graphicFrameLocks/>
          </p:cNvGraphicFramePr>
          <p:nvPr>
            <p:extLst>
              <p:ext uri="{D42A27DB-BD31-4B8C-83A1-F6EECF244321}">
                <p14:modId xmlns:p14="http://schemas.microsoft.com/office/powerpoint/2010/main" val="3248696986"/>
              </p:ext>
            </p:extLst>
          </p:nvPr>
        </p:nvGraphicFramePr>
        <p:xfrm>
          <a:off x="3098383" y="1697870"/>
          <a:ext cx="2476986" cy="1375030"/>
        </p:xfrm>
        <a:graphic>
          <a:graphicData uri="http://schemas.openxmlformats.org/drawingml/2006/chart">
            <c:chart xmlns:c="http://schemas.openxmlformats.org/drawingml/2006/chart" xmlns:r="http://schemas.openxmlformats.org/officeDocument/2006/relationships" r:id="rId3"/>
          </a:graphicData>
        </a:graphic>
      </p:graphicFrame>
      <p:sp>
        <p:nvSpPr>
          <p:cNvPr id="20" name="Ylös kääntyvä nuoli 19"/>
          <p:cNvSpPr/>
          <p:nvPr/>
        </p:nvSpPr>
        <p:spPr>
          <a:xfrm flipV="1">
            <a:off x="2203004" y="1360043"/>
            <a:ext cx="1864940" cy="38818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11400" y="2111927"/>
            <a:ext cx="1946313" cy="1856436"/>
          </a:xfrm>
          <a:prstGeom prst="rect">
            <a:avLst/>
          </a:prstGeom>
        </p:spPr>
      </p:pic>
      <p:sp>
        <p:nvSpPr>
          <p:cNvPr id="2" name="Otsikko 1"/>
          <p:cNvSpPr>
            <a:spLocks noGrp="1"/>
          </p:cNvSpPr>
          <p:nvPr>
            <p:ph type="ctrTitle"/>
          </p:nvPr>
        </p:nvSpPr>
        <p:spPr>
          <a:xfrm>
            <a:off x="499406" y="108190"/>
            <a:ext cx="7798445" cy="465993"/>
          </a:xfrm>
        </p:spPr>
        <p:txBody>
          <a:bodyPr>
            <a:noAutofit/>
          </a:bodyPr>
          <a:lstStyle/>
          <a:p>
            <a:r>
              <a:rPr lang="fi-FI" sz="4000" b="1" cap="all" dirty="0">
                <a:solidFill>
                  <a:srgbClr val="0070C0"/>
                </a:solidFill>
                <a:effectLst>
                  <a:outerShdw blurRad="38100" dist="38100" dir="2700000" algn="tl">
                    <a:srgbClr val="000000">
                      <a:alpha val="43137"/>
                    </a:srgbClr>
                  </a:outerShdw>
                </a:effectLst>
              </a:rPr>
              <a:t>Matkailuala satakunnassa </a:t>
            </a:r>
          </a:p>
        </p:txBody>
      </p:sp>
      <p:pic>
        <p:nvPicPr>
          <p:cNvPr id="34" name="Kuva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6712" y="1253213"/>
            <a:ext cx="357517" cy="360521"/>
          </a:xfrm>
          <a:prstGeom prst="round2DiagRect">
            <a:avLst>
              <a:gd name="adj1" fmla="val 11174"/>
              <a:gd name="adj2" fmla="val 0"/>
            </a:avLst>
          </a:prstGeom>
          <a:ln w="88900" cap="sq">
            <a:solidFill>
              <a:srgbClr val="FFFFFF"/>
            </a:solidFill>
            <a:miter lim="800000"/>
          </a:ln>
          <a:effectLst>
            <a:outerShdw blurRad="254000" algn="tl" rotWithShape="0">
              <a:srgbClr val="000000">
                <a:alpha val="43000"/>
              </a:srgbClr>
            </a:outerShdw>
          </a:effectLst>
        </p:spPr>
      </p:pic>
      <p:sp>
        <p:nvSpPr>
          <p:cNvPr id="35" name="Tekstiruutu 34"/>
          <p:cNvSpPr txBox="1"/>
          <p:nvPr/>
        </p:nvSpPr>
        <p:spPr>
          <a:xfrm>
            <a:off x="309280" y="2268374"/>
            <a:ext cx="6126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89</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6" name="Tekstiruutu 35"/>
          <p:cNvSpPr txBox="1"/>
          <p:nvPr/>
        </p:nvSpPr>
        <p:spPr>
          <a:xfrm>
            <a:off x="2238234" y="2292572"/>
            <a:ext cx="6126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11</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9" name="Tekstiruutu 38"/>
          <p:cNvSpPr txBox="1"/>
          <p:nvPr/>
        </p:nvSpPr>
        <p:spPr>
          <a:xfrm>
            <a:off x="309280" y="2520165"/>
            <a:ext cx="78939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kotimaisia</a:t>
            </a:r>
          </a:p>
        </p:txBody>
      </p:sp>
      <p:sp>
        <p:nvSpPr>
          <p:cNvPr id="40" name="Tekstiruutu 39"/>
          <p:cNvSpPr txBox="1"/>
          <p:nvPr/>
        </p:nvSpPr>
        <p:spPr>
          <a:xfrm>
            <a:off x="2249516" y="2549032"/>
            <a:ext cx="8025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ulkomaisia</a:t>
            </a:r>
          </a:p>
        </p:txBody>
      </p:sp>
      <p:sp>
        <p:nvSpPr>
          <p:cNvPr id="9" name="Tekstiruutu 8"/>
          <p:cNvSpPr txBox="1"/>
          <p:nvPr/>
        </p:nvSpPr>
        <p:spPr>
          <a:xfrm>
            <a:off x="8784754" y="2217735"/>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2023</a:t>
            </a:r>
          </a:p>
        </p:txBody>
      </p:sp>
      <p:sp>
        <p:nvSpPr>
          <p:cNvPr id="42" name="Tekstiruutu 41"/>
          <p:cNvSpPr txBox="1"/>
          <p:nvPr/>
        </p:nvSpPr>
        <p:spPr>
          <a:xfrm>
            <a:off x="5528223" y="1675909"/>
            <a:ext cx="3837038" cy="1862048"/>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Matkailutulo Satakunnassa vuonna 2022 oli</a:t>
            </a: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353 milj. €</a:t>
            </a: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Tästä välitöntä matkailutuloa (yritysten liikevaihtoa)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254 </a:t>
            </a:r>
            <a:r>
              <a:rPr kumimoji="0" lang="fi-FI" sz="15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milj</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ja kerrannaisvaikutusta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dirty="0">
                <a:solidFill>
                  <a:prstClr val="black"/>
                </a:solidFill>
                <a:effectLst>
                  <a:outerShdw blurRad="38100" dist="38100" dir="2700000" algn="tl">
                    <a:srgbClr val="000000">
                      <a:alpha val="43137"/>
                    </a:srgbClr>
                  </a:outerShdw>
                </a:effectLst>
                <a:latin typeface="Calibri" panose="020F0502020204030204"/>
                <a:cs typeface="+mn-cs"/>
              </a:rPr>
              <a:t>99</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milj. €</a:t>
            </a:r>
          </a:p>
        </p:txBody>
      </p:sp>
      <p:pic>
        <p:nvPicPr>
          <p:cNvPr id="52" name="Kuva 51"/>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47435" y="1985025"/>
            <a:ext cx="186137" cy="366546"/>
          </a:xfrm>
          <a:prstGeom prst="rect">
            <a:avLst/>
          </a:prstGeom>
          <a:ln>
            <a:noFill/>
          </a:ln>
        </p:spPr>
      </p:pic>
      <p:pic>
        <p:nvPicPr>
          <p:cNvPr id="53" name="Kuva 52"/>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55018" y="1986461"/>
            <a:ext cx="186137" cy="366546"/>
          </a:xfrm>
          <a:prstGeom prst="rect">
            <a:avLst/>
          </a:prstGeom>
          <a:ln>
            <a:noFill/>
          </a:ln>
        </p:spPr>
      </p:pic>
      <p:pic>
        <p:nvPicPr>
          <p:cNvPr id="54" name="Kuva 53"/>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59968" y="1980329"/>
            <a:ext cx="186469" cy="367200"/>
          </a:xfrm>
          <a:prstGeom prst="rect">
            <a:avLst/>
          </a:prstGeom>
          <a:ln>
            <a:noFill/>
          </a:ln>
        </p:spPr>
      </p:pic>
      <p:pic>
        <p:nvPicPr>
          <p:cNvPr id="55" name="Kuva 54"/>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65663" y="1980329"/>
            <a:ext cx="186137" cy="366546"/>
          </a:xfrm>
          <a:prstGeom prst="rect">
            <a:avLst/>
          </a:prstGeom>
          <a:ln>
            <a:noFill/>
          </a:ln>
        </p:spPr>
      </p:pic>
      <p:grpSp>
        <p:nvGrpSpPr>
          <p:cNvPr id="22" name="Ryhmä 21"/>
          <p:cNvGrpSpPr/>
          <p:nvPr/>
        </p:nvGrpSpPr>
        <p:grpSpPr>
          <a:xfrm>
            <a:off x="265775" y="734389"/>
            <a:ext cx="3510908" cy="2867817"/>
            <a:chOff x="1897619" y="921029"/>
            <a:chExt cx="2516801" cy="2340230"/>
          </a:xfrm>
        </p:grpSpPr>
        <p:sp>
          <p:nvSpPr>
            <p:cNvPr id="6" name="Pyöristetty suorakulmio 5"/>
            <p:cNvSpPr/>
            <p:nvPr/>
          </p:nvSpPr>
          <p:spPr>
            <a:xfrm>
              <a:off x="1897619" y="921029"/>
              <a:ext cx="2516801" cy="2340230"/>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Satakunnan majoitusliikkeissä yöpyi v. 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414 </a:t>
              </a:r>
              <a:r>
                <a:rPr lang="fi-FI" sz="4000" b="1" dirty="0">
                  <a:solidFill>
                    <a:prstClr val="black"/>
                  </a:solidFill>
                  <a:effectLst>
                    <a:outerShdw blurRad="38100" dist="38100" dir="2700000" algn="tl">
                      <a:srgbClr val="000000">
                        <a:alpha val="43137"/>
                      </a:srgbClr>
                    </a:outerShdw>
                  </a:effectLst>
                  <a:latin typeface="Calibri" panose="020F0502020204030204"/>
                </a:rPr>
                <a:t>581</a:t>
              </a:r>
              <a:endParaRPr kumimoji="0" lang="fi-FI"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matkailijaa</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Kuva 11"/>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01871" y="1940102"/>
              <a:ext cx="133433" cy="299113"/>
            </a:xfrm>
            <a:prstGeom prst="rect">
              <a:avLst/>
            </a:prstGeom>
            <a:ln>
              <a:noFill/>
            </a:ln>
          </p:spPr>
        </p:pic>
        <p:pic>
          <p:nvPicPr>
            <p:cNvPr id="14" name="Kuva 13"/>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5062" y="1941587"/>
              <a:ext cx="133737" cy="299795"/>
            </a:xfrm>
            <a:prstGeom prst="rect">
              <a:avLst/>
            </a:prstGeom>
            <a:ln>
              <a:noFill/>
            </a:ln>
          </p:spPr>
        </p:pic>
        <p:pic>
          <p:nvPicPr>
            <p:cNvPr id="15" name="Kuva 14"/>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04173" y="1941587"/>
              <a:ext cx="133433" cy="299113"/>
            </a:xfrm>
            <a:prstGeom prst="rect">
              <a:avLst/>
            </a:prstGeom>
            <a:ln>
              <a:noFill/>
            </a:ln>
          </p:spPr>
        </p:pic>
        <p:pic>
          <p:nvPicPr>
            <p:cNvPr id="16" name="Kuva 15"/>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455626" y="1940365"/>
              <a:ext cx="133433" cy="299113"/>
            </a:xfrm>
            <a:prstGeom prst="rect">
              <a:avLst/>
            </a:prstGeom>
            <a:ln>
              <a:noFill/>
            </a:ln>
          </p:spPr>
        </p:pic>
      </p:grpSp>
      <p:sp>
        <p:nvSpPr>
          <p:cNvPr id="3" name="Kaarinuoli vasemmalle 2"/>
          <p:cNvSpPr/>
          <p:nvPr/>
        </p:nvSpPr>
        <p:spPr>
          <a:xfrm>
            <a:off x="2750230" y="2128534"/>
            <a:ext cx="265893" cy="984440"/>
          </a:xfrm>
          <a:prstGeom prst="curvedLeftArrow">
            <a:avLst>
              <a:gd name="adj1" fmla="val 25000"/>
              <a:gd name="adj2" fmla="val 6467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Pyöristetty suorakulmio 7"/>
          <p:cNvSpPr/>
          <p:nvPr/>
        </p:nvSpPr>
        <p:spPr>
          <a:xfrm>
            <a:off x="2898836" y="3831569"/>
            <a:ext cx="2077804" cy="1101949"/>
          </a:xfrm>
          <a:prstGeom prst="round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Matkailu työllisti Satakunnan yrityksissä </a:t>
            </a:r>
            <a:b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1272</a:t>
            </a:r>
            <a:r>
              <a:rPr kumimoji="0" lang="fi-FI" sz="2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henkilöä</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i-FI" sz="9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Välittömiä matkailualan työpaikkoja 1045 ja kerrannaisvaikutuksen kautta syntyneitä </a:t>
            </a:r>
            <a:r>
              <a:rPr lang="fi-FI" sz="800" dirty="0">
                <a:solidFill>
                  <a:prstClr val="white">
                    <a:lumMod val="50000"/>
                  </a:prstClr>
                </a:solidFill>
                <a:latin typeface="Calibri" panose="020F0502020204030204"/>
              </a:rPr>
              <a:t>227</a:t>
            </a:r>
            <a:endPar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7" name="Tekstiruutu 36"/>
          <p:cNvSpPr txBox="1"/>
          <p:nvPr/>
        </p:nvSpPr>
        <p:spPr>
          <a:xfrm rot="16200000">
            <a:off x="7894210" y="959758"/>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Ari Karppinen &amp; Saku Vähäsantanen 2023                </a:t>
            </a:r>
          </a:p>
        </p:txBody>
      </p:sp>
      <p:sp>
        <p:nvSpPr>
          <p:cNvPr id="18" name="Ylös kääntyvä nuoli 17"/>
          <p:cNvSpPr/>
          <p:nvPr/>
        </p:nvSpPr>
        <p:spPr>
          <a:xfrm flipH="1" flipV="1">
            <a:off x="5130812" y="3295521"/>
            <a:ext cx="246124" cy="48626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5713912" y="547996"/>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srgbClr val="0070C0"/>
                </a:solidFill>
                <a:effectLst/>
                <a:uLnTx/>
                <a:uFillTx/>
                <a:latin typeface="Calibri" panose="020F0502020204030204"/>
                <a:ea typeface="+mn-ea"/>
                <a:cs typeface="+mn-cs"/>
              </a:rPr>
              <a:t>Matkailutoiminnassa on merkittävä potentiaali työllistävään ja osallistavaan talouskasvuun.</a:t>
            </a:r>
            <a:endParaRPr kumimoji="0" lang="fi-FI" sz="1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1" name="Kuva 10"/>
          <p:cNvPicPr>
            <a:picLocks noChangeAspect="1"/>
          </p:cNvPicPr>
          <p:nvPr/>
        </p:nvPicPr>
        <p:blipFill>
          <a:blip r:embed="rId8"/>
          <a:stretch>
            <a:fillRect/>
          </a:stretch>
        </p:blipFill>
        <p:spPr>
          <a:xfrm>
            <a:off x="118811" y="5039236"/>
            <a:ext cx="2701202" cy="1344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Suorakulmio 20"/>
          <p:cNvSpPr/>
          <p:nvPr/>
        </p:nvSpPr>
        <p:spPr>
          <a:xfrm>
            <a:off x="3260277" y="840016"/>
            <a:ext cx="1522010"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Yöpymiset matkan tarkoituksen mukaan (v. 2020)</a:t>
            </a:r>
          </a:p>
        </p:txBody>
      </p:sp>
      <p:pic>
        <p:nvPicPr>
          <p:cNvPr id="41" name="Kuva 29"/>
          <p:cNvPicPr>
            <a:picLocks/>
          </p:cNvPicPr>
          <p:nvPr/>
        </p:nvPicPr>
        <p:blipFill>
          <a:blip r:embed="rId9">
            <a:duotone>
              <a:schemeClr val="accent2">
                <a:shade val="45000"/>
                <a:satMod val="135000"/>
              </a:schemeClr>
              <a:prstClr val="white"/>
            </a:duotone>
          </a:blip>
          <a:stretch>
            <a:fillRect/>
          </a:stretch>
        </p:blipFill>
        <p:spPr>
          <a:xfrm>
            <a:off x="2273813" y="1975314"/>
            <a:ext cx="187200" cy="367200"/>
          </a:xfrm>
          <a:prstGeom prst="rect">
            <a:avLst/>
          </a:prstGeom>
        </p:spPr>
      </p:pic>
      <p:graphicFrame>
        <p:nvGraphicFramePr>
          <p:cNvPr id="44" name="Chart 43"/>
          <p:cNvGraphicFramePr>
            <a:graphicFrameLocks/>
          </p:cNvGraphicFramePr>
          <p:nvPr>
            <p:extLst>
              <p:ext uri="{D42A27DB-BD31-4B8C-83A1-F6EECF244321}">
                <p14:modId xmlns:p14="http://schemas.microsoft.com/office/powerpoint/2010/main" val="3947630016"/>
              </p:ext>
            </p:extLst>
          </p:nvPr>
        </p:nvGraphicFramePr>
        <p:xfrm>
          <a:off x="3540155" y="2056786"/>
          <a:ext cx="1720688" cy="789348"/>
        </p:xfrm>
        <a:graphic>
          <a:graphicData uri="http://schemas.openxmlformats.org/drawingml/2006/chart">
            <c:chart xmlns:c="http://schemas.openxmlformats.org/drawingml/2006/chart" xmlns:r="http://schemas.openxmlformats.org/officeDocument/2006/relationships" r:id="rId10"/>
          </a:graphicData>
        </a:graphic>
      </p:graphicFrame>
      <p:sp>
        <p:nvSpPr>
          <p:cNvPr id="23" name="TextBox 22"/>
          <p:cNvSpPr txBox="1"/>
          <p:nvPr/>
        </p:nvSpPr>
        <p:spPr>
          <a:xfrm>
            <a:off x="3090913" y="1865011"/>
            <a:ext cx="13404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Työhön liittyvät yöpymiset,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800" dirty="0">
                <a:solidFill>
                  <a:prstClr val="black"/>
                </a:solidFill>
                <a:latin typeface="Calibri" panose="020F0502020204030204"/>
                <a:cs typeface="+mn-cs"/>
              </a:rPr>
              <a:t>35,3</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p:cNvSpPr txBox="1"/>
          <p:nvPr/>
        </p:nvSpPr>
        <p:spPr>
          <a:xfrm>
            <a:off x="3644829" y="3059139"/>
            <a:ext cx="1218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Koko maa: työ </a:t>
            </a:r>
            <a:r>
              <a:rPr lang="fi-FI" sz="900" dirty="0">
                <a:solidFill>
                  <a:prstClr val="black"/>
                </a:solidFill>
                <a:latin typeface="Calibri" panose="020F0502020204030204"/>
                <a:cs typeface="+mn-cs"/>
              </a:rPr>
              <a:t>70,5</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vapaa-aika: </a:t>
            </a:r>
            <a:r>
              <a:rPr lang="fi-FI" sz="900" dirty="0">
                <a:solidFill>
                  <a:prstClr val="black"/>
                </a:solidFill>
                <a:latin typeface="Calibri" panose="020F0502020204030204"/>
                <a:cs typeface="+mn-cs"/>
              </a:rPr>
              <a:t>29,5</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6" name="Kuva 55"/>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71773" y="1980329"/>
            <a:ext cx="186137" cy="366546"/>
          </a:xfrm>
          <a:prstGeom prst="rect">
            <a:avLst/>
          </a:prstGeom>
          <a:ln>
            <a:noFill/>
          </a:ln>
        </p:spPr>
      </p:pic>
      <p:sp>
        <p:nvSpPr>
          <p:cNvPr id="13" name="TextBox 12">
            <a:extLst>
              <a:ext uri="{FF2B5EF4-FFF2-40B4-BE49-F238E27FC236}">
                <a16:creationId xmlns:a16="http://schemas.microsoft.com/office/drawing/2014/main" id="{9D8762C7-8D31-4508-80E8-498B2F128F8C}"/>
              </a:ext>
            </a:extLst>
          </p:cNvPr>
          <p:cNvSpPr txBox="1"/>
          <p:nvPr/>
        </p:nvSpPr>
        <p:spPr>
          <a:xfrm>
            <a:off x="1076125" y="1613734"/>
            <a:ext cx="1969170" cy="400110"/>
          </a:xfrm>
          <a:prstGeom prst="rect">
            <a:avLst/>
          </a:prstGeom>
          <a:noFill/>
        </p:spPr>
        <p:txBody>
          <a:bodyPr wrap="square" rtlCol="0">
            <a:spAutoFit/>
          </a:bodyPr>
          <a:lstStyle/>
          <a:p>
            <a:r>
              <a:rPr lang="sv-SE" sz="1000" dirty="0"/>
              <a:t>(Satakunta +13,3 %, </a:t>
            </a:r>
            <a:r>
              <a:rPr lang="sv-SE" sz="1000" dirty="0" err="1"/>
              <a:t>koko</a:t>
            </a:r>
            <a:r>
              <a:rPr lang="sv-SE" sz="1000" dirty="0"/>
              <a:t> </a:t>
            </a:r>
            <a:r>
              <a:rPr lang="sv-SE" sz="1000" dirty="0" err="1"/>
              <a:t>maa</a:t>
            </a:r>
            <a:r>
              <a:rPr lang="sv-SE" sz="1000" dirty="0"/>
              <a:t> +25,6 % (2022 vs. 2021))</a:t>
            </a:r>
            <a:endParaRPr lang="fi-FI" sz="1000" dirty="0"/>
          </a:p>
        </p:txBody>
      </p:sp>
      <p:pic>
        <p:nvPicPr>
          <p:cNvPr id="17" name="Kuva 16" descr="Kuva, joka sisältää kohteen teksti, merkki, clipart-kuva&#10;&#10;Kuvaus luotu automaattisesti">
            <a:extLst>
              <a:ext uri="{FF2B5EF4-FFF2-40B4-BE49-F238E27FC236}">
                <a16:creationId xmlns:a16="http://schemas.microsoft.com/office/drawing/2014/main" id="{F5AFDECC-DD32-7E46-75FC-637FB11D05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9" name="Picture 18">
            <a:extLst>
              <a:ext uri="{FF2B5EF4-FFF2-40B4-BE49-F238E27FC236}">
                <a16:creationId xmlns:a16="http://schemas.microsoft.com/office/drawing/2014/main" id="{BD061C67-5B8F-81EE-281E-84C28D9670FF}"/>
              </a:ext>
            </a:extLst>
          </p:cNvPr>
          <p:cNvPicPr>
            <a:picLocks noChangeAspect="1"/>
          </p:cNvPicPr>
          <p:nvPr/>
        </p:nvPicPr>
        <p:blipFill>
          <a:blip r:embed="rId12"/>
          <a:stretch>
            <a:fillRect/>
          </a:stretch>
        </p:blipFill>
        <p:spPr>
          <a:xfrm>
            <a:off x="4918488" y="3781784"/>
            <a:ext cx="4232828" cy="2528220"/>
          </a:xfrm>
          <a:prstGeom prst="rect">
            <a:avLst/>
          </a:prstGeom>
        </p:spPr>
      </p:pic>
    </p:spTree>
    <p:extLst>
      <p:ext uri="{BB962C8B-B14F-4D97-AF65-F5344CB8AC3E}">
        <p14:creationId xmlns:p14="http://schemas.microsoft.com/office/powerpoint/2010/main" val="2545973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44141" y="164030"/>
            <a:ext cx="8064896" cy="57606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4000" b="1" dirty="0">
                <a:solidFill>
                  <a:schemeClr val="tx2"/>
                </a:solidFill>
              </a:rPr>
              <a:t>Väestö, kehitys kunnittain 1993-2023</a:t>
            </a:r>
            <a:endParaRPr lang="fi-FI" sz="40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C6E642E7-1832-D5E4-8184-494D3619E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3" name="Picture 2">
            <a:extLst>
              <a:ext uri="{FF2B5EF4-FFF2-40B4-BE49-F238E27FC236}">
                <a16:creationId xmlns:a16="http://schemas.microsoft.com/office/drawing/2014/main" id="{3B9F33CF-81F9-568F-A7ED-D6360343B16D}"/>
              </a:ext>
            </a:extLst>
          </p:cNvPr>
          <p:cNvPicPr>
            <a:picLocks noChangeAspect="1"/>
          </p:cNvPicPr>
          <p:nvPr/>
        </p:nvPicPr>
        <p:blipFill>
          <a:blip r:embed="rId4"/>
          <a:stretch>
            <a:fillRect/>
          </a:stretch>
        </p:blipFill>
        <p:spPr>
          <a:xfrm>
            <a:off x="644141" y="908720"/>
            <a:ext cx="7528259" cy="5401008"/>
          </a:xfrm>
          <a:prstGeom prst="rect">
            <a:avLst/>
          </a:prstGeom>
        </p:spPr>
      </p:pic>
    </p:spTree>
    <p:extLst>
      <p:ext uri="{BB962C8B-B14F-4D97-AF65-F5344CB8AC3E}">
        <p14:creationId xmlns:p14="http://schemas.microsoft.com/office/powerpoint/2010/main" val="2018294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b="1" dirty="0">
                <a:solidFill>
                  <a:srgbClr val="0070C0"/>
                </a:solidFill>
                <a:latin typeface="Calibri Light" panose="020F0302020204030204" pitchFamily="34" charset="0"/>
              </a:rPr>
              <a:t>Yöpymisten kehitys </a:t>
            </a:r>
            <a:endParaRPr lang="fi-FI" dirty="0"/>
          </a:p>
        </p:txBody>
      </p:sp>
      <p:sp>
        <p:nvSpPr>
          <p:cNvPr id="7" name="Tekstiruutu 8"/>
          <p:cNvSpPr txBox="1"/>
          <p:nvPr/>
        </p:nvSpPr>
        <p:spPr>
          <a:xfrm flipH="1">
            <a:off x="8889998" y="286604"/>
            <a:ext cx="307777" cy="98059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2023</a:t>
            </a:r>
          </a:p>
        </p:txBody>
      </p:sp>
      <p:pic>
        <p:nvPicPr>
          <p:cNvPr id="4" name="Kuva 3" descr="Kuva, joka sisältää kohteen teksti, merkki, clipart-kuva&#10;&#10;Kuvaus luotu automaattisesti">
            <a:extLst>
              <a:ext uri="{FF2B5EF4-FFF2-40B4-BE49-F238E27FC236}">
                <a16:creationId xmlns:a16="http://schemas.microsoft.com/office/drawing/2014/main" id="{7CC0EDB1-D4C7-20D0-EBD3-86EF113B85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8" name="Picture 7">
            <a:extLst>
              <a:ext uri="{FF2B5EF4-FFF2-40B4-BE49-F238E27FC236}">
                <a16:creationId xmlns:a16="http://schemas.microsoft.com/office/drawing/2014/main" id="{0E9BE098-CB48-67C4-A025-FDE52F41B6A5}"/>
              </a:ext>
            </a:extLst>
          </p:cNvPr>
          <p:cNvPicPr>
            <a:picLocks noChangeAspect="1"/>
          </p:cNvPicPr>
          <p:nvPr/>
        </p:nvPicPr>
        <p:blipFill>
          <a:blip r:embed="rId3"/>
          <a:stretch>
            <a:fillRect/>
          </a:stretch>
        </p:blipFill>
        <p:spPr>
          <a:xfrm>
            <a:off x="6673848" y="88503"/>
            <a:ext cx="2216150" cy="5537200"/>
          </a:xfrm>
          <a:prstGeom prst="rect">
            <a:avLst/>
          </a:prstGeom>
        </p:spPr>
      </p:pic>
      <p:pic>
        <p:nvPicPr>
          <p:cNvPr id="9" name="Picture 8">
            <a:extLst>
              <a:ext uri="{FF2B5EF4-FFF2-40B4-BE49-F238E27FC236}">
                <a16:creationId xmlns:a16="http://schemas.microsoft.com/office/drawing/2014/main" id="{D3DD088E-D5E4-B79A-D693-58E2DE8D8EE0}"/>
              </a:ext>
            </a:extLst>
          </p:cNvPr>
          <p:cNvPicPr>
            <a:picLocks noChangeAspect="1"/>
          </p:cNvPicPr>
          <p:nvPr/>
        </p:nvPicPr>
        <p:blipFill>
          <a:blip r:embed="rId4"/>
          <a:stretch>
            <a:fillRect/>
          </a:stretch>
        </p:blipFill>
        <p:spPr>
          <a:xfrm>
            <a:off x="-1244" y="1844938"/>
            <a:ext cx="6367316" cy="3348861"/>
          </a:xfrm>
          <a:prstGeom prst="rect">
            <a:avLst/>
          </a:prstGeom>
        </p:spPr>
      </p:pic>
    </p:spTree>
    <p:extLst>
      <p:ext uri="{BB962C8B-B14F-4D97-AF65-F5344CB8AC3E}">
        <p14:creationId xmlns:p14="http://schemas.microsoft.com/office/powerpoint/2010/main" val="21697303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2FB11A-60E1-5FB2-7385-AAA93CE4A2A2}"/>
              </a:ext>
            </a:extLst>
          </p:cNvPr>
          <p:cNvPicPr>
            <a:picLocks noChangeAspect="1"/>
          </p:cNvPicPr>
          <p:nvPr/>
        </p:nvPicPr>
        <p:blipFill>
          <a:blip r:embed="rId3"/>
          <a:stretch>
            <a:fillRect/>
          </a:stretch>
        </p:blipFill>
        <p:spPr>
          <a:xfrm>
            <a:off x="2837957" y="317557"/>
            <a:ext cx="2183305" cy="3087689"/>
          </a:xfrm>
          <a:prstGeom prst="rect">
            <a:avLst/>
          </a:prstGeom>
        </p:spPr>
      </p:pic>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56785" y="4590367"/>
            <a:ext cx="1946313" cy="1856436"/>
          </a:xfrm>
          <a:prstGeom prst="rect">
            <a:avLst/>
          </a:prstGeom>
        </p:spPr>
      </p:pic>
      <p:sp>
        <p:nvSpPr>
          <p:cNvPr id="9" name="Tekstiruutu 8"/>
          <p:cNvSpPr txBox="1"/>
          <p:nvPr/>
        </p:nvSpPr>
        <p:spPr>
          <a:xfrm>
            <a:off x="8880048" y="2206806"/>
            <a:ext cx="307777" cy="256414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of Satakunta </a:t>
            </a: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5633" y="5028791"/>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44" name="Rectangle 43"/>
          <p:cNvSpPr/>
          <p:nvPr/>
        </p:nvSpPr>
        <p:spPr>
          <a:xfrm>
            <a:off x="5050794" y="1893426"/>
            <a:ext cx="4572000" cy="172354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GDP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sub-regions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in 2021:</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Rauma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a:t>
            </a:r>
            <a:r>
              <a:rPr lang="fi-FI" b="1" dirty="0">
                <a:solidFill>
                  <a:srgbClr val="FF5050"/>
                </a:solidFill>
                <a:latin typeface="Calibri" panose="020F0502020204030204"/>
              </a:rPr>
              <a:t>7</a:t>
            </a:r>
            <a:r>
              <a:rPr kumimoji="0" lang="fi-FI" sz="1800" b="1" i="0" u="none" strike="noStrike" kern="1200" cap="none" spc="0" normalizeH="0" baseline="30000" noProof="0" dirty="0">
                <a:ln>
                  <a:noFill/>
                </a:ln>
                <a:solidFill>
                  <a:srgbClr val="FF5050"/>
                </a:solidFill>
                <a:effectLst/>
                <a:uLnTx/>
                <a:uFillTx/>
                <a:latin typeface="Calibri" panose="020F0502020204030204"/>
                <a:ea typeface="+mn-ea"/>
                <a:cs typeface="Arial" panose="020B0604020202020204" pitchFamily="34" charset="0"/>
              </a:rPr>
              <a:t>th</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FF5050"/>
                </a:solidFill>
                <a:effectLst/>
                <a:uLnTx/>
                <a:uFillTx/>
                <a:latin typeface="Calibri" panose="020F0502020204030204"/>
                <a:ea typeface="+mn-ea"/>
                <a:cs typeface="Arial" panose="020B0604020202020204" pitchFamily="34" charset="0"/>
              </a:rPr>
              <a:t>highest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Pori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33</a:t>
            </a:r>
            <a:r>
              <a:rPr lang="fi-FI" b="1" baseline="30000" dirty="0" err="1">
                <a:solidFill>
                  <a:srgbClr val="FF5050"/>
                </a:solidFill>
                <a:latin typeface="Calibri" panose="020F0502020204030204"/>
              </a:rPr>
              <a:t>rd</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Northern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Satakunta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b="1" dirty="0">
                <a:solidFill>
                  <a:srgbClr val="FF5050"/>
                </a:solidFill>
                <a:latin typeface="Calibri" panose="020F0502020204030204"/>
              </a:rPr>
              <a:t>31</a:t>
            </a:r>
            <a:r>
              <a:rPr lang="fi-FI" b="1" baseline="30000" dirty="0">
                <a:solidFill>
                  <a:srgbClr val="FF5050"/>
                </a:solidFill>
                <a:latin typeface="Calibri" panose="020F0502020204030204"/>
              </a:rPr>
              <a:t>st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629241" y="3549301"/>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2744740" y="4172026"/>
            <a:ext cx="252401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5" name="Picture 14"/>
          <p:cNvPicPr>
            <a:picLocks noChangeAspect="1"/>
          </p:cNvPicPr>
          <p:nvPr/>
        </p:nvPicPr>
        <p:blipFill>
          <a:blip r:embed="rId6"/>
          <a:stretch>
            <a:fillRect/>
          </a:stretch>
        </p:blipFill>
        <p:spPr>
          <a:xfrm>
            <a:off x="7554985" y="105708"/>
            <a:ext cx="1548113" cy="1423811"/>
          </a:xfrm>
          <a:prstGeom prst="rect">
            <a:avLst/>
          </a:prstGeom>
        </p:spPr>
      </p:pic>
      <p:sp>
        <p:nvSpPr>
          <p:cNvPr id="42" name="Tekstiruutu 41"/>
          <p:cNvSpPr txBox="1"/>
          <p:nvPr/>
        </p:nvSpPr>
        <p:spPr>
          <a:xfrm>
            <a:off x="5027604" y="515163"/>
            <a:ext cx="3969281" cy="218521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solidFill>
                  <a:srgbClr val="0070C0"/>
                </a:solidFill>
                <a:latin typeface="Calibri" panose="020F0502020204030204"/>
              </a:rPr>
              <a:t>Value </a:t>
            </a:r>
            <a:r>
              <a:rPr lang="fi-FI" b="1" dirty="0" err="1">
                <a:solidFill>
                  <a:srgbClr val="0070C0"/>
                </a:solidFill>
                <a:latin typeface="Calibri" panose="020F0502020204030204"/>
              </a:rPr>
              <a:t>added</a:t>
            </a:r>
            <a:r>
              <a:rPr lang="fi-FI" b="1" dirty="0">
                <a:solidFill>
                  <a:srgbClr val="0070C0"/>
                </a:solidFill>
                <a:latin typeface="Calibri" panose="020F0502020204030204"/>
              </a:rPr>
              <a:t> of</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sec</a:t>
            </a:r>
            <a:r>
              <a:rPr lang="fi-FI" b="1" dirty="0" err="1">
                <a:solidFill>
                  <a:srgbClr val="0070C0"/>
                </a:solidFill>
                <a:latin typeface="Calibri" panose="020F0502020204030204"/>
              </a:rPr>
              <a:t>ondary</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production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is</a:t>
            </a:r>
            <a:endParaRPr lang="fi-FI" sz="3200" b="1" dirty="0">
              <a:solidFill>
                <a:srgbClr val="2683C6">
                  <a:lumMod val="75000"/>
                </a:srgbClr>
              </a:solidFill>
              <a:effectLst>
                <a:outerShdw blurRad="38100" dist="38100" dir="2700000" algn="tl">
                  <a:srgbClr val="000000">
                    <a:alpha val="43137"/>
                  </a:srgbClr>
                </a:outerShdw>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3200" b="1" baseline="30000" dirty="0">
                <a:solidFill>
                  <a:srgbClr val="2683C6">
                    <a:lumMod val="75000"/>
                  </a:srgbClr>
                </a:solidFill>
                <a:effectLst>
                  <a:outerShdw blurRad="38100" dist="38100" dir="2700000" algn="tl">
                    <a:srgbClr val="000000">
                      <a:alpha val="43137"/>
                    </a:srgbClr>
                  </a:outerShdw>
                </a:effectLst>
                <a:latin typeface="Calibri" panose="020F0502020204030204"/>
              </a:rPr>
              <a:t>4th</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fi-FI" sz="32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highest</a:t>
            </a:r>
            <a:r>
              <a:rPr kumimoji="0" lang="fi-FI"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19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regions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p:cNvSpPr txBox="1"/>
          <p:nvPr/>
        </p:nvSpPr>
        <p:spPr>
          <a:xfrm>
            <a:off x="6141148" y="4092080"/>
            <a:ext cx="2391292" cy="411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7" name="Picture 6"/>
          <p:cNvPicPr>
            <a:picLocks noChangeAspect="1"/>
          </p:cNvPicPr>
          <p:nvPr/>
        </p:nvPicPr>
        <p:blipFill>
          <a:blip r:embed="rId7"/>
          <a:stretch>
            <a:fillRect/>
          </a:stretch>
        </p:blipFill>
        <p:spPr>
          <a:xfrm>
            <a:off x="3376810" y="4575080"/>
            <a:ext cx="589918" cy="498827"/>
          </a:xfrm>
          <a:prstGeom prst="rect">
            <a:avLst/>
          </a:prstGeom>
        </p:spPr>
      </p:pic>
      <p:pic>
        <p:nvPicPr>
          <p:cNvPr id="11" name="Picture 10"/>
          <p:cNvPicPr>
            <a:picLocks noChangeAspect="1"/>
          </p:cNvPicPr>
          <p:nvPr/>
        </p:nvPicPr>
        <p:blipFill>
          <a:blip r:embed="rId8"/>
          <a:stretch>
            <a:fillRect/>
          </a:stretch>
        </p:blipFill>
        <p:spPr>
          <a:xfrm>
            <a:off x="3376810" y="5141907"/>
            <a:ext cx="572689" cy="510929"/>
          </a:xfrm>
          <a:prstGeom prst="rect">
            <a:avLst/>
          </a:prstGeom>
        </p:spPr>
      </p:pic>
      <p:pic>
        <p:nvPicPr>
          <p:cNvPr id="16" name="Picture 15"/>
          <p:cNvPicPr>
            <a:picLocks noChangeAspect="1"/>
          </p:cNvPicPr>
          <p:nvPr/>
        </p:nvPicPr>
        <p:blipFill>
          <a:blip r:embed="rId9"/>
          <a:stretch>
            <a:fillRect/>
          </a:stretch>
        </p:blipFill>
        <p:spPr>
          <a:xfrm>
            <a:off x="3364101" y="5720836"/>
            <a:ext cx="586656" cy="586656"/>
          </a:xfrm>
          <a:prstGeom prst="rect">
            <a:avLst/>
          </a:prstGeom>
        </p:spPr>
      </p:pic>
      <p:pic>
        <p:nvPicPr>
          <p:cNvPr id="20" name="Picture 19"/>
          <p:cNvPicPr>
            <a:picLocks noChangeAspect="1"/>
          </p:cNvPicPr>
          <p:nvPr/>
        </p:nvPicPr>
        <p:blipFill>
          <a:blip r:embed="rId10"/>
          <a:stretch>
            <a:fillRect/>
          </a:stretch>
        </p:blipFill>
        <p:spPr>
          <a:xfrm>
            <a:off x="3382553" y="3973960"/>
            <a:ext cx="578432" cy="564550"/>
          </a:xfrm>
          <a:prstGeom prst="rect">
            <a:avLst/>
          </a:prstGeom>
        </p:spPr>
      </p:pic>
      <p:grpSp>
        <p:nvGrpSpPr>
          <p:cNvPr id="10" name="Group 9"/>
          <p:cNvGrpSpPr/>
          <p:nvPr/>
        </p:nvGrpSpPr>
        <p:grpSpPr>
          <a:xfrm>
            <a:off x="47178" y="903450"/>
            <a:ext cx="3294228" cy="5313878"/>
            <a:chOff x="56445" y="819966"/>
            <a:chExt cx="3294228" cy="5313878"/>
          </a:xfrm>
        </p:grpSpPr>
        <p:sp>
          <p:nvSpPr>
            <p:cNvPr id="40" name="Suorakulmio 20"/>
            <p:cNvSpPr/>
            <p:nvPr/>
          </p:nvSpPr>
          <p:spPr>
            <a:xfrm>
              <a:off x="68432" y="1838744"/>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Manu-</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facturing</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51 %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lang="fi-FI" sz="1200" b="1" dirty="0">
                  <a:solidFill>
                    <a:prstClr val="white">
                      <a:lumMod val="50000"/>
                    </a:prstClr>
                  </a:solidFill>
                  <a:latin typeface="Calibri" panose="020F0502020204030204"/>
                </a:rPr>
                <a:t>9,4</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34</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46" name="Suorakulmio 20"/>
            <p:cNvSpPr/>
            <p:nvPr/>
          </p:nvSpPr>
          <p:spPr>
            <a:xfrm>
              <a:off x="74774" y="81996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Employees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in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Manu-</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facturing</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2022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solidFill>
                    <a:prstClr val="white">
                      <a:lumMod val="50000"/>
                    </a:prstClr>
                  </a:solidFill>
                  <a:latin typeface="Calibri" panose="020F0502020204030204"/>
                </a:rPr>
                <a:t>of Finland </a:t>
              </a:r>
              <a:r>
                <a:rPr lang="fi-FI" sz="1400" b="1" dirty="0">
                  <a:solidFill>
                    <a:srgbClr val="FF0000"/>
                  </a:solidFill>
                  <a:latin typeface="Calibri" panose="020F0502020204030204"/>
                </a:rPr>
                <a:t>5,6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(17711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employees</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3,8 %)</a:t>
              </a:r>
            </a:p>
          </p:txBody>
        </p:sp>
        <p:sp>
          <p:nvSpPr>
            <p:cNvPr id="48" name="Suorakulmio 20"/>
            <p:cNvSpPr/>
            <p:nvPr/>
          </p:nvSpPr>
          <p:spPr>
            <a:xfrm>
              <a:off x="68432" y="4641871"/>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Metal</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Machi-nery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Offshore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 2000-22: </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+219 %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82</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2" name="Suorakulmio 20"/>
            <p:cNvSpPr/>
            <p:nvPr/>
          </p:nvSpPr>
          <p:spPr>
            <a:xfrm>
              <a:off x="56445" y="375392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/GDP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57 %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27</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9" name="Suorakulmio 20"/>
            <p:cNvSpPr/>
            <p:nvPr/>
          </p:nvSpPr>
          <p:spPr>
            <a:xfrm>
              <a:off x="58561" y="5774661"/>
              <a:ext cx="2594864" cy="35918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Investments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secondary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p</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roduction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lang="fi-FI" sz="1400" b="1" dirty="0">
                  <a:solidFill>
                    <a:srgbClr val="FF0000"/>
                  </a:solidFill>
                  <a:latin typeface="Calibri" panose="020F0502020204030204"/>
                </a:rPr>
                <a:t>40</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31</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7" name="Suorakulmio 20"/>
            <p:cNvSpPr/>
            <p:nvPr/>
          </p:nvSpPr>
          <p:spPr>
            <a:xfrm>
              <a:off x="74774" y="2822647"/>
              <a:ext cx="3275899"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Satakunta´s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Total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Finland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8</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,1 %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lang="fi-FI" sz="1200" b="1" dirty="0">
                  <a:solidFill>
                    <a:prstClr val="white">
                      <a:lumMod val="50000"/>
                    </a:prstClr>
                  </a:solidFill>
                  <a:latin typeface="Calibri" panose="020F0502020204030204"/>
                </a:rPr>
                <a:t>6,6</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a:t>
              </a:r>
              <a:r>
                <a:rPr lang="fi-FI" sz="1200" b="1" dirty="0">
                  <a:solidFill>
                    <a:srgbClr val="FF0000"/>
                  </a:solidFill>
                  <a:latin typeface="Calibri" panose="020F0502020204030204"/>
                </a:rPr>
                <a:t>4</a:t>
              </a:r>
              <a:r>
                <a:rPr lang="fi-FI" sz="1200" b="1" baseline="30000" dirty="0">
                  <a:solidFill>
                    <a:srgbClr val="FF0000"/>
                  </a:solidFill>
                  <a:latin typeface="Calibri" panose="020F0502020204030204"/>
                </a:rPr>
                <a:t>th</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highest</a:t>
              </a:r>
              <a:endParaRPr kumimoji="0" lang="fi-FI" sz="12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3,8 %</a:t>
              </a:r>
            </a:p>
          </p:txBody>
        </p:sp>
      </p:grpSp>
      <p:sp>
        <p:nvSpPr>
          <p:cNvPr id="54" name="Tekstiruutu 34"/>
          <p:cNvSpPr txBox="1"/>
          <p:nvPr/>
        </p:nvSpPr>
        <p:spPr>
          <a:xfrm>
            <a:off x="3280237" y="3292771"/>
            <a:ext cx="46105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Value </a:t>
            </a:r>
            <a:r>
              <a:rPr kumimoji="0" lang="fi-FI" sz="1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Added</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in Manufacturing, Total 1,70 </a:t>
            </a:r>
            <a:r>
              <a:rPr kumimoji="0" lang="fi-FI" sz="1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bn</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9" name="Tekstiruutu 34"/>
          <p:cNvSpPr txBox="1"/>
          <p:nvPr/>
        </p:nvSpPr>
        <p:spPr>
          <a:xfrm>
            <a:off x="4098789" y="5195097"/>
            <a:ext cx="2845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Food Industry </a:t>
            </a:r>
            <a:r>
              <a:rPr lang="fi-FI" b="1" dirty="0">
                <a:solidFill>
                  <a:srgbClr val="0070C0"/>
                </a:solidFill>
                <a:effectLst>
                  <a:outerShdw blurRad="38100" dist="38100" dir="2700000" algn="tl">
                    <a:srgbClr val="000000">
                      <a:alpha val="43137"/>
                    </a:srgbClr>
                  </a:outerShdw>
                </a:effectLst>
                <a:latin typeface="Calibri" panose="020F0502020204030204"/>
              </a:rPr>
              <a:t>10</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60" name="Tekstiruutu 34"/>
          <p:cNvSpPr txBox="1"/>
          <p:nvPr/>
        </p:nvSpPr>
        <p:spPr>
          <a:xfrm>
            <a:off x="4090447" y="4609053"/>
            <a:ext cx="2394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Forest</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Industry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24 %</a:t>
            </a:r>
          </a:p>
        </p:txBody>
      </p:sp>
      <p:sp>
        <p:nvSpPr>
          <p:cNvPr id="62" name="Tekstiruutu 34"/>
          <p:cNvSpPr txBox="1"/>
          <p:nvPr/>
        </p:nvSpPr>
        <p:spPr>
          <a:xfrm>
            <a:off x="4122629" y="5720836"/>
            <a:ext cx="23945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Chemicals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lang="fi-FI" b="1" dirty="0">
                <a:solidFill>
                  <a:srgbClr val="0070C0"/>
                </a:solidFill>
                <a:effectLst>
                  <a:outerShdw blurRad="38100" dist="38100" dir="2700000" algn="tl">
                    <a:srgbClr val="000000">
                      <a:alpha val="43137"/>
                    </a:srgbClr>
                  </a:outerShdw>
                </a:effectLst>
                <a:latin typeface="Calibri" panose="020F0502020204030204"/>
              </a:rPr>
              <a:t>5</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a:p>
            <a:pPr eaLnBrk="1" fontAlgn="auto" hangingPunct="1">
              <a:spcBef>
                <a:spcPts val="0"/>
              </a:spcBef>
              <a:spcAft>
                <a:spcPts val="0"/>
              </a:spcAf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others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13 %,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3" name="Tekstiruutu 34"/>
          <p:cNvSpPr txBox="1"/>
          <p:nvPr/>
        </p:nvSpPr>
        <p:spPr>
          <a:xfrm>
            <a:off x="4084712" y="4002385"/>
            <a:ext cx="37492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Metals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Machinery</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and </a:t>
            </a: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Offshore</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48 %</a:t>
            </a:r>
          </a:p>
        </p:txBody>
      </p:sp>
      <p:sp>
        <p:nvSpPr>
          <p:cNvPr id="21" name="TextBox 20"/>
          <p:cNvSpPr txBox="1"/>
          <p:nvPr/>
        </p:nvSpPr>
        <p:spPr>
          <a:xfrm>
            <a:off x="5268756" y="4343815"/>
            <a:ext cx="91741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8" name="Tekstiruutu 37"/>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4</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.1.2024</a:t>
            </a:r>
          </a:p>
        </p:txBody>
      </p:sp>
      <p:sp>
        <p:nvSpPr>
          <p:cNvPr id="17" name="TextBox 16"/>
          <p:cNvSpPr txBox="1"/>
          <p:nvPr/>
        </p:nvSpPr>
        <p:spPr>
          <a:xfrm>
            <a:off x="2515176" y="437457"/>
            <a:ext cx="2416046" cy="553998"/>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GDP per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capita</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2021: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sub-regions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endPar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in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positions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1-35,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reds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 36-70.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higher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is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ratio</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59165" y="0"/>
            <a:ext cx="7798445" cy="465993"/>
          </a:xfrm>
          <a:solidFill>
            <a:schemeClr val="bg1"/>
          </a:solidFill>
        </p:spPr>
        <p:txBody>
          <a:bodyPr>
            <a:noAutofit/>
          </a:bodyPr>
          <a:lstStyle/>
          <a:p>
            <a:r>
              <a:rPr lang="fi-FI" sz="2200" b="1" cap="all" dirty="0">
                <a:solidFill>
                  <a:srgbClr val="0070C0"/>
                </a:solidFill>
                <a:effectLst>
                  <a:outerShdw blurRad="38100" dist="38100" dir="2700000" algn="tl">
                    <a:srgbClr val="000000">
                      <a:alpha val="43137"/>
                    </a:srgbClr>
                  </a:outerShdw>
                </a:effectLst>
              </a:rPr>
              <a:t>Satakunta – </a:t>
            </a:r>
            <a:r>
              <a:rPr lang="fi-FI" sz="2200" b="1" cap="all" dirty="0" err="1">
                <a:solidFill>
                  <a:srgbClr val="0070C0"/>
                </a:solidFill>
                <a:effectLst>
                  <a:outerShdw blurRad="38100" dist="38100" dir="2700000" algn="tl">
                    <a:srgbClr val="000000">
                      <a:alpha val="43137"/>
                    </a:srgbClr>
                  </a:outerShdw>
                </a:effectLst>
              </a:rPr>
              <a:t>region</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with</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strong</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manufacturing</a:t>
            </a:r>
            <a:r>
              <a:rPr lang="fi-FI" sz="2200" b="1" cap="all" dirty="0">
                <a:solidFill>
                  <a:srgbClr val="0070C0"/>
                </a:solidFill>
                <a:effectLst>
                  <a:outerShdw blurRad="38100" dist="38100" dir="2700000" algn="tl">
                    <a:srgbClr val="000000">
                      <a:alpha val="43137"/>
                    </a:srgbClr>
                  </a:outerShdw>
                </a:effectLst>
              </a:rPr>
              <a:t> and </a:t>
            </a:r>
            <a:r>
              <a:rPr lang="fi-FI" sz="2200" b="1" cap="all" dirty="0" err="1">
                <a:solidFill>
                  <a:srgbClr val="0070C0"/>
                </a:solidFill>
                <a:effectLst>
                  <a:outerShdw blurRad="38100" dist="38100" dir="2700000" algn="tl">
                    <a:srgbClr val="000000">
                      <a:alpha val="43137"/>
                    </a:srgbClr>
                  </a:outerShdw>
                </a:effectLst>
              </a:rPr>
              <a:t>export</a:t>
            </a:r>
            <a:endParaRPr lang="fi-FI" sz="2200" b="1" cap="all" dirty="0">
              <a:solidFill>
                <a:srgbClr val="0070C0"/>
              </a:solidFill>
              <a:effectLst>
                <a:outerShdw blurRad="38100" dist="38100" dir="2700000" algn="tl">
                  <a:srgbClr val="000000">
                    <a:alpha val="43137"/>
                  </a:srgbClr>
                </a:outerShdw>
              </a:effectLst>
            </a:endParaRPr>
          </a:p>
        </p:txBody>
      </p:sp>
      <p:pic>
        <p:nvPicPr>
          <p:cNvPr id="4" name="Kuva 3" descr="Kuva, joka sisältää kohteen teksti, merkki, clipart-kuva&#10;&#10;Kuvaus luotu automaattisesti">
            <a:extLst>
              <a:ext uri="{FF2B5EF4-FFF2-40B4-BE49-F238E27FC236}">
                <a16:creationId xmlns:a16="http://schemas.microsoft.com/office/drawing/2014/main" id="{21EF81C8-2515-7A2D-A6E4-A647450F66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25465242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0" y="0"/>
            <a:ext cx="2957500" cy="2937715"/>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Satakunnan profiili</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82</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4C0330A-3A96-E000-D4FA-D956B8D10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06377AA8-E572-47C5-4D60-B8D63E23E401}"/>
              </a:ext>
            </a:extLst>
          </p:cNvPr>
          <p:cNvPicPr>
            <a:picLocks noChangeAspect="1"/>
          </p:cNvPicPr>
          <p:nvPr/>
        </p:nvPicPr>
        <p:blipFill>
          <a:blip r:embed="rId4"/>
          <a:stretch>
            <a:fillRect/>
          </a:stretch>
        </p:blipFill>
        <p:spPr>
          <a:xfrm>
            <a:off x="2988169" y="0"/>
            <a:ext cx="5469381" cy="6858000"/>
          </a:xfrm>
          <a:prstGeom prst="rect">
            <a:avLst/>
          </a:prstGeom>
        </p:spPr>
      </p:pic>
    </p:spTree>
    <p:extLst>
      <p:ext uri="{BB962C8B-B14F-4D97-AF65-F5344CB8AC3E}">
        <p14:creationId xmlns:p14="http://schemas.microsoft.com/office/powerpoint/2010/main" val="11254120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6877D2-E238-1AAB-6CFB-D6C109697159}"/>
              </a:ext>
            </a:extLst>
          </p:cNvPr>
          <p:cNvSpPr>
            <a:spLocks noGrp="1"/>
          </p:cNvSpPr>
          <p:nvPr>
            <p:ph type="sldNum" sz="quarter" idx="12"/>
          </p:nvPr>
        </p:nvSpPr>
        <p:spPr/>
        <p:txBody>
          <a:bodyPr/>
          <a:lstStyle/>
          <a:p>
            <a:pPr>
              <a:defRPr/>
            </a:pPr>
            <a:fld id="{C5FB7C42-2B58-45B4-8220-6004663F2E96}" type="slidenum">
              <a:rPr lang="fi-FI" altLang="fi-FI" smtClean="0"/>
              <a:pPr>
                <a:defRPr/>
              </a:pPr>
              <a:t>83</a:t>
            </a:fld>
            <a:endParaRPr lang="fi-FI" altLang="fi-FI"/>
          </a:p>
        </p:txBody>
      </p:sp>
      <p:pic>
        <p:nvPicPr>
          <p:cNvPr id="6" name="Picture 5">
            <a:extLst>
              <a:ext uri="{FF2B5EF4-FFF2-40B4-BE49-F238E27FC236}">
                <a16:creationId xmlns:a16="http://schemas.microsoft.com/office/drawing/2014/main" id="{00330585-DEC0-D960-3E37-2BB4252E4FF5}"/>
              </a:ext>
            </a:extLst>
          </p:cNvPr>
          <p:cNvPicPr>
            <a:picLocks noChangeAspect="1"/>
          </p:cNvPicPr>
          <p:nvPr/>
        </p:nvPicPr>
        <p:blipFill>
          <a:blip r:embed="rId2"/>
          <a:stretch>
            <a:fillRect/>
          </a:stretch>
        </p:blipFill>
        <p:spPr>
          <a:xfrm>
            <a:off x="0" y="765699"/>
            <a:ext cx="9144000" cy="5326602"/>
          </a:xfrm>
          <a:prstGeom prst="rect">
            <a:avLst/>
          </a:prstGeom>
        </p:spPr>
      </p:pic>
      <p:sp>
        <p:nvSpPr>
          <p:cNvPr id="7" name="TextBox 6">
            <a:extLst>
              <a:ext uri="{FF2B5EF4-FFF2-40B4-BE49-F238E27FC236}">
                <a16:creationId xmlns:a16="http://schemas.microsoft.com/office/drawing/2014/main" id="{5C521941-EE31-70FC-4C75-BDB92323330B}"/>
              </a:ext>
            </a:extLst>
          </p:cNvPr>
          <p:cNvSpPr txBox="1"/>
          <p:nvPr/>
        </p:nvSpPr>
        <p:spPr>
          <a:xfrm>
            <a:off x="539552" y="6356350"/>
            <a:ext cx="7537063" cy="369332"/>
          </a:xfrm>
          <a:prstGeom prst="rect">
            <a:avLst/>
          </a:prstGeom>
          <a:noFill/>
        </p:spPr>
        <p:txBody>
          <a:bodyPr wrap="none" rtlCol="0">
            <a:spAutoFit/>
          </a:bodyPr>
          <a:lstStyle/>
          <a:p>
            <a:r>
              <a:rPr lang="en-US" dirty="0">
                <a:hlinkClick r:id="rId3"/>
              </a:rPr>
              <a:t>https://ek.fi/wp-content/uploads/2023/10/Maakuntien_vaylaraportti.pdf</a:t>
            </a:r>
            <a:r>
              <a:rPr lang="en-US" dirty="0"/>
              <a:t> </a:t>
            </a:r>
          </a:p>
        </p:txBody>
      </p:sp>
    </p:spTree>
    <p:extLst>
      <p:ext uri="{BB962C8B-B14F-4D97-AF65-F5344CB8AC3E}">
        <p14:creationId xmlns:p14="http://schemas.microsoft.com/office/powerpoint/2010/main" val="34801627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Otsikko 1"/>
          <p:cNvSpPr>
            <a:spLocks noGrp="1"/>
          </p:cNvSpPr>
          <p:nvPr>
            <p:ph type="title"/>
          </p:nvPr>
        </p:nvSpPr>
        <p:spPr>
          <a:xfrm>
            <a:off x="220668" y="27575"/>
            <a:ext cx="6511572" cy="521105"/>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SATAKUNTA Suomen talouden vahva osa</a:t>
            </a:r>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7109" y="18654"/>
            <a:ext cx="1371406" cy="145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otched Right Arrow 5"/>
          <p:cNvSpPr/>
          <p:nvPr/>
        </p:nvSpPr>
        <p:spPr>
          <a:xfrm>
            <a:off x="1187624" y="6181632"/>
            <a:ext cx="792088" cy="274047"/>
          </a:xfrm>
          <a:prstGeom prst="notchedRightArrow">
            <a:avLst>
              <a:gd name="adj1" fmla="val 433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kstiruutu 36"/>
          <p:cNvSpPr txBox="1"/>
          <p:nvPr/>
        </p:nvSpPr>
        <p:spPr>
          <a:xfrm rot="16200000">
            <a:off x="7989504"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9" name="Tekstiruutu 8"/>
          <p:cNvSpPr txBox="1"/>
          <p:nvPr/>
        </p:nvSpPr>
        <p:spPr>
          <a:xfrm>
            <a:off x="8880048" y="2492896"/>
            <a:ext cx="307777" cy="227805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2023                 Satamaliitto 2023</a:t>
            </a:r>
          </a:p>
        </p:txBody>
      </p:sp>
      <p:sp>
        <p:nvSpPr>
          <p:cNvPr id="2" name="TextBox 1"/>
          <p:cNvSpPr txBox="1"/>
          <p:nvPr/>
        </p:nvSpPr>
        <p:spPr>
          <a:xfrm>
            <a:off x="220668" y="6447309"/>
            <a:ext cx="31992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74502" y="6133989"/>
            <a:ext cx="5088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5" name="Sisällön paikkamerkki 2"/>
          <p:cNvSpPr>
            <a:spLocks noGrp="1"/>
          </p:cNvSpPr>
          <p:nvPr>
            <p:ph idx="1"/>
          </p:nvPr>
        </p:nvSpPr>
        <p:spPr>
          <a:xfrm>
            <a:off x="220668" y="-32512"/>
            <a:ext cx="8511579" cy="6576679"/>
          </a:xfrm>
        </p:spPr>
        <p:txBody>
          <a:bodyPr/>
          <a:lstStyle/>
          <a:p>
            <a:pPr eaLnBrk="1" hangingPunct="1"/>
            <a:endParaRPr lang="fi-FI" altLang="fi-FI" sz="1700" dirty="0"/>
          </a:p>
          <a:p>
            <a:pPr marL="0" indent="0" eaLnBrk="1" hangingPunct="1">
              <a:buNone/>
            </a:pPr>
            <a:endParaRPr lang="fi-FI" altLang="fi-FI" sz="1700" dirty="0"/>
          </a:p>
          <a:p>
            <a:pPr lvl="1" eaLnBrk="1" hangingPunct="1"/>
            <a:endParaRPr lang="fi-FI" altLang="fi-FI" sz="1400" dirty="0"/>
          </a:p>
          <a:p>
            <a:pPr lvl="1" eaLnBrk="1" hangingPunct="1"/>
            <a:r>
              <a:rPr lang="fi-FI" altLang="fi-FI" sz="1400" dirty="0"/>
              <a:t>Satakunnan osuus Suomen </a:t>
            </a:r>
            <a:r>
              <a:rPr lang="fi-FI" altLang="fi-FI" sz="1400" b="1" dirty="0"/>
              <a:t>viennistä</a:t>
            </a:r>
            <a:r>
              <a:rPr lang="fi-FI" altLang="fi-FI" sz="1400" dirty="0"/>
              <a:t> on </a:t>
            </a:r>
            <a:r>
              <a:rPr lang="fi-FI" altLang="fi-FI" sz="1400" b="1" dirty="0"/>
              <a:t>8,1 %</a:t>
            </a:r>
            <a:r>
              <a:rPr lang="fi-FI" altLang="fi-FI" sz="1400" dirty="0"/>
              <a:t> (vrt. väestöosuus 3,8 %, 2022). </a:t>
            </a:r>
            <a:r>
              <a:rPr lang="fi-FI" altLang="fi-FI" sz="1400" b="1" dirty="0"/>
              <a:t>Viennin arvo </a:t>
            </a:r>
          </a:p>
          <a:p>
            <a:pPr marL="457200" lvl="1" indent="0" eaLnBrk="1" hangingPunct="1">
              <a:buNone/>
            </a:pPr>
            <a:r>
              <a:rPr lang="fi-FI" altLang="fi-FI" sz="1400" b="1" dirty="0"/>
              <a:t>       on 4. suurin 19 maakunnasta</a:t>
            </a:r>
            <a:r>
              <a:rPr lang="fi-FI" altLang="fi-FI" sz="1400" dirty="0"/>
              <a:t> (Tulli). Viennin rakenne on erittäin hyödykepainotteinen. </a:t>
            </a:r>
          </a:p>
          <a:p>
            <a:pPr marL="457200" lvl="1" indent="0" eaLnBrk="1" hangingPunct="1">
              <a:buNone/>
            </a:pPr>
            <a:endParaRPr lang="fi-FI" altLang="fi-FI" sz="1400" dirty="0"/>
          </a:p>
          <a:p>
            <a:pPr lvl="1" eaLnBrk="1" hangingPunct="1"/>
            <a:r>
              <a:rPr lang="fi-FI" altLang="fi-FI" sz="1400" dirty="0"/>
              <a:t>Ulkomaankaupan vahvuutta kuvaava </a:t>
            </a:r>
            <a:r>
              <a:rPr lang="fi-FI" altLang="fi-FI" sz="1400" b="1" dirty="0"/>
              <a:t>avoimuusindeksi</a:t>
            </a:r>
            <a:r>
              <a:rPr lang="fi-FI" altLang="fi-FI" sz="1400" dirty="0"/>
              <a:t> (vienti/BKT, 2021) on </a:t>
            </a:r>
            <a:r>
              <a:rPr lang="fi-FI" altLang="fi-FI" sz="1400" b="1" dirty="0"/>
              <a:t>57 %, </a:t>
            </a:r>
            <a:r>
              <a:rPr lang="fi-FI" altLang="fi-FI" sz="1400" dirty="0"/>
              <a:t>yli kaksinkertainen maan keskiarvoon (27 %) verrattuna. </a:t>
            </a:r>
            <a:r>
              <a:rPr lang="fi-FI" altLang="fi-FI" sz="1400" b="1" dirty="0"/>
              <a:t>Vienti henkeä kohden </a:t>
            </a:r>
            <a:r>
              <a:rPr lang="fi-FI" altLang="fi-FI" sz="1400" dirty="0"/>
              <a:t>on 19 maakunnasta </a:t>
            </a:r>
            <a:r>
              <a:rPr lang="fi-FI" altLang="fi-FI" sz="1400" b="1" dirty="0"/>
              <a:t>2. korkein </a:t>
            </a:r>
            <a:r>
              <a:rPr lang="fi-FI" altLang="fi-FI" sz="1400" dirty="0"/>
              <a:t>(2022). </a:t>
            </a:r>
            <a:r>
              <a:rPr lang="fi-FI" altLang="fi-FI" sz="1400" b="1" dirty="0"/>
              <a:t>Jalostuksen (teoll., energia ja rak.) arvonlisäys henkeä kohden </a:t>
            </a:r>
            <a:r>
              <a:rPr lang="fi-FI" altLang="fi-FI" sz="1400" dirty="0"/>
              <a:t>on maakunnista </a:t>
            </a:r>
            <a:r>
              <a:rPr lang="fi-FI" altLang="fi-FI" sz="1400" b="1" dirty="0"/>
              <a:t>4. korkein </a:t>
            </a:r>
            <a:r>
              <a:rPr lang="fi-FI" altLang="fi-FI" sz="1400" dirty="0"/>
              <a:t>(2022).</a:t>
            </a:r>
          </a:p>
          <a:p>
            <a:pPr lvl="1" eaLnBrk="1" hangingPunct="1"/>
            <a:endParaRPr lang="fi-FI" altLang="fi-FI" sz="1400" dirty="0"/>
          </a:p>
          <a:p>
            <a:pPr lvl="1" eaLnBrk="1" hangingPunct="1"/>
            <a:r>
              <a:rPr lang="fi-FI" altLang="fi-FI" sz="1400" dirty="0"/>
              <a:t>Satakunnan osuus Suomen </a:t>
            </a:r>
            <a:r>
              <a:rPr lang="fi-FI" altLang="fi-FI" sz="1400" b="1" dirty="0"/>
              <a:t>teollisuuden</a:t>
            </a:r>
            <a:r>
              <a:rPr lang="fi-FI" altLang="fi-FI" sz="1400" dirty="0"/>
              <a:t> työpaikoista on </a:t>
            </a:r>
            <a:r>
              <a:rPr lang="fi-FI" altLang="fi-FI" sz="1400" b="1" dirty="0"/>
              <a:t>5,4 %</a:t>
            </a:r>
            <a:r>
              <a:rPr lang="fi-FI" altLang="fi-FI" sz="1400" dirty="0"/>
              <a:t>, eli vajaat 1,5 kertaa väestöosuus (2022). Osuus on </a:t>
            </a:r>
            <a:r>
              <a:rPr lang="fi-FI" altLang="fi-FI" sz="1400" b="1" dirty="0"/>
              <a:t>5,6 %</a:t>
            </a:r>
            <a:r>
              <a:rPr lang="fi-FI" altLang="fi-FI" sz="1400" dirty="0"/>
              <a:t> ml. energiantuotanto. Satakunnan teollinen rakenne on maan </a:t>
            </a:r>
            <a:r>
              <a:rPr lang="fi-FI" altLang="fi-FI" sz="1400" b="1" dirty="0"/>
              <a:t>monipuolisimpia</a:t>
            </a:r>
            <a:r>
              <a:rPr lang="fi-FI" altLang="fi-FI" sz="1400" dirty="0"/>
              <a:t>. </a:t>
            </a:r>
          </a:p>
          <a:p>
            <a:pPr marL="457200" lvl="1" indent="0" eaLnBrk="1" hangingPunct="1">
              <a:buNone/>
            </a:pPr>
            <a:endParaRPr lang="fi-FI" altLang="fi-FI" sz="1400" dirty="0"/>
          </a:p>
          <a:p>
            <a:pPr lvl="1" eaLnBrk="1" hangingPunct="1"/>
            <a:r>
              <a:rPr lang="fi-FI" altLang="fi-FI" sz="1400" dirty="0"/>
              <a:t>Satakunnan osuus Suomen </a:t>
            </a:r>
            <a:r>
              <a:rPr lang="fi-FI" altLang="fi-FI" sz="1400" b="1" dirty="0"/>
              <a:t>perusmetallien ja metallituotteiden </a:t>
            </a:r>
            <a:r>
              <a:rPr lang="fi-FI" altLang="fi-FI" sz="1400" dirty="0"/>
              <a:t>tuotoksesta on </a:t>
            </a:r>
            <a:r>
              <a:rPr lang="fi-FI" altLang="fi-FI" sz="1400" b="1" dirty="0"/>
              <a:t>13,5 %.</a:t>
            </a:r>
            <a:r>
              <a:rPr lang="fi-FI" altLang="fi-FI" sz="1400" dirty="0"/>
              <a:t> Elintarvike- (6,1 %), metsä- (5,8 %), konepaja- (5,3 %) ja energiateollisuuden (6,6 %) osuus on myös selvästi väestöosuutta suurempi. </a:t>
            </a:r>
            <a:r>
              <a:rPr lang="fi-FI" altLang="fi-FI" sz="1400" b="1" dirty="0"/>
              <a:t>Jalostuksen osuus BKT:stä </a:t>
            </a:r>
            <a:r>
              <a:rPr lang="fi-FI" altLang="fi-FI" sz="1400" dirty="0"/>
              <a:t>on </a:t>
            </a:r>
            <a:r>
              <a:rPr lang="fi-FI" altLang="fi-FI" sz="1400" b="1" dirty="0"/>
              <a:t>36,1 %</a:t>
            </a:r>
            <a:r>
              <a:rPr lang="fi-FI" altLang="fi-FI" sz="1400" dirty="0"/>
              <a:t>, joka on maan keskiarvoa (27,7 %) korkeampi (2021). </a:t>
            </a:r>
          </a:p>
          <a:p>
            <a:pPr lvl="1" eaLnBrk="1" hangingPunct="1"/>
            <a:endParaRPr lang="fi-FI" altLang="fi-FI" sz="1400" dirty="0"/>
          </a:p>
          <a:p>
            <a:pPr lvl="1" eaLnBrk="1" hangingPunct="1"/>
            <a:r>
              <a:rPr lang="fi-FI" altLang="fi-FI" sz="1400" b="1" dirty="0"/>
              <a:t>Satakunnan satamien </a:t>
            </a:r>
            <a:r>
              <a:rPr lang="fi-FI" altLang="fi-FI" sz="1400" dirty="0"/>
              <a:t>osuus Suomen viennistä on </a:t>
            </a:r>
            <a:r>
              <a:rPr lang="fi-FI" altLang="fi-FI" sz="1400" b="1" dirty="0"/>
              <a:t>10,4 %</a:t>
            </a:r>
            <a:r>
              <a:rPr lang="fi-FI" altLang="fi-FI" sz="1400" dirty="0"/>
              <a:t> ja tuonnista 8,6 % (yht. 9,5 %), kun väestöosuus on 3,8 % (2022). Esim. viennissä osuus on lähes kolminkertainen väestöosuuteen nähden. </a:t>
            </a:r>
          </a:p>
          <a:p>
            <a:pPr marL="457200" lvl="1" indent="0" eaLnBrk="1" hangingPunct="1">
              <a:buNone/>
            </a:pPr>
            <a:endParaRPr lang="fi-FI" altLang="fi-FI" sz="1400" dirty="0"/>
          </a:p>
          <a:p>
            <a:pPr lvl="1" eaLnBrk="1" hangingPunct="1"/>
            <a:r>
              <a:rPr lang="fi-FI" altLang="fi-FI" sz="1400" b="1" dirty="0"/>
              <a:t>Em. seikkojen ansiosta Satakuntaan sijoittaminen edesauttaa koko Suomen hyvinvointia</a:t>
            </a:r>
          </a:p>
          <a:p>
            <a:pPr lvl="2" eaLnBrk="1" hangingPunct="1"/>
            <a:r>
              <a:rPr lang="fi-FI" altLang="fi-FI" sz="1400" dirty="0"/>
              <a:t>Teollisuudella on merkittävä asema hyvinvoinnin luomisessa pienessä maassa</a:t>
            </a:r>
          </a:p>
          <a:p>
            <a:pPr lvl="2" eaLnBrk="1" hangingPunct="1"/>
            <a:r>
              <a:rPr lang="fi-FI" altLang="fi-FI" sz="1400" dirty="0"/>
              <a:t>Teollisuuden työn tuottavuus on keskimäärin palvelualoja huomattavasti korkeampi</a:t>
            </a:r>
          </a:p>
          <a:p>
            <a:pPr lvl="2" eaLnBrk="1" hangingPunct="1"/>
            <a:r>
              <a:rPr lang="fi-FI" altLang="fi-FI" sz="1400" i="1" dirty="0"/>
              <a:t>Satakunnan elinkeinoelämä rahoittaa oman maakunnan ohella koko Suomen hyvinvointia vahvan teollisen perustan ja sen kautta syntyvän vientiylijäämän ansiosta. </a:t>
            </a:r>
          </a:p>
          <a:p>
            <a:pPr marL="914400" lvl="2" indent="0" eaLnBrk="1" hangingPunct="1">
              <a:buNone/>
            </a:pPr>
            <a:r>
              <a:rPr lang="fi-FI" altLang="fi-FI" sz="1400" dirty="0"/>
              <a:t>                         </a:t>
            </a:r>
            <a:r>
              <a:rPr lang="fi-FI" altLang="fi-FI" sz="1400" b="1" dirty="0">
                <a:effectLst>
                  <a:outerShdw blurRad="38100" dist="38100" dir="2700000" algn="tl">
                    <a:srgbClr val="000000">
                      <a:alpha val="43137"/>
                    </a:srgbClr>
                  </a:outerShdw>
                </a:effectLst>
              </a:rPr>
              <a:t>Siten investoimalla Satakuntaan koko maa hyötyy!</a:t>
            </a:r>
          </a:p>
          <a:p>
            <a:pPr marL="457200" lvl="1" indent="0" eaLnBrk="1" hangingPunct="1">
              <a:buNone/>
            </a:pPr>
            <a:endParaRPr lang="fi-FI" altLang="fi-FI" sz="1800" dirty="0"/>
          </a:p>
        </p:txBody>
      </p:sp>
      <p:pic>
        <p:nvPicPr>
          <p:cNvPr id="4" name="Kuva 3" descr="Kuva, joka sisältää kohteen teksti, merkki, clipart-kuva&#10;&#10;Kuvaus luotu automaattisesti">
            <a:extLst>
              <a:ext uri="{FF2B5EF4-FFF2-40B4-BE49-F238E27FC236}">
                <a16:creationId xmlns:a16="http://schemas.microsoft.com/office/drawing/2014/main" id="{53DB66F8-900A-F88C-C35A-D8185634A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4890081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Pyöristetty suorakulmio 9">
            <a:extLst>
              <a:ext uri="{FF2B5EF4-FFF2-40B4-BE49-F238E27FC236}">
                <a16:creationId xmlns:a16="http://schemas.microsoft.com/office/drawing/2014/main" id="{AD7A0C80-024E-312E-D9CF-9BFC147C1082}"/>
              </a:ext>
            </a:extLst>
          </p:cNvPr>
          <p:cNvSpPr/>
          <p:nvPr/>
        </p:nvSpPr>
        <p:spPr>
          <a:xfrm>
            <a:off x="7402437" y="384206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7" name="Pyöristetty suorakulmio 9">
            <a:extLst>
              <a:ext uri="{FF2B5EF4-FFF2-40B4-BE49-F238E27FC236}">
                <a16:creationId xmlns:a16="http://schemas.microsoft.com/office/drawing/2014/main" id="{7BF9B6DF-9908-8872-0FC8-50DE5614BE89}"/>
              </a:ext>
            </a:extLst>
          </p:cNvPr>
          <p:cNvSpPr/>
          <p:nvPr/>
        </p:nvSpPr>
        <p:spPr>
          <a:xfrm>
            <a:off x="4540050" y="382651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74" name="Otsikko 1"/>
          <p:cNvSpPr>
            <a:spLocks noGrp="1"/>
          </p:cNvSpPr>
          <p:nvPr>
            <p:ph type="title"/>
          </p:nvPr>
        </p:nvSpPr>
        <p:spPr>
          <a:xfrm>
            <a:off x="718571" y="353160"/>
            <a:ext cx="8229600" cy="1143000"/>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Suomen talouden vahva osa:</a:t>
            </a:r>
            <a:br>
              <a:rPr lang="fi-FI" altLang="fi-FI" sz="2700" b="1" cap="all" spc="-50" dirty="0">
                <a:solidFill>
                  <a:srgbClr val="0070C0"/>
                </a:solidFill>
                <a:effectLst>
                  <a:outerShdw blurRad="38100" dist="38100" dir="2700000" algn="tl">
                    <a:srgbClr val="000000">
                      <a:alpha val="43137"/>
                    </a:srgbClr>
                  </a:outerShdw>
                </a:effectLst>
              </a:rPr>
            </a:br>
            <a:r>
              <a:rPr lang="fi-FI" altLang="fi-FI" sz="2700" b="1" cap="all" spc="-50" dirty="0">
                <a:solidFill>
                  <a:srgbClr val="0070C0"/>
                </a:solidFill>
                <a:effectLst>
                  <a:outerShdw blurRad="38100" dist="38100" dir="2700000" algn="tl">
                    <a:srgbClr val="000000">
                      <a:alpha val="43137"/>
                    </a:srgbClr>
                  </a:outerShdw>
                </a:effectLst>
              </a:rPr>
              <a:t>SATAKUNNAN positiivinen rakennemuutos</a:t>
            </a:r>
          </a:p>
        </p:txBody>
      </p:sp>
      <p:sp>
        <p:nvSpPr>
          <p:cNvPr id="3075" name="Sisällön paikkamerkki 2"/>
          <p:cNvSpPr>
            <a:spLocks noGrp="1"/>
          </p:cNvSpPr>
          <p:nvPr>
            <p:ph idx="1"/>
          </p:nvPr>
        </p:nvSpPr>
        <p:spPr>
          <a:xfrm>
            <a:off x="36777" y="1677231"/>
            <a:ext cx="8911394" cy="4968130"/>
          </a:xfrm>
        </p:spPr>
        <p:txBody>
          <a:bodyPr/>
          <a:lstStyle/>
          <a:p>
            <a:pPr lvl="1" eaLnBrk="1" hangingPunct="1"/>
            <a:r>
              <a:rPr lang="fi-FI" altLang="fi-FI" sz="1700" dirty="0"/>
              <a:t>Yritykset uskovat Satakuntaan: tulevat investoinnit ovat miljardiluokkaa.                      2010-21 jalostuksen investoinneissa kasvua                 ,                    </a:t>
            </a:r>
          </a:p>
          <a:p>
            <a:pPr marL="457200" lvl="1" indent="0" eaLnBrk="1" hangingPunct="1">
              <a:buNone/>
            </a:pPr>
            <a:r>
              <a:rPr lang="fi-FI" altLang="fi-FI" sz="1700" dirty="0"/>
              <a:t>                  kun koko maassa vastaavasti nousua </a:t>
            </a:r>
          </a:p>
          <a:p>
            <a:pPr lvl="1" eaLnBrk="1" hangingPunct="1"/>
            <a:endParaRPr lang="fi-FI" altLang="fi-FI" sz="1700" dirty="0"/>
          </a:p>
          <a:p>
            <a:pPr lvl="1" eaLnBrk="1" hangingPunct="1"/>
            <a:r>
              <a:rPr lang="fi-FI" altLang="fi-FI" sz="1700" dirty="0"/>
              <a:t>Teknologiateollisuuden viennin arvon kasvu 2000-22:</a:t>
            </a:r>
          </a:p>
          <a:p>
            <a:pPr marL="457200" lvl="1" indent="0" eaLnBrk="1" hangingPunct="1">
              <a:buNone/>
            </a:pPr>
            <a:r>
              <a:rPr lang="fi-FI" altLang="fi-FI" sz="1700" dirty="0"/>
              <a:t>                         Satakunta                   , koko maa </a:t>
            </a:r>
          </a:p>
          <a:p>
            <a:pPr lvl="1" eaLnBrk="1" hangingPunct="1"/>
            <a:endParaRPr lang="fi-FI" altLang="fi-FI" sz="1700" dirty="0"/>
          </a:p>
          <a:p>
            <a:pPr lvl="1" eaLnBrk="1" hangingPunct="1"/>
            <a:r>
              <a:rPr lang="fi-FI" altLang="fi-FI" sz="1700" dirty="0"/>
              <a:t>Automaatio- ja robotiikka-alan liikevaihto                  , henkilöstö  (2010-22)</a:t>
            </a:r>
            <a:r>
              <a:rPr lang="fi-FI" sz="1600" dirty="0"/>
              <a:t> </a:t>
            </a:r>
            <a:endParaRPr lang="fi-FI" altLang="fi-FI" sz="1700" dirty="0"/>
          </a:p>
          <a:p>
            <a:pPr lvl="1" eaLnBrk="1" hangingPunct="1"/>
            <a:endParaRPr lang="fi-FI" altLang="fi-FI" sz="1700" dirty="0"/>
          </a:p>
          <a:p>
            <a:pPr lvl="1" eaLnBrk="1" hangingPunct="1"/>
            <a:r>
              <a:rPr lang="fi-FI" altLang="fi-FI" sz="1700" dirty="0"/>
              <a:t>Metallien jalostuksen liikevaihdon kasvu 7-12/22                </a:t>
            </a:r>
          </a:p>
          <a:p>
            <a:pPr marL="457200" lvl="1" indent="0" eaLnBrk="1" hangingPunct="1">
              <a:buNone/>
            </a:pPr>
            <a:endParaRPr lang="fi-FI" altLang="fi-FI" sz="1700" dirty="0"/>
          </a:p>
          <a:p>
            <a:pPr marL="457200" lvl="1" indent="0" eaLnBrk="1" hangingPunct="1">
              <a:buNone/>
            </a:pPr>
            <a:r>
              <a:rPr lang="fi-FI" sz="1800" dirty="0"/>
              <a:t>–</a:t>
            </a:r>
            <a:r>
              <a:rPr lang="fi-FI" altLang="fi-FI" sz="2000" dirty="0"/>
              <a:t>  </a:t>
            </a:r>
            <a:r>
              <a:rPr lang="fi-FI" altLang="fi-FI" sz="1700" dirty="0"/>
              <a:t>Teollisuuden liikevaihto Porissa ja sen lähikunnissa                  </a:t>
            </a:r>
          </a:p>
          <a:p>
            <a:pPr marL="457200" lvl="1" indent="0" eaLnBrk="1" hangingPunct="1">
              <a:buNone/>
            </a:pPr>
            <a:r>
              <a:rPr lang="fi-FI" altLang="fi-FI" sz="1700" dirty="0"/>
              <a:t>     Satakunnassa, </a:t>
            </a:r>
          </a:p>
          <a:p>
            <a:pPr marL="457200" lvl="1" indent="0" eaLnBrk="1" hangingPunct="1">
              <a:buNone/>
            </a:pPr>
            <a:r>
              <a:rPr lang="fi-FI" altLang="fi-FI" sz="1700" dirty="0"/>
              <a:t>     koko maa vastaavasti (7-12/2022 vs. 7-12/ 2021)</a:t>
            </a:r>
          </a:p>
          <a:p>
            <a:pPr marL="457200" lvl="1" indent="0" eaLnBrk="1" hangingPunct="1">
              <a:buNone/>
            </a:pPr>
            <a:r>
              <a:rPr lang="fi-FI" sz="1800" dirty="0"/>
              <a:t>–</a:t>
            </a:r>
            <a:r>
              <a:rPr lang="fi-FI" altLang="fi-FI" sz="2000" dirty="0"/>
              <a:t>  </a:t>
            </a:r>
            <a:r>
              <a:rPr lang="fi-FI" altLang="fi-FI" sz="1700" dirty="0"/>
              <a:t>Satakunnassa on suunniteltuja vihreän siirtymän investointeja eniten, 30,5 mrd. € (EK 1/24).</a:t>
            </a:r>
          </a:p>
          <a:p>
            <a:pPr marL="457200" lvl="1" indent="0" eaLnBrk="1" hangingPunct="1">
              <a:buNone/>
            </a:pPr>
            <a:endParaRPr lang="fi-FI" altLang="fi-FI" sz="1800" dirty="0"/>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38" y="28575"/>
            <a:ext cx="1409666" cy="149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yöristetty suorakulmio 9"/>
          <p:cNvSpPr/>
          <p:nvPr/>
        </p:nvSpPr>
        <p:spPr>
          <a:xfrm>
            <a:off x="4710176" y="200899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 name="Rectangle 1"/>
          <p:cNvSpPr/>
          <p:nvPr/>
        </p:nvSpPr>
        <p:spPr>
          <a:xfrm>
            <a:off x="4692967" y="1937506"/>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40</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8" name="Pyöristetty suorakulmio 4"/>
          <p:cNvSpPr/>
          <p:nvPr/>
        </p:nvSpPr>
        <p:spPr>
          <a:xfrm>
            <a:off x="6389140" y="2120870"/>
            <a:ext cx="2267188" cy="878475"/>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1200" b="1" i="0" u="none" strike="noStrike" kern="1200" cap="none" spc="0" normalizeH="0" baseline="0" noProof="0" dirty="0">
                <a:ln>
                  <a:noFill/>
                </a:ln>
                <a:solidFill>
                  <a:srgbClr val="0070C0"/>
                </a:solidFill>
                <a:effectLst/>
                <a:uLnTx/>
                <a:uFillTx/>
                <a:latin typeface="Calibri"/>
                <a:ea typeface="+mn-ea"/>
                <a:cs typeface="+mn-cs"/>
              </a:rPr>
              <a:t>Satakunnassa useat päätoimialat ovat kasvaneet nopeasti vuosien 2020-21 </a:t>
            </a:r>
            <a:r>
              <a:rPr lang="fi-FI" sz="1200" b="1" dirty="0">
                <a:solidFill>
                  <a:srgbClr val="0070C0"/>
                </a:solidFill>
                <a:latin typeface="Calibri"/>
              </a:rPr>
              <a:t>koronakriisin </a:t>
            </a:r>
            <a:r>
              <a:rPr kumimoji="0" lang="fi-FI" sz="1200" b="1" i="0" u="none" strike="noStrike" kern="1200" cap="none" spc="0" normalizeH="0" baseline="0" noProof="0" dirty="0">
                <a:ln>
                  <a:noFill/>
                </a:ln>
                <a:solidFill>
                  <a:srgbClr val="0070C0"/>
                </a:solidFill>
                <a:effectLst/>
                <a:uLnTx/>
                <a:uFillTx/>
                <a:latin typeface="Calibri"/>
                <a:ea typeface="+mn-ea"/>
                <a:cs typeface="+mn-cs"/>
              </a:rPr>
              <a:t>jälkeen. </a:t>
            </a:r>
          </a:p>
        </p:txBody>
      </p:sp>
      <p:sp>
        <p:nvSpPr>
          <p:cNvPr id="9" name="Kaarinuoli vasemmalle 2"/>
          <p:cNvSpPr/>
          <p:nvPr/>
        </p:nvSpPr>
        <p:spPr>
          <a:xfrm rot="12575265" flipH="1">
            <a:off x="8323733" y="3015378"/>
            <a:ext cx="322631" cy="880278"/>
          </a:xfrm>
          <a:prstGeom prst="curvedLeftArrow">
            <a:avLst>
              <a:gd name="adj1" fmla="val 25000"/>
              <a:gd name="adj2" fmla="val 99647"/>
              <a:gd name="adj3" fmla="val 457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Pyöristetty suorakulmio 9"/>
          <p:cNvSpPr/>
          <p:nvPr/>
        </p:nvSpPr>
        <p:spPr>
          <a:xfrm>
            <a:off x="4710176" y="2321143"/>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1" name="Rectangle 10"/>
          <p:cNvSpPr/>
          <p:nvPr/>
        </p:nvSpPr>
        <p:spPr>
          <a:xfrm>
            <a:off x="4692316" y="2275806"/>
            <a:ext cx="85950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31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2" name="Pyöristetty suorakulmio 9"/>
          <p:cNvSpPr/>
          <p:nvPr/>
        </p:nvSpPr>
        <p:spPr>
          <a:xfrm>
            <a:off x="2788391" y="318465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3" name="Pyöristetty suorakulmio 9"/>
          <p:cNvSpPr/>
          <p:nvPr/>
        </p:nvSpPr>
        <p:spPr>
          <a:xfrm>
            <a:off x="4674649" y="322352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4" name="Rectangle 13"/>
          <p:cNvSpPr/>
          <p:nvPr/>
        </p:nvSpPr>
        <p:spPr>
          <a:xfrm>
            <a:off x="2553571" y="3146638"/>
            <a:ext cx="122413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219</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5" name="Rectangle 14"/>
          <p:cNvSpPr/>
          <p:nvPr/>
        </p:nvSpPr>
        <p:spPr>
          <a:xfrm>
            <a:off x="4602969" y="3160856"/>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+82 %</a:t>
            </a:r>
          </a:p>
        </p:txBody>
      </p:sp>
      <p:sp>
        <p:nvSpPr>
          <p:cNvPr id="18" name="Pyöristetty suorakulmio 9"/>
          <p:cNvSpPr/>
          <p:nvPr/>
        </p:nvSpPr>
        <p:spPr>
          <a:xfrm>
            <a:off x="5317134" y="508713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9" name="Pyöristetty suorakulmio 9"/>
          <p:cNvSpPr/>
          <p:nvPr/>
        </p:nvSpPr>
        <p:spPr>
          <a:xfrm>
            <a:off x="5317134" y="5810257"/>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1" name="Rectangle 20"/>
          <p:cNvSpPr/>
          <p:nvPr/>
        </p:nvSpPr>
        <p:spPr>
          <a:xfrm>
            <a:off x="5208937" y="5739784"/>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17</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2" name="Rectangle 21"/>
          <p:cNvSpPr/>
          <p:nvPr/>
        </p:nvSpPr>
        <p:spPr>
          <a:xfrm>
            <a:off x="5208937" y="5056590"/>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+44 % </a:t>
            </a:r>
          </a:p>
        </p:txBody>
      </p:sp>
      <p:sp>
        <p:nvSpPr>
          <p:cNvPr id="29" name="Pyöristetty suorakulmio 9"/>
          <p:cNvSpPr/>
          <p:nvPr/>
        </p:nvSpPr>
        <p:spPr>
          <a:xfrm>
            <a:off x="5317134" y="4471969"/>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 name="Pyöristetty suorakulmio 9"/>
          <p:cNvSpPr/>
          <p:nvPr/>
        </p:nvSpPr>
        <p:spPr>
          <a:xfrm>
            <a:off x="5317134" y="543632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1" name="Rectangle 30"/>
          <p:cNvSpPr/>
          <p:nvPr/>
        </p:nvSpPr>
        <p:spPr>
          <a:xfrm>
            <a:off x="5064477" y="4429001"/>
            <a:ext cx="97469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+63</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8" name="Rectangle 27"/>
          <p:cNvSpPr/>
          <p:nvPr/>
        </p:nvSpPr>
        <p:spPr>
          <a:xfrm>
            <a:off x="5228013" y="5395947"/>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+34 %</a:t>
            </a:r>
          </a:p>
        </p:txBody>
      </p:sp>
      <p:sp>
        <p:nvSpPr>
          <p:cNvPr id="3" name="TextBox 2"/>
          <p:cNvSpPr txBox="1"/>
          <p:nvPr/>
        </p:nvSpPr>
        <p:spPr>
          <a:xfrm>
            <a:off x="2160126" y="6411946"/>
            <a:ext cx="1224136"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kstiruutu 36"/>
          <p:cNvSpPr txBox="1"/>
          <p:nvPr/>
        </p:nvSpPr>
        <p:spPr>
          <a:xfrm rot="16200000">
            <a:off x="7973893" y="4904397"/>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ELY-keskus                 </a:t>
            </a:r>
          </a:p>
        </p:txBody>
      </p:sp>
      <p:sp>
        <p:nvSpPr>
          <p:cNvPr id="34" name="Tekstiruutu 8"/>
          <p:cNvSpPr txBox="1"/>
          <p:nvPr/>
        </p:nvSpPr>
        <p:spPr>
          <a:xfrm>
            <a:off x="8860298" y="3547043"/>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2023</a:t>
            </a:r>
          </a:p>
        </p:txBody>
      </p:sp>
      <p:sp>
        <p:nvSpPr>
          <p:cNvPr id="4" name="Rectangle 3">
            <a:extLst>
              <a:ext uri="{FF2B5EF4-FFF2-40B4-BE49-F238E27FC236}">
                <a16:creationId xmlns:a16="http://schemas.microsoft.com/office/drawing/2014/main" id="{97EF65B1-048A-52DA-F6B9-FB384522B365}"/>
              </a:ext>
            </a:extLst>
          </p:cNvPr>
          <p:cNvSpPr/>
          <p:nvPr/>
        </p:nvSpPr>
        <p:spPr>
          <a:xfrm>
            <a:off x="4419765" y="3799093"/>
            <a:ext cx="111332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107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ectangle 4">
            <a:extLst>
              <a:ext uri="{FF2B5EF4-FFF2-40B4-BE49-F238E27FC236}">
                <a16:creationId xmlns:a16="http://schemas.microsoft.com/office/drawing/2014/main" id="{9F82B2D5-1662-010F-4FAD-062721F59BCC}"/>
              </a:ext>
            </a:extLst>
          </p:cNvPr>
          <p:cNvSpPr/>
          <p:nvPr/>
        </p:nvSpPr>
        <p:spPr>
          <a:xfrm>
            <a:off x="7263383" y="3799092"/>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92</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16" name="Kuva 15" descr="Kuva, joka sisältää kohteen teksti, merkki, clipart-kuva&#10;&#10;Kuvaus luotu automaattisesti">
            <a:extLst>
              <a:ext uri="{FF2B5EF4-FFF2-40B4-BE49-F238E27FC236}">
                <a16:creationId xmlns:a16="http://schemas.microsoft.com/office/drawing/2014/main" id="{08841B99-A37B-911D-CD2D-3B394493B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0298" y="6377235"/>
            <a:ext cx="1856812" cy="480765"/>
          </a:xfrm>
          <a:prstGeom prst="rect">
            <a:avLst/>
          </a:prstGeom>
        </p:spPr>
      </p:pic>
    </p:spTree>
    <p:extLst>
      <p:ext uri="{BB962C8B-B14F-4D97-AF65-F5344CB8AC3E}">
        <p14:creationId xmlns:p14="http://schemas.microsoft.com/office/powerpoint/2010/main" val="22174412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Otsikko 1"/>
          <p:cNvSpPr>
            <a:spLocks noGrp="1"/>
          </p:cNvSpPr>
          <p:nvPr>
            <p:ph type="title"/>
          </p:nvPr>
        </p:nvSpPr>
        <p:spPr bwMode="auto">
          <a:xfrm>
            <a:off x="139971" y="108387"/>
            <a:ext cx="8820472" cy="4822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fi-FI" altLang="fi-FI" sz="2400" b="1" dirty="0"/>
              <a:t>Työvoiman kysynnän ja osaamistarpeiden näkymät (joulukuu 2023)</a:t>
            </a:r>
          </a:p>
        </p:txBody>
      </p:sp>
      <p:sp>
        <p:nvSpPr>
          <p:cNvPr id="3" name="Tekstin paikkamerkki 2"/>
          <p:cNvSpPr>
            <a:spLocks noGrp="1"/>
          </p:cNvSpPr>
          <p:nvPr>
            <p:ph type="body" sz="quarter" idx="10"/>
          </p:nvPr>
        </p:nvSpPr>
        <p:spPr>
          <a:xfrm>
            <a:off x="138725" y="590590"/>
            <a:ext cx="8865303" cy="5651141"/>
          </a:xfrm>
        </p:spPr>
        <p:txBody>
          <a:bodyPr/>
          <a:lstStyle/>
          <a:p>
            <a:pPr>
              <a:defRPr/>
            </a:pPr>
            <a:r>
              <a:rPr lang="fi-FI" sz="1800" dirty="0"/>
              <a:t>Satakunnassa arvioidaan vuoden päästä olevan kohtalaista työvoiman ylitarjontaa kaikilla toimialoilla, kuten tilanne on tälläkin hetkellä. Monissa ammateissa on kuitenkin </a:t>
            </a:r>
            <a:r>
              <a:rPr lang="fi-FI" sz="1800" dirty="0" err="1"/>
              <a:t>kohtaanto</a:t>
            </a:r>
            <a:r>
              <a:rPr lang="fi-FI" sz="1800" dirty="0"/>
              <a:t>-ongelmaa ja pulaa työntekijöistä. Suurinta pulaa on todennäköisesti seuraavan vuoden aikana sosiaali-, terveys- ja hyvinvointialan sekä teknologiateollisuuden ja -palveluiden ammateissa. Vihreän siirtymän tarpeet lisäävät työvoiman kysyntää merkittävästi prosessi- ja teknologiateollisuudessa lähivuosina.</a:t>
            </a:r>
          </a:p>
          <a:p>
            <a:pPr>
              <a:defRPr/>
            </a:pPr>
            <a:r>
              <a:rPr lang="fi-FI" sz="1800" dirty="0"/>
              <a:t>Avoimien työpaikkojen määrän arvioidaan vuoden päästä olevan Satakunnassa kaikilla toimialoilla jonkin verran pienempi kuin tällä hetkellä. Työttömien määrän taas arvioidaan vähän kasvavan. </a:t>
            </a:r>
          </a:p>
          <a:p>
            <a:pPr>
              <a:defRPr/>
            </a:pPr>
            <a:r>
              <a:rPr lang="fi-FI" sz="1800" dirty="0"/>
              <a:t>Satakunnassa eniten pulaa on seuraavista ammateista: lähihoitajat, sairaanhoitajat ym., lastentarhanopettajat, sähkötekniikan erityisasiantuntijat, sosiaalityön erityisasiantuntijat, konetekniikan erityisasiantuntijat, sovellusarkkitehdit, muut sähköasentajat, toimisto- ja laitossiivoojat ja elintarviketeollisuuden prosessityöntekijät.</a:t>
            </a:r>
          </a:p>
          <a:p>
            <a:pPr>
              <a:defRPr/>
            </a:pPr>
            <a:r>
              <a:rPr lang="fi-FI" sz="1800" dirty="0"/>
              <a:t>Satakunnassa on teknologiateollisuudessa edelleen laajasti osaajapulaa. Rekrytoinnit eivät vielä ole hidastuneet, eikä isoa laskua ole odotettavissa. Vuoden tähtäimellä sekä alan avoimien työpaikkojen että työttömien työnhakijoiden määrän arvioidaan pysyvän suurin piirtein ennallaan. Satakunnassa ennakoidaan olevan kohtalaista työvoiman </a:t>
            </a:r>
            <a:r>
              <a:rPr lang="fi-FI" sz="1800" dirty="0" err="1"/>
              <a:t>kohtaanto</a:t>
            </a:r>
            <a:r>
              <a:rPr lang="fi-FI" sz="1800" dirty="0"/>
              <a:t>-ongelmaa vuoden päästä teknologiateollisuudessa ja -palveluissa. </a:t>
            </a:r>
          </a:p>
          <a:p>
            <a:pPr>
              <a:defRPr/>
            </a:pPr>
            <a:r>
              <a:rPr lang="fi-FI" sz="1800" dirty="0"/>
              <a:t>Lähde. https://www.tyovoimabarometri.fi/haku?alue=61cf45c6-7121-4bda-aec7-234470f273a3</a:t>
            </a:r>
          </a:p>
          <a:p>
            <a:pPr>
              <a:defRPr/>
            </a:pPr>
            <a:endParaRPr lang="fi-FI" sz="1800" dirty="0"/>
          </a:p>
        </p:txBody>
      </p:sp>
      <p:sp>
        <p:nvSpPr>
          <p:cNvPr id="26628" name="Dian numeron paikkamerkki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999E8ADE-F03E-4213-97C5-CB86B93DC6C0}" type="slidenum">
              <a:rPr lang="fi-FI" altLang="fi-FI">
                <a:solidFill>
                  <a:srgbClr val="58585A"/>
                </a:solidFill>
                <a:cs typeface="Arial" panose="020B0604020202020204" pitchFamily="34" charset="0"/>
              </a:rPr>
              <a:pPr fontAlgn="base">
                <a:spcBef>
                  <a:spcPct val="0"/>
                </a:spcBef>
                <a:spcAft>
                  <a:spcPct val="0"/>
                </a:spcAft>
                <a:defRPr/>
              </a:pPr>
              <a:t>86</a:t>
            </a:fld>
            <a:endParaRPr lang="fi-FI" altLang="fi-FI">
              <a:solidFill>
                <a:srgbClr val="58585A"/>
              </a:solidFill>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7A6C3594-4119-CF36-2CD8-514BAE6F8D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764" y="6241731"/>
            <a:ext cx="1856812" cy="480765"/>
          </a:xfrm>
          <a:prstGeom prst="rect">
            <a:avLst/>
          </a:prstGeom>
        </p:spPr>
      </p:pic>
    </p:spTree>
    <p:extLst>
      <p:ext uri="{BB962C8B-B14F-4D97-AF65-F5344CB8AC3E}">
        <p14:creationId xmlns:p14="http://schemas.microsoft.com/office/powerpoint/2010/main" val="8956368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140C9273-5092-488D-8097-041698EA8DE6}"/>
              </a:ext>
            </a:extLst>
          </p:cNvPr>
          <p:cNvSpPr>
            <a:spLocks noGrp="1"/>
          </p:cNvSpPr>
          <p:nvPr>
            <p:ph type="sldNum" sz="quarter" idx="12"/>
          </p:nvPr>
        </p:nvSpPr>
        <p:spPr>
          <a:xfrm>
            <a:off x="8532440" y="6332378"/>
            <a:ext cx="400050" cy="360040"/>
          </a:xfrm>
        </p:spPr>
        <p:txBody>
          <a:bodyPr/>
          <a:lstStyle/>
          <a:p>
            <a:pPr defTabSz="685800" eaLnBrk="1" fontAlgn="auto" hangingPunct="1">
              <a:spcBef>
                <a:spcPts val="0"/>
              </a:spcBef>
              <a:spcAft>
                <a:spcPts val="0"/>
              </a:spcAft>
              <a:defRPr/>
            </a:pPr>
            <a:fld id="{D3C89A02-2183-4EC2-9978-996C81F899C4}" type="slidenum">
              <a:rPr lang="fi-FI" sz="1100">
                <a:solidFill>
                  <a:prstClr val="black">
                    <a:tint val="75000"/>
                  </a:prstClr>
                </a:solidFill>
                <a:latin typeface="Calibri" panose="020F0502020204030204"/>
                <a:cs typeface="+mn-cs"/>
              </a:rPr>
              <a:pPr defTabSz="685800" eaLnBrk="1" fontAlgn="auto" hangingPunct="1">
                <a:spcBef>
                  <a:spcPts val="0"/>
                </a:spcBef>
                <a:spcAft>
                  <a:spcPts val="0"/>
                </a:spcAft>
                <a:defRPr/>
              </a:pPr>
              <a:t>87</a:t>
            </a:fld>
            <a:endParaRPr lang="fi-FI" sz="1100" dirty="0">
              <a:solidFill>
                <a:prstClr val="black">
                  <a:tint val="75000"/>
                </a:prstClr>
              </a:solidFill>
              <a:latin typeface="Calibri" panose="020F0502020204030204"/>
              <a:cs typeface="+mn-cs"/>
            </a:endParaRPr>
          </a:p>
        </p:txBody>
      </p:sp>
      <p:pic>
        <p:nvPicPr>
          <p:cNvPr id="4" name="Kuva 3" descr="Kuva, joka sisältää kohteen teksti, merkki, clipart-kuva&#10;&#10;Kuvaus luotu automaattisesti">
            <a:extLst>
              <a:ext uri="{FF2B5EF4-FFF2-40B4-BE49-F238E27FC236}">
                <a16:creationId xmlns:a16="http://schemas.microsoft.com/office/drawing/2014/main" id="{F56B3A49-1A5D-23C8-DFFC-5CE62A5C4D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203DC773-8212-E2C4-A408-07536C87AE60}"/>
              </a:ext>
            </a:extLst>
          </p:cNvPr>
          <p:cNvPicPr>
            <a:picLocks noChangeAspect="1"/>
          </p:cNvPicPr>
          <p:nvPr/>
        </p:nvPicPr>
        <p:blipFill>
          <a:blip r:embed="rId4"/>
          <a:stretch>
            <a:fillRect/>
          </a:stretch>
        </p:blipFill>
        <p:spPr>
          <a:xfrm>
            <a:off x="0" y="107340"/>
            <a:ext cx="9144000" cy="5982224"/>
          </a:xfrm>
          <a:prstGeom prst="rect">
            <a:avLst/>
          </a:prstGeom>
        </p:spPr>
      </p:pic>
    </p:spTree>
    <p:extLst>
      <p:ext uri="{BB962C8B-B14F-4D97-AF65-F5344CB8AC3E}">
        <p14:creationId xmlns:p14="http://schemas.microsoft.com/office/powerpoint/2010/main" val="8842764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Dian numeron paikkamerkki 3"/>
          <p:cNvSpPr>
            <a:spLocks noGrp="1"/>
          </p:cNvSpPr>
          <p:nvPr>
            <p:ph type="sldNum" sz="quarter" idx="11"/>
          </p:nvPr>
        </p:nvSpPr>
        <p:spPr bwMode="auto">
          <a:xfrm>
            <a:off x="-63353" y="6535637"/>
            <a:ext cx="400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867CA9D1-D1F1-4CF8-8D2A-CFB6699B130C}" type="slidenum">
              <a:rPr lang="fi-FI" altLang="fi-FI" sz="750">
                <a:solidFill>
                  <a:srgbClr val="58585A"/>
                </a:solidFill>
              </a:rPr>
              <a:pPr fontAlgn="base">
                <a:spcBef>
                  <a:spcPct val="0"/>
                </a:spcBef>
                <a:spcAft>
                  <a:spcPct val="0"/>
                </a:spcAft>
                <a:defRPr/>
              </a:pPr>
              <a:t>88</a:t>
            </a:fld>
            <a:endParaRPr lang="fi-FI" altLang="fi-FI" sz="750" dirty="0">
              <a:solidFill>
                <a:srgbClr val="58585A"/>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1C56537-D807-69CE-DEAA-378AA22510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6295255"/>
            <a:ext cx="1856812" cy="480765"/>
          </a:xfrm>
          <a:prstGeom prst="rect">
            <a:avLst/>
          </a:prstGeom>
        </p:spPr>
      </p:pic>
      <p:pic>
        <p:nvPicPr>
          <p:cNvPr id="10" name="Picture 9">
            <a:extLst>
              <a:ext uri="{FF2B5EF4-FFF2-40B4-BE49-F238E27FC236}">
                <a16:creationId xmlns:a16="http://schemas.microsoft.com/office/drawing/2014/main" id="{E0BA0F2E-C5DA-FB2D-0956-FC74D2E4AE79}"/>
              </a:ext>
            </a:extLst>
          </p:cNvPr>
          <p:cNvPicPr>
            <a:picLocks noChangeAspect="1"/>
          </p:cNvPicPr>
          <p:nvPr/>
        </p:nvPicPr>
        <p:blipFill>
          <a:blip r:embed="rId3"/>
          <a:stretch>
            <a:fillRect/>
          </a:stretch>
        </p:blipFill>
        <p:spPr>
          <a:xfrm>
            <a:off x="12052" y="2952123"/>
            <a:ext cx="4959870" cy="3766041"/>
          </a:xfrm>
          <a:prstGeom prst="rect">
            <a:avLst/>
          </a:prstGeom>
        </p:spPr>
      </p:pic>
      <p:pic>
        <p:nvPicPr>
          <p:cNvPr id="2" name="Picture 1">
            <a:extLst>
              <a:ext uri="{FF2B5EF4-FFF2-40B4-BE49-F238E27FC236}">
                <a16:creationId xmlns:a16="http://schemas.microsoft.com/office/drawing/2014/main" id="{D55D0638-A480-3553-4274-31E3FD28BB1D}"/>
              </a:ext>
            </a:extLst>
          </p:cNvPr>
          <p:cNvPicPr>
            <a:picLocks noChangeAspect="1"/>
          </p:cNvPicPr>
          <p:nvPr/>
        </p:nvPicPr>
        <p:blipFill>
          <a:blip r:embed="rId4"/>
          <a:stretch>
            <a:fillRect/>
          </a:stretch>
        </p:blipFill>
        <p:spPr>
          <a:xfrm>
            <a:off x="1" y="0"/>
            <a:ext cx="4992962" cy="2952123"/>
          </a:xfrm>
          <a:prstGeom prst="rect">
            <a:avLst/>
          </a:prstGeom>
        </p:spPr>
      </p:pic>
      <p:pic>
        <p:nvPicPr>
          <p:cNvPr id="4" name="Picture 3">
            <a:extLst>
              <a:ext uri="{FF2B5EF4-FFF2-40B4-BE49-F238E27FC236}">
                <a16:creationId xmlns:a16="http://schemas.microsoft.com/office/drawing/2014/main" id="{29380960-50C6-B740-AB0A-2D921D1BABA6}"/>
              </a:ext>
            </a:extLst>
          </p:cNvPr>
          <p:cNvPicPr>
            <a:picLocks noChangeAspect="1"/>
          </p:cNvPicPr>
          <p:nvPr/>
        </p:nvPicPr>
        <p:blipFill>
          <a:blip r:embed="rId5"/>
          <a:stretch>
            <a:fillRect/>
          </a:stretch>
        </p:blipFill>
        <p:spPr>
          <a:xfrm>
            <a:off x="4964937" y="0"/>
            <a:ext cx="4147975" cy="2505974"/>
          </a:xfrm>
          <a:prstGeom prst="rect">
            <a:avLst/>
          </a:prstGeom>
        </p:spPr>
      </p:pic>
      <p:pic>
        <p:nvPicPr>
          <p:cNvPr id="6" name="Picture 5">
            <a:extLst>
              <a:ext uri="{FF2B5EF4-FFF2-40B4-BE49-F238E27FC236}">
                <a16:creationId xmlns:a16="http://schemas.microsoft.com/office/drawing/2014/main" id="{B055E397-B7F4-9DCE-04F7-DBB86206BB76}"/>
              </a:ext>
            </a:extLst>
          </p:cNvPr>
          <p:cNvPicPr>
            <a:picLocks noChangeAspect="1"/>
          </p:cNvPicPr>
          <p:nvPr/>
        </p:nvPicPr>
        <p:blipFill>
          <a:blip r:embed="rId6"/>
          <a:stretch>
            <a:fillRect/>
          </a:stretch>
        </p:blipFill>
        <p:spPr>
          <a:xfrm>
            <a:off x="4989407" y="2486961"/>
            <a:ext cx="4180531" cy="3174287"/>
          </a:xfrm>
          <a:prstGeom prst="rect">
            <a:avLst/>
          </a:prstGeom>
        </p:spPr>
      </p:pic>
    </p:spTree>
    <p:extLst>
      <p:ext uri="{BB962C8B-B14F-4D97-AF65-F5344CB8AC3E}">
        <p14:creationId xmlns:p14="http://schemas.microsoft.com/office/powerpoint/2010/main" val="43596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ian numeron paikkamerkki 1">
            <a:extLst>
              <a:ext uri="{FF2B5EF4-FFF2-40B4-BE49-F238E27FC236}">
                <a16:creationId xmlns:a16="http://schemas.microsoft.com/office/drawing/2014/main" id="{FFF04397-EB35-ADFB-15A4-E2D9FB4E8972}"/>
              </a:ext>
            </a:extLst>
          </p:cNvPr>
          <p:cNvSpPr txBox="1">
            <a:spLocks/>
          </p:cNvSpPr>
          <p:nvPr/>
        </p:nvSpPr>
        <p:spPr>
          <a:xfrm>
            <a:off x="8532440" y="6332378"/>
            <a:ext cx="400050" cy="360040"/>
          </a:xfrm>
          <a:prstGeom prst="rect">
            <a:avLst/>
          </a:prstGeom>
        </p:spPr>
        <p:txBody>
          <a:bodyPr vert="horz" lIns="91440" tIns="45720" rIns="91440" bIns="45720" rtlCol="0" anchor="ctr"/>
          <a:lstStyle>
            <a:defPPr>
              <a:defRPr lang="fi-FI"/>
            </a:defPPr>
            <a:lvl1pPr algn="ctr" rtl="0" eaLnBrk="1" fontAlgn="auto" hangingPunct="1">
              <a:spcBef>
                <a:spcPts val="0"/>
              </a:spcBef>
              <a:spcAft>
                <a:spcPts val="0"/>
              </a:spcAft>
              <a:defRPr sz="1200" kern="1200" dirty="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685800">
              <a:defRPr/>
            </a:pPr>
            <a:fld id="{D3C89A02-2183-4EC2-9978-996C81F899C4}" type="slidenum">
              <a:rPr lang="fi-FI" sz="1100" smtClean="0">
                <a:solidFill>
                  <a:prstClr val="black">
                    <a:tint val="75000"/>
                  </a:prstClr>
                </a:solidFill>
                <a:latin typeface="Calibri" panose="020F0502020204030204"/>
              </a:rPr>
              <a:pPr defTabSz="685800">
                <a:defRPr/>
              </a:pPr>
              <a:t>89</a:t>
            </a:fld>
            <a:endParaRPr lang="fi-FI" sz="1100">
              <a:solidFill>
                <a:prstClr val="black">
                  <a:tint val="75000"/>
                </a:prstClr>
              </a:solidFill>
              <a:latin typeface="Calibri" panose="020F0502020204030204"/>
            </a:endParaRPr>
          </a:p>
        </p:txBody>
      </p:sp>
      <p:pic>
        <p:nvPicPr>
          <p:cNvPr id="5" name="Kuva 4" descr="Kuva, joka sisältää kohteen teksti, merkki, clipart-kuva&#10;&#10;Kuvaus luotu automaattisesti">
            <a:extLst>
              <a:ext uri="{FF2B5EF4-FFF2-40B4-BE49-F238E27FC236}">
                <a16:creationId xmlns:a16="http://schemas.microsoft.com/office/drawing/2014/main" id="{8157CF78-8B63-38A4-4379-37D2884BC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2" name="Picture 1">
            <a:extLst>
              <a:ext uri="{FF2B5EF4-FFF2-40B4-BE49-F238E27FC236}">
                <a16:creationId xmlns:a16="http://schemas.microsoft.com/office/drawing/2014/main" id="{2456434C-4908-F7A9-1866-A266F9AA15EF}"/>
              </a:ext>
            </a:extLst>
          </p:cNvPr>
          <p:cNvPicPr>
            <a:picLocks noChangeAspect="1"/>
          </p:cNvPicPr>
          <p:nvPr/>
        </p:nvPicPr>
        <p:blipFill>
          <a:blip r:embed="rId4"/>
          <a:stretch>
            <a:fillRect/>
          </a:stretch>
        </p:blipFill>
        <p:spPr>
          <a:xfrm>
            <a:off x="0" y="152384"/>
            <a:ext cx="9144000" cy="5982224"/>
          </a:xfrm>
          <a:prstGeom prst="rect">
            <a:avLst/>
          </a:prstGeom>
        </p:spPr>
      </p:pic>
    </p:spTree>
    <p:extLst>
      <p:ext uri="{BB962C8B-B14F-4D97-AF65-F5344CB8AC3E}">
        <p14:creationId xmlns:p14="http://schemas.microsoft.com/office/powerpoint/2010/main" val="1554975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11284" y="137002"/>
            <a:ext cx="8147248" cy="5667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9</a:t>
            </a:fld>
            <a:endParaRPr lang="fi-FI" altLang="fi-FI" sz="1200">
              <a:solidFill>
                <a:srgbClr val="898989"/>
              </a:solidFill>
            </a:endParaRPr>
          </a:p>
        </p:txBody>
      </p:sp>
      <p:sp>
        <p:nvSpPr>
          <p:cNvPr id="4" name="Rectangle 2">
            <a:extLst>
              <a:ext uri="{FF2B5EF4-FFF2-40B4-BE49-F238E27FC236}">
                <a16:creationId xmlns:a16="http://schemas.microsoft.com/office/drawing/2014/main" id="{DE6F5F2B-5E3A-4708-8F7D-2612A9A35B95}"/>
              </a:ext>
            </a:extLst>
          </p:cNvPr>
          <p:cNvSpPr>
            <a:spLocks noChangeArrowheads="1"/>
          </p:cNvSpPr>
          <p:nvPr/>
        </p:nvSpPr>
        <p:spPr bwMode="auto">
          <a:xfrm>
            <a:off x="2123728" y="6016625"/>
            <a:ext cx="6845121" cy="3397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ts val="1200"/>
              </a:spcAft>
              <a:tabLst/>
            </a:pPr>
            <a:r>
              <a:rPr kumimoji="0" lang="fi-FI" altLang="fi-FI" sz="2000" b="0" i="0" u="none" strike="noStrike" cap="none" normalizeH="0" baseline="0" dirty="0">
                <a:ln>
                  <a:noFill/>
                </a:ln>
                <a:solidFill>
                  <a:srgbClr val="000000"/>
                </a:solidFill>
                <a:effectLst/>
                <a:latin typeface="Times New Roman" panose="02020603050405020304" pitchFamily="18" charset="0"/>
              </a:rPr>
              <a:t>20-34-vuotiaiden nettomuutto kuntien välisessä </a:t>
            </a:r>
            <a:r>
              <a:rPr lang="fi-FI" altLang="fi-FI" sz="2000" dirty="0">
                <a:solidFill>
                  <a:srgbClr val="000000"/>
                </a:solidFill>
                <a:latin typeface="Times New Roman" panose="02020603050405020304" pitchFamily="18" charset="0"/>
              </a:rPr>
              <a:t>muuttoliikkeessä </a:t>
            </a:r>
            <a:r>
              <a:rPr kumimoji="0" lang="fi-FI" altLang="fi-FI" sz="2000" b="0" i="0" u="none" strike="noStrike" cap="none" normalizeH="0" baseline="0" dirty="0">
                <a:ln>
                  <a:noFill/>
                </a:ln>
                <a:solidFill>
                  <a:srgbClr val="000000"/>
                </a:solidFill>
                <a:effectLst/>
                <a:latin typeface="Times New Roman" panose="02020603050405020304" pitchFamily="18" charset="0"/>
              </a:rPr>
              <a:t>Satakunnassa 1990-2022, lähde: Tilastokeskus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017F00BD-DE64-48CB-DB4A-58BD9D2B6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165304"/>
            <a:ext cx="1856812" cy="480765"/>
          </a:xfrm>
          <a:prstGeom prst="rect">
            <a:avLst/>
          </a:prstGeom>
        </p:spPr>
      </p:pic>
      <p:pic>
        <p:nvPicPr>
          <p:cNvPr id="5" name="Picture 4">
            <a:extLst>
              <a:ext uri="{FF2B5EF4-FFF2-40B4-BE49-F238E27FC236}">
                <a16:creationId xmlns:a16="http://schemas.microsoft.com/office/drawing/2014/main" id="{9E74517D-DF46-3F5E-024B-15767D26091A}"/>
              </a:ext>
            </a:extLst>
          </p:cNvPr>
          <p:cNvPicPr>
            <a:picLocks noChangeAspect="1"/>
          </p:cNvPicPr>
          <p:nvPr/>
        </p:nvPicPr>
        <p:blipFill>
          <a:blip r:embed="rId4"/>
          <a:stretch>
            <a:fillRect/>
          </a:stretch>
        </p:blipFill>
        <p:spPr>
          <a:xfrm>
            <a:off x="827584" y="755673"/>
            <a:ext cx="7114649" cy="5346655"/>
          </a:xfrm>
          <a:prstGeom prst="rect">
            <a:avLst/>
          </a:prstGeom>
        </p:spPr>
      </p:pic>
    </p:spTree>
    <p:extLst>
      <p:ext uri="{BB962C8B-B14F-4D97-AF65-F5344CB8AC3E}">
        <p14:creationId xmlns:p14="http://schemas.microsoft.com/office/powerpoint/2010/main" val="33946319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a:xfrm>
            <a:off x="8388424" y="6356352"/>
            <a:ext cx="400050" cy="365125"/>
          </a:xfrm>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90</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2EC55C7-97CF-5BFE-9A23-0D1927B264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278B24E6-FF04-A708-5D32-368B8C7D8495}"/>
              </a:ext>
            </a:extLst>
          </p:cNvPr>
          <p:cNvPicPr>
            <a:picLocks noChangeAspect="1"/>
          </p:cNvPicPr>
          <p:nvPr/>
        </p:nvPicPr>
        <p:blipFill>
          <a:blip r:embed="rId3"/>
          <a:stretch>
            <a:fillRect/>
          </a:stretch>
        </p:blipFill>
        <p:spPr>
          <a:xfrm>
            <a:off x="0" y="165221"/>
            <a:ext cx="9144000" cy="5982224"/>
          </a:xfrm>
          <a:prstGeom prst="rect">
            <a:avLst/>
          </a:prstGeom>
        </p:spPr>
      </p:pic>
    </p:spTree>
    <p:extLst>
      <p:ext uri="{BB962C8B-B14F-4D97-AF65-F5344CB8AC3E}">
        <p14:creationId xmlns:p14="http://schemas.microsoft.com/office/powerpoint/2010/main" val="1887410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91</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F5FC38B-E819-E8D7-02C4-333A07957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C47EB8D3-8DB1-9869-0CFA-65C483BAE2A2}"/>
              </a:ext>
            </a:extLst>
          </p:cNvPr>
          <p:cNvPicPr>
            <a:picLocks noChangeAspect="1"/>
          </p:cNvPicPr>
          <p:nvPr/>
        </p:nvPicPr>
        <p:blipFill>
          <a:blip r:embed="rId3"/>
          <a:stretch>
            <a:fillRect/>
          </a:stretch>
        </p:blipFill>
        <p:spPr>
          <a:xfrm>
            <a:off x="0" y="136523"/>
            <a:ext cx="9144000" cy="5982224"/>
          </a:xfrm>
          <a:prstGeom prst="rect">
            <a:avLst/>
          </a:prstGeom>
        </p:spPr>
      </p:pic>
    </p:spTree>
    <p:extLst>
      <p:ext uri="{BB962C8B-B14F-4D97-AF65-F5344CB8AC3E}">
        <p14:creationId xmlns:p14="http://schemas.microsoft.com/office/powerpoint/2010/main" val="12899576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92</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5DC68B0A-172E-A89C-F70A-8B3BD88C9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E8E9106A-BE86-DE63-11F3-047DE298B8B5}"/>
              </a:ext>
            </a:extLst>
          </p:cNvPr>
          <p:cNvPicPr>
            <a:picLocks noChangeAspect="1"/>
          </p:cNvPicPr>
          <p:nvPr/>
        </p:nvPicPr>
        <p:blipFill>
          <a:blip r:embed="rId3"/>
          <a:stretch>
            <a:fillRect/>
          </a:stretch>
        </p:blipFill>
        <p:spPr>
          <a:xfrm>
            <a:off x="0" y="136523"/>
            <a:ext cx="9144000" cy="5982224"/>
          </a:xfrm>
          <a:prstGeom prst="rect">
            <a:avLst/>
          </a:prstGeom>
        </p:spPr>
      </p:pic>
    </p:spTree>
    <p:extLst>
      <p:ext uri="{BB962C8B-B14F-4D97-AF65-F5344CB8AC3E}">
        <p14:creationId xmlns:p14="http://schemas.microsoft.com/office/powerpoint/2010/main" val="37372914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93</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E5894FC4-0FDA-CD2E-0F26-036B201CA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3" name="Picture 2">
            <a:extLst>
              <a:ext uri="{FF2B5EF4-FFF2-40B4-BE49-F238E27FC236}">
                <a16:creationId xmlns:a16="http://schemas.microsoft.com/office/drawing/2014/main" id="{2906042D-3949-B324-42AB-B3114B92EF72}"/>
              </a:ext>
            </a:extLst>
          </p:cNvPr>
          <p:cNvPicPr>
            <a:picLocks noChangeAspect="1"/>
          </p:cNvPicPr>
          <p:nvPr/>
        </p:nvPicPr>
        <p:blipFill>
          <a:blip r:embed="rId3"/>
          <a:stretch>
            <a:fillRect/>
          </a:stretch>
        </p:blipFill>
        <p:spPr>
          <a:xfrm>
            <a:off x="0" y="107340"/>
            <a:ext cx="9144000" cy="5982224"/>
          </a:xfrm>
          <a:prstGeom prst="rect">
            <a:avLst/>
          </a:prstGeom>
        </p:spPr>
      </p:pic>
    </p:spTree>
    <p:extLst>
      <p:ext uri="{BB962C8B-B14F-4D97-AF65-F5344CB8AC3E}">
        <p14:creationId xmlns:p14="http://schemas.microsoft.com/office/powerpoint/2010/main" val="23767263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Otsikko 1"/>
          <p:cNvSpPr txBox="1">
            <a:spLocks/>
          </p:cNvSpPr>
          <p:nvPr/>
        </p:nvSpPr>
        <p:spPr>
          <a:xfrm>
            <a:off x="827465" y="38859"/>
            <a:ext cx="7798445" cy="46599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fi-FI" sz="2700" b="1" cap="all" dirty="0" err="1">
                <a:solidFill>
                  <a:srgbClr val="0070C0"/>
                </a:solidFill>
                <a:effectLst>
                  <a:outerShdw blurRad="38100" dist="38100" dir="2700000" algn="tl">
                    <a:srgbClr val="000000">
                      <a:alpha val="43137"/>
                    </a:srgbClr>
                  </a:outerShdw>
                </a:effectLst>
              </a:rPr>
              <a:t>satakunnaN</a:t>
            </a:r>
            <a:r>
              <a:rPr lang="fi-FI" sz="2700" b="1" cap="all" dirty="0">
                <a:solidFill>
                  <a:srgbClr val="0070C0"/>
                </a:solidFill>
                <a:effectLst>
                  <a:outerShdw blurRad="38100" dist="38100" dir="2700000" algn="tl">
                    <a:srgbClr val="000000">
                      <a:alpha val="43137"/>
                    </a:srgbClr>
                  </a:outerShdw>
                </a:effectLst>
              </a:rPr>
              <a:t> SEUTUKUNTIEN VAHVUUKSIA</a:t>
            </a:r>
          </a:p>
        </p:txBody>
      </p:sp>
      <p:sp>
        <p:nvSpPr>
          <p:cNvPr id="40" name="Tekstiruutu 36"/>
          <p:cNvSpPr txBox="1"/>
          <p:nvPr/>
        </p:nvSpPr>
        <p:spPr>
          <a:xfrm rot="16200000">
            <a:off x="7966641" y="1577494"/>
            <a:ext cx="2080654" cy="215444"/>
          </a:xfrm>
          <a:prstGeom prst="rect">
            <a:avLst/>
          </a:prstGeom>
          <a:noFill/>
        </p:spPr>
        <p:txBody>
          <a:bodyPr vert="horz" wrap="square" rtlCol="0">
            <a:spAutoFit/>
          </a:bodyPr>
          <a:lstStyle/>
          <a:p>
            <a:r>
              <a:rPr lang="fi-FI" sz="800" dirty="0"/>
              <a:t>           </a:t>
            </a:r>
          </a:p>
        </p:txBody>
      </p:sp>
      <p:sp>
        <p:nvSpPr>
          <p:cNvPr id="41" name="Tekstiruutu 8"/>
          <p:cNvSpPr txBox="1"/>
          <p:nvPr/>
        </p:nvSpPr>
        <p:spPr>
          <a:xfrm>
            <a:off x="8868498" y="0"/>
            <a:ext cx="307777" cy="992455"/>
          </a:xfrm>
          <a:prstGeom prst="rect">
            <a:avLst/>
          </a:prstGeom>
          <a:noFill/>
        </p:spPr>
        <p:txBody>
          <a:bodyPr vert="vert270" wrap="square" rtlCol="0">
            <a:spAutoFit/>
          </a:bodyPr>
          <a:lstStyle/>
          <a:p>
            <a:r>
              <a:rPr lang="fi-FI" sz="800" dirty="0"/>
              <a:t>Tilastokeskus 2019</a:t>
            </a:r>
          </a:p>
        </p:txBody>
      </p:sp>
      <p:sp>
        <p:nvSpPr>
          <p:cNvPr id="15" name="TextBox 14"/>
          <p:cNvSpPr txBox="1"/>
          <p:nvPr/>
        </p:nvSpPr>
        <p:spPr>
          <a:xfrm>
            <a:off x="3386602" y="3405625"/>
            <a:ext cx="2029723" cy="369332"/>
          </a:xfrm>
          <a:prstGeom prst="rect">
            <a:avLst/>
          </a:prstGeom>
          <a:noFill/>
        </p:spPr>
        <p:txBody>
          <a:bodyPr wrap="non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Pohjois-Satakunta</a:t>
            </a:r>
            <a:endParaRPr lang="en-US" b="1" dirty="0">
              <a:solidFill>
                <a:prstClr val="black"/>
              </a:solidFill>
              <a:latin typeface="Britannic Bold" panose="020B0903060703020204" pitchFamily="34" charset="0"/>
            </a:endParaRPr>
          </a:p>
        </p:txBody>
      </p:sp>
      <p:sp>
        <p:nvSpPr>
          <p:cNvPr id="16" name="TextBox 15"/>
          <p:cNvSpPr txBox="1"/>
          <p:nvPr/>
        </p:nvSpPr>
        <p:spPr>
          <a:xfrm>
            <a:off x="4885379" y="473271"/>
            <a:ext cx="2295948" cy="369332"/>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Rauman seutukunta</a:t>
            </a:r>
            <a:endParaRPr lang="en-US" b="1" dirty="0">
              <a:solidFill>
                <a:prstClr val="black"/>
              </a:solidFill>
              <a:latin typeface="Britannic Bold" panose="020B0903060703020204" pitchFamily="34" charset="0"/>
            </a:endParaRPr>
          </a:p>
        </p:txBody>
      </p:sp>
      <p:sp>
        <p:nvSpPr>
          <p:cNvPr id="18" name="Tekstiruutu 34"/>
          <p:cNvSpPr txBox="1"/>
          <p:nvPr/>
        </p:nvSpPr>
        <p:spPr>
          <a:xfrm>
            <a:off x="584877" y="151425"/>
            <a:ext cx="1955985" cy="677108"/>
          </a:xfrm>
          <a:prstGeom prst="rect">
            <a:avLst/>
          </a:prstGeom>
          <a:noFill/>
        </p:spPr>
        <p:txBody>
          <a:bodyPr wrap="none" rtlCol="0">
            <a:spAutoFit/>
          </a:bodyPr>
          <a:lstStyle/>
          <a:p>
            <a:endParaRPr lang="fi-FI" sz="2000" b="1" dirty="0">
              <a:solidFill>
                <a:schemeClr val="bg1">
                  <a:lumMod val="50000"/>
                </a:schemeClr>
              </a:solidFill>
              <a:effectLst>
                <a:outerShdw blurRad="38100" dist="38100" dir="2700000" algn="tl">
                  <a:srgbClr val="000000">
                    <a:alpha val="43137"/>
                  </a:srgbClr>
                </a:outerShdw>
              </a:effectLst>
            </a:endParaRPr>
          </a:p>
          <a:p>
            <a:r>
              <a:rPr lang="fi-FI" b="1" dirty="0">
                <a:latin typeface="Britannic Bold" panose="020B0903060703020204" pitchFamily="34" charset="0"/>
              </a:rPr>
              <a:t>Porin seutukunta</a:t>
            </a:r>
          </a:p>
        </p:txBody>
      </p:sp>
      <p:sp>
        <p:nvSpPr>
          <p:cNvPr id="7" name="Rectangle 6"/>
          <p:cNvSpPr/>
          <p:nvPr/>
        </p:nvSpPr>
        <p:spPr>
          <a:xfrm>
            <a:off x="154687" y="856287"/>
            <a:ext cx="4572000" cy="2160656"/>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a:t>
            </a:r>
            <a:r>
              <a:rPr lang="fi-FI" dirty="0"/>
              <a:t> </a:t>
            </a:r>
            <a:r>
              <a:rPr lang="fi-FI" sz="1400" b="1" cap="all" spc="-50" dirty="0">
                <a:solidFill>
                  <a:srgbClr val="0070C0"/>
                </a:solidFill>
                <a:latin typeface="+mj-lt"/>
                <a:ea typeface="+mj-ea"/>
                <a:cs typeface="+mj-cs"/>
              </a:rPr>
              <a:t>vahva resilienssi (teollisuuden monipuolisuus </a:t>
            </a:r>
          </a:p>
          <a:p>
            <a:pPr>
              <a:lnSpc>
                <a:spcPct val="85000"/>
              </a:lnSpc>
              <a:spcBef>
                <a:spcPct val="0"/>
              </a:spcBef>
            </a:pPr>
            <a:r>
              <a:rPr lang="fi-FI" sz="1400" b="1" cap="all" spc="-50" dirty="0">
                <a:solidFill>
                  <a:srgbClr val="0070C0"/>
                </a:solidFill>
                <a:latin typeface="+mj-lt"/>
                <a:ea typeface="+mj-ea"/>
                <a:cs typeface="+mj-cs"/>
              </a:rPr>
              <a:t>Suomen 9. paras 70 seutukunnasta)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metallien jalostus sekä kone- ja laitevalmistus </a:t>
            </a:r>
          </a:p>
          <a:p>
            <a:pPr>
              <a:lnSpc>
                <a:spcPct val="85000"/>
              </a:lnSpc>
              <a:spcBef>
                <a:spcPct val="0"/>
              </a:spcBef>
            </a:pPr>
            <a:r>
              <a:rPr lang="fi-FI" sz="1400" b="1" cap="all" spc="-50" dirty="0">
                <a:solidFill>
                  <a:srgbClr val="0070C0"/>
                </a:solidFill>
                <a:latin typeface="+mj-lt"/>
                <a:ea typeface="+mj-ea"/>
                <a:cs typeface="+mj-cs"/>
              </a:rPr>
              <a:t>vahvoja vientialoja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teollisten investointien kasvu ripeää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a:t>
            </a:r>
            <a:r>
              <a:rPr lang="fi-FI" sz="1400" b="1" cap="all" spc="-50" dirty="0">
                <a:solidFill>
                  <a:srgbClr val="0070C0"/>
                </a:solidFill>
                <a:latin typeface="Calibri"/>
              </a:rPr>
              <a:t>metallien jalostus vahvassa vedossa</a:t>
            </a:r>
            <a:endParaRPr lang="fi-FI" sz="1400" b="1" cap="all" spc="-50" dirty="0">
              <a:solidFill>
                <a:srgbClr val="0070C0"/>
              </a:solidFill>
              <a:latin typeface="+mj-lt"/>
              <a:ea typeface="+mj-ea"/>
              <a:cs typeface="+mj-cs"/>
            </a:endParaRP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AUTOMAATIO- JA ROBOTIIKKA </a:t>
            </a:r>
            <a:r>
              <a:rPr lang="fi-FI" sz="1400" b="1" cap="all" spc="-50" dirty="0" err="1">
                <a:solidFill>
                  <a:srgbClr val="0070C0"/>
                </a:solidFill>
                <a:latin typeface="+mj-lt"/>
                <a:ea typeface="+mj-ea"/>
                <a:cs typeface="+mj-cs"/>
              </a:rPr>
              <a:t>kovaSSA</a:t>
            </a:r>
            <a:r>
              <a:rPr lang="fi-FI" sz="1400" b="1" cap="all" spc="-50" dirty="0">
                <a:solidFill>
                  <a:srgbClr val="0070C0"/>
                </a:solidFill>
                <a:latin typeface="+mj-lt"/>
                <a:ea typeface="+mj-ea"/>
                <a:cs typeface="+mj-cs"/>
              </a:rPr>
              <a:t> NOSTEESSA</a:t>
            </a:r>
          </a:p>
        </p:txBody>
      </p:sp>
      <p:sp>
        <p:nvSpPr>
          <p:cNvPr id="19" name="Rectangle 18"/>
          <p:cNvSpPr/>
          <p:nvPr/>
        </p:nvSpPr>
        <p:spPr>
          <a:xfrm>
            <a:off x="2588814" y="3845326"/>
            <a:ext cx="4572000" cy="1611275"/>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a:t>
            </a:r>
            <a:r>
              <a:rPr lang="fi-FI" dirty="0"/>
              <a:t> </a:t>
            </a:r>
            <a:r>
              <a:rPr lang="fi-FI" sz="1400" b="1" cap="all" spc="-50" dirty="0">
                <a:solidFill>
                  <a:srgbClr val="0070C0"/>
                </a:solidFill>
                <a:latin typeface="+mj-lt"/>
                <a:ea typeface="+mj-ea"/>
                <a:cs typeface="+mj-cs"/>
              </a:rPr>
              <a:t>talouskasvu nopeaa 6/2021-9/2022</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Korkea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suhteessa alueen kokoon</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monipuolinen teollinen rakenne</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valtakunnallisesti merkittäviä toimijoita (puolustusvoimat ja kuntoutuskeskus)</a:t>
            </a:r>
          </a:p>
        </p:txBody>
      </p:sp>
      <p:sp>
        <p:nvSpPr>
          <p:cNvPr id="20" name="Rectangle 19"/>
          <p:cNvSpPr/>
          <p:nvPr/>
        </p:nvSpPr>
        <p:spPr>
          <a:xfrm>
            <a:off x="4360418" y="884418"/>
            <a:ext cx="4754272" cy="2108334"/>
          </a:xfrm>
          <a:prstGeom prst="rect">
            <a:avLst/>
          </a:prstGeom>
        </p:spPr>
        <p:txBody>
          <a:bodyPr wrap="square">
            <a:spAutoFit/>
          </a:bodyPr>
          <a:lstStyle/>
          <a:p>
            <a:pPr>
              <a:lnSpc>
                <a:spcPct val="85000"/>
              </a:lnSpc>
              <a:spcBef>
                <a:spcPct val="0"/>
              </a:spcBef>
            </a:pPr>
            <a:r>
              <a:rPr lang="fi-FI" sz="1400" b="1" cap="all" spc="-50" dirty="0">
                <a:solidFill>
                  <a:srgbClr val="0070C0"/>
                </a:solidFill>
                <a:latin typeface="+mj-lt"/>
                <a:ea typeface="+mj-ea"/>
                <a:cs typeface="+mj-cs"/>
              </a:rPr>
              <a:t>•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Suomen 7. korkein,  </a:t>
            </a:r>
          </a:p>
          <a:p>
            <a:pPr>
              <a:lnSpc>
                <a:spcPct val="85000"/>
              </a:lnSpc>
              <a:spcBef>
                <a:spcPct val="0"/>
              </a:spcBef>
            </a:pPr>
            <a:r>
              <a:rPr lang="fi-FI" sz="1400" b="1" cap="all" spc="-50" dirty="0">
                <a:solidFill>
                  <a:srgbClr val="0070C0"/>
                </a:solidFill>
                <a:latin typeface="+mj-lt"/>
                <a:ea typeface="+mj-ea"/>
                <a:cs typeface="+mj-cs"/>
              </a:rPr>
              <a:t>   kilpailukyky maan  kärkeä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runsaasti monipuolista ja tuottavaa Vientiteollisuutta  </a:t>
            </a:r>
          </a:p>
          <a:p>
            <a:pPr>
              <a:lnSpc>
                <a:spcPct val="85000"/>
              </a:lnSpc>
              <a:spcBef>
                <a:spcPct val="0"/>
              </a:spcBef>
            </a:pPr>
            <a:r>
              <a:rPr lang="fi-FI" sz="1400" b="1" cap="all" spc="-50" dirty="0">
                <a:solidFill>
                  <a:srgbClr val="0070C0"/>
                </a:solidFill>
                <a:latin typeface="+mj-lt"/>
                <a:ea typeface="+mj-ea"/>
                <a:cs typeface="+mj-cs"/>
              </a:rPr>
              <a:t>   etenkin metsä-, konepaja- ja  meriteollisuudessa </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vahva elintarvikeketju</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hyvin merkittävä energian tuottaja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meriteollisuus kasvussa</a:t>
            </a:r>
          </a:p>
        </p:txBody>
      </p:sp>
      <p:pic>
        <p:nvPicPr>
          <p:cNvPr id="21" name="Picture 20"/>
          <p:cNvPicPr>
            <a:picLocks noChangeAspect="1"/>
          </p:cNvPicPr>
          <p:nvPr/>
        </p:nvPicPr>
        <p:blipFill>
          <a:blip r:embed="rId2"/>
          <a:stretch>
            <a:fillRect/>
          </a:stretch>
        </p:blipFill>
        <p:spPr>
          <a:xfrm>
            <a:off x="7271895" y="59412"/>
            <a:ext cx="1548113" cy="1423811"/>
          </a:xfrm>
          <a:prstGeom prst="rect">
            <a:avLst/>
          </a:prstGeom>
        </p:spPr>
      </p:pic>
      <p:sp>
        <p:nvSpPr>
          <p:cNvPr id="23" name="TextBox 22"/>
          <p:cNvSpPr txBox="1"/>
          <p:nvPr/>
        </p:nvSpPr>
        <p:spPr>
          <a:xfrm>
            <a:off x="6038877" y="3007760"/>
            <a:ext cx="2829621" cy="400110"/>
          </a:xfrm>
          <a:prstGeom prst="rect">
            <a:avLst/>
          </a:prstGeom>
          <a:noFill/>
        </p:spPr>
        <p:txBody>
          <a:bodyPr wrap="none" rtlCol="0">
            <a:spAutoFit/>
          </a:bodyPr>
          <a:lstStyle/>
          <a:p>
            <a:r>
              <a:rPr lang="fi-FI" sz="1000" dirty="0"/>
              <a:t>Seutukuntien BKT/</a:t>
            </a:r>
            <a:r>
              <a:rPr lang="fi-FI" sz="1000" dirty="0" err="1"/>
              <a:t>capita</a:t>
            </a:r>
            <a:endParaRPr lang="fi-FI" sz="1000" dirty="0"/>
          </a:p>
          <a:p>
            <a:r>
              <a:rPr lang="fi-FI" sz="1000" dirty="0"/>
              <a:t>Sijaluvut (sininen parempi, punainen heikompi)</a:t>
            </a:r>
          </a:p>
        </p:txBody>
      </p:sp>
      <p:sp>
        <p:nvSpPr>
          <p:cNvPr id="4" name="TextBox 3"/>
          <p:cNvSpPr txBox="1"/>
          <p:nvPr/>
        </p:nvSpPr>
        <p:spPr>
          <a:xfrm>
            <a:off x="2551070" y="6410474"/>
            <a:ext cx="885109" cy="369332"/>
          </a:xfrm>
          <a:prstGeom prst="rect">
            <a:avLst/>
          </a:prstGeom>
          <a:solidFill>
            <a:schemeClr val="bg1"/>
          </a:solidFill>
        </p:spPr>
        <p:txBody>
          <a:bodyPr wrap="square" rtlCol="0">
            <a:spAutoFit/>
          </a:bodyPr>
          <a:lstStyle/>
          <a:p>
            <a:endParaRPr lang="fi-FI" dirty="0"/>
          </a:p>
        </p:txBody>
      </p:sp>
      <p:sp>
        <p:nvSpPr>
          <p:cNvPr id="2" name="TextBox 1"/>
          <p:cNvSpPr txBox="1"/>
          <p:nvPr/>
        </p:nvSpPr>
        <p:spPr>
          <a:xfrm>
            <a:off x="274712" y="2911064"/>
            <a:ext cx="2773516" cy="400110"/>
          </a:xfrm>
          <a:prstGeom prst="rect">
            <a:avLst/>
          </a:prstGeom>
          <a:noFill/>
        </p:spPr>
        <p:txBody>
          <a:bodyPr wrap="none" rtlCol="0">
            <a:spAutoFit/>
          </a:bodyPr>
          <a:lstStyle/>
          <a:p>
            <a:r>
              <a:rPr lang="fi-FI" sz="1000" dirty="0"/>
              <a:t>Seutukuntien resilienssi,</a:t>
            </a:r>
          </a:p>
          <a:p>
            <a:r>
              <a:rPr lang="fi-FI" sz="1000" dirty="0"/>
              <a:t>Sijaluvut (vihreä parempi, punainen heikompi)</a:t>
            </a:r>
          </a:p>
        </p:txBody>
      </p:sp>
      <p:pic>
        <p:nvPicPr>
          <p:cNvPr id="3" name="Picture 2">
            <a:extLst>
              <a:ext uri="{FF2B5EF4-FFF2-40B4-BE49-F238E27FC236}">
                <a16:creationId xmlns:a16="http://schemas.microsoft.com/office/drawing/2014/main" id="{AA2D4A54-DFB6-11A9-82DB-88B915A840D7}"/>
              </a:ext>
            </a:extLst>
          </p:cNvPr>
          <p:cNvPicPr>
            <a:picLocks noChangeAspect="1"/>
          </p:cNvPicPr>
          <p:nvPr/>
        </p:nvPicPr>
        <p:blipFill>
          <a:blip r:embed="rId3"/>
          <a:stretch>
            <a:fillRect/>
          </a:stretch>
        </p:blipFill>
        <p:spPr>
          <a:xfrm>
            <a:off x="6565734" y="3370432"/>
            <a:ext cx="2445933" cy="3460100"/>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F927843E-2951-9329-562D-04998F7F4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CB132B7E-9244-CAC2-1779-ED799D840A35}"/>
              </a:ext>
            </a:extLst>
          </p:cNvPr>
          <p:cNvPicPr>
            <a:picLocks noChangeAspect="1"/>
          </p:cNvPicPr>
          <p:nvPr/>
        </p:nvPicPr>
        <p:blipFill>
          <a:blip r:embed="rId5"/>
          <a:stretch>
            <a:fillRect/>
          </a:stretch>
        </p:blipFill>
        <p:spPr>
          <a:xfrm>
            <a:off x="182943" y="3244912"/>
            <a:ext cx="2194750" cy="3097036"/>
          </a:xfrm>
          <a:prstGeom prst="rect">
            <a:avLst/>
          </a:prstGeom>
        </p:spPr>
      </p:pic>
    </p:spTree>
    <p:extLst>
      <p:ext uri="{BB962C8B-B14F-4D97-AF65-F5344CB8AC3E}">
        <p14:creationId xmlns:p14="http://schemas.microsoft.com/office/powerpoint/2010/main" val="7203299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5B3087D9-6CC8-4239-9F79-CBB91022B82F}" type="slidenum">
              <a:rPr lang="fi-FI" altLang="fi-FI">
                <a:solidFill>
                  <a:prstClr val="white"/>
                </a:solidFill>
                <a:cs typeface="+mn-cs"/>
              </a:rPr>
              <a:pPr defTabSz="685800" eaLnBrk="1" fontAlgn="auto" hangingPunct="1">
                <a:spcBef>
                  <a:spcPts val="0"/>
                </a:spcBef>
                <a:spcAft>
                  <a:spcPts val="0"/>
                </a:spcAft>
              </a:pPr>
              <a:t>95</a:t>
            </a:fld>
            <a:endParaRPr lang="fi-FI" altLang="fi-FI">
              <a:solidFill>
                <a:prstClr val="white"/>
              </a:solidFill>
              <a:cs typeface="+mn-cs"/>
            </a:endParaRPr>
          </a:p>
        </p:txBody>
      </p:sp>
      <p:sp>
        <p:nvSpPr>
          <p:cNvPr id="19459" name="Rectangle 2"/>
          <p:cNvSpPr>
            <a:spLocks noGrp="1" noChangeArrowheads="1"/>
          </p:cNvSpPr>
          <p:nvPr>
            <p:ph type="title"/>
          </p:nvPr>
        </p:nvSpPr>
        <p:spPr>
          <a:xfrm>
            <a:off x="628650" y="926693"/>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1702594" y="1437086"/>
            <a:ext cx="6143625" cy="3611165"/>
          </a:xfrm>
        </p:spPr>
        <p:txBody>
          <a:bodyPr/>
          <a:lstStyle/>
          <a:p>
            <a:pPr>
              <a:buFontTx/>
              <a:buNone/>
            </a:pPr>
            <a:r>
              <a:rPr lang="en-GB" altLang="fi-FI" sz="1350" b="1" dirty="0"/>
              <a:t>         </a:t>
            </a:r>
          </a:p>
          <a:p>
            <a:pPr>
              <a:buFontTx/>
              <a:buNone/>
            </a:pPr>
            <a:r>
              <a:rPr lang="en-GB" altLang="fi-FI" sz="1350" b="1" dirty="0"/>
              <a:t>LIIKEVAIHTO</a:t>
            </a:r>
          </a:p>
          <a:p>
            <a:pPr>
              <a:buFontTx/>
              <a:buNone/>
            </a:pPr>
            <a:endParaRPr lang="fi-FI" altLang="fi-FI" sz="1350" b="1" dirty="0"/>
          </a:p>
        </p:txBody>
      </p:sp>
      <p:sp>
        <p:nvSpPr>
          <p:cNvPr id="19464" name="Rectangle 1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5"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6"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7"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8"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9"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0"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1"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2"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3"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4"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5"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6" name="Rectangle 23"/>
          <p:cNvSpPr>
            <a:spLocks noChangeArrowheads="1"/>
          </p:cNvSpPr>
          <p:nvPr/>
        </p:nvSpPr>
        <p:spPr bwMode="auto">
          <a:xfrm>
            <a:off x="1551386"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19477" name="Rectangle 25"/>
          <p:cNvSpPr>
            <a:spLocks noChangeArrowheads="1"/>
          </p:cNvSpPr>
          <p:nvPr/>
        </p:nvSpPr>
        <p:spPr bwMode="auto">
          <a:xfrm>
            <a:off x="4739880"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pic>
        <p:nvPicPr>
          <p:cNvPr id="2" name="Picture 1">
            <a:extLst>
              <a:ext uri="{FF2B5EF4-FFF2-40B4-BE49-F238E27FC236}">
                <a16:creationId xmlns:a16="http://schemas.microsoft.com/office/drawing/2014/main" id="{44948686-684F-256A-D490-B2E7B8EF5B62}"/>
              </a:ext>
            </a:extLst>
          </p:cNvPr>
          <p:cNvPicPr>
            <a:picLocks noChangeAspect="1"/>
          </p:cNvPicPr>
          <p:nvPr/>
        </p:nvPicPr>
        <p:blipFill>
          <a:blip r:embed="rId2"/>
          <a:stretch>
            <a:fillRect/>
          </a:stretch>
        </p:blipFill>
        <p:spPr>
          <a:xfrm>
            <a:off x="4424145" y="1995927"/>
            <a:ext cx="4641274" cy="3321367"/>
          </a:xfrm>
          <a:prstGeom prst="rect">
            <a:avLst/>
          </a:prstGeom>
        </p:spPr>
      </p:pic>
      <p:pic>
        <p:nvPicPr>
          <p:cNvPr id="6" name="Picture 5">
            <a:extLst>
              <a:ext uri="{FF2B5EF4-FFF2-40B4-BE49-F238E27FC236}">
                <a16:creationId xmlns:a16="http://schemas.microsoft.com/office/drawing/2014/main" id="{B2C673D0-1C39-5B24-1882-8298990D5340}"/>
              </a:ext>
            </a:extLst>
          </p:cNvPr>
          <p:cNvPicPr>
            <a:picLocks noChangeAspect="1"/>
          </p:cNvPicPr>
          <p:nvPr/>
        </p:nvPicPr>
        <p:blipFill>
          <a:blip r:embed="rId3"/>
          <a:stretch>
            <a:fillRect/>
          </a:stretch>
        </p:blipFill>
        <p:spPr>
          <a:xfrm>
            <a:off x="115273" y="1995926"/>
            <a:ext cx="4305274" cy="3321367"/>
          </a:xfrm>
          <a:prstGeom prst="rect">
            <a:avLst/>
          </a:prstGeom>
        </p:spPr>
      </p:pic>
      <p:pic>
        <p:nvPicPr>
          <p:cNvPr id="3" name="Kuva 8" descr="Kuva, joka sisältää kohteen teksti, merkki, clipart-kuva&#10;&#10;Kuvaus luotu automaattisesti">
            <a:extLst>
              <a:ext uri="{FF2B5EF4-FFF2-40B4-BE49-F238E27FC236}">
                <a16:creationId xmlns:a16="http://schemas.microsoft.com/office/drawing/2014/main" id="{1297B530-2E4D-83AE-9AD0-5747893A80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6650" y="5489587"/>
            <a:ext cx="1392609" cy="360574"/>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5B3087D9-6CC8-4239-9F79-CBB91022B82F}" type="slidenum">
              <a:rPr lang="fi-FI" altLang="fi-FI">
                <a:solidFill>
                  <a:prstClr val="white"/>
                </a:solidFill>
                <a:cs typeface="+mn-cs"/>
              </a:rPr>
              <a:pPr defTabSz="685800" eaLnBrk="1" fontAlgn="auto" hangingPunct="1">
                <a:spcBef>
                  <a:spcPts val="0"/>
                </a:spcBef>
                <a:spcAft>
                  <a:spcPts val="0"/>
                </a:spcAft>
              </a:pPr>
              <a:t>96</a:t>
            </a:fld>
            <a:endParaRPr lang="fi-FI" altLang="fi-FI">
              <a:solidFill>
                <a:prstClr val="white"/>
              </a:solidFill>
              <a:cs typeface="+mn-cs"/>
            </a:endParaRPr>
          </a:p>
        </p:txBody>
      </p:sp>
      <p:sp>
        <p:nvSpPr>
          <p:cNvPr id="19459" name="Rectangle 2"/>
          <p:cNvSpPr>
            <a:spLocks noGrp="1" noChangeArrowheads="1"/>
          </p:cNvSpPr>
          <p:nvPr>
            <p:ph type="title"/>
          </p:nvPr>
        </p:nvSpPr>
        <p:spPr>
          <a:xfrm>
            <a:off x="628650" y="926693"/>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1702594" y="1437086"/>
            <a:ext cx="6143625" cy="3611165"/>
          </a:xfrm>
        </p:spPr>
        <p:txBody>
          <a:bodyPr/>
          <a:lstStyle/>
          <a:p>
            <a:pPr>
              <a:buFontTx/>
              <a:buNone/>
            </a:pPr>
            <a:r>
              <a:rPr lang="en-GB" altLang="fi-FI" sz="1350" b="1" dirty="0"/>
              <a:t>         </a:t>
            </a:r>
          </a:p>
          <a:p>
            <a:pPr>
              <a:buFontTx/>
              <a:buNone/>
            </a:pPr>
            <a:r>
              <a:rPr lang="en-GB" altLang="fi-FI" sz="1350" b="1" dirty="0"/>
              <a:t>HENKILÖSTÖMÄÄRÄ</a:t>
            </a:r>
          </a:p>
          <a:p>
            <a:pPr>
              <a:buFontTx/>
              <a:buNone/>
            </a:pPr>
            <a:endParaRPr lang="fi-FI" altLang="fi-FI" sz="1350" b="1" dirty="0"/>
          </a:p>
        </p:txBody>
      </p:sp>
      <p:sp>
        <p:nvSpPr>
          <p:cNvPr id="19464" name="Rectangle 1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5"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6"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7"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8"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9"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0"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1"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2"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3"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4"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5"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6" name="Rectangle 23"/>
          <p:cNvSpPr>
            <a:spLocks noChangeArrowheads="1"/>
          </p:cNvSpPr>
          <p:nvPr/>
        </p:nvSpPr>
        <p:spPr bwMode="auto">
          <a:xfrm>
            <a:off x="1551386"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19477" name="Rectangle 25"/>
          <p:cNvSpPr>
            <a:spLocks noChangeArrowheads="1"/>
          </p:cNvSpPr>
          <p:nvPr/>
        </p:nvSpPr>
        <p:spPr bwMode="auto">
          <a:xfrm>
            <a:off x="4739880"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pic>
        <p:nvPicPr>
          <p:cNvPr id="2" name="Picture 1">
            <a:extLst>
              <a:ext uri="{FF2B5EF4-FFF2-40B4-BE49-F238E27FC236}">
                <a16:creationId xmlns:a16="http://schemas.microsoft.com/office/drawing/2014/main" id="{C8B7B762-1396-71C6-DA20-BCC67F5EC3DA}"/>
              </a:ext>
            </a:extLst>
          </p:cNvPr>
          <p:cNvPicPr>
            <a:picLocks noChangeAspect="1"/>
          </p:cNvPicPr>
          <p:nvPr/>
        </p:nvPicPr>
        <p:blipFill>
          <a:blip r:embed="rId2"/>
          <a:stretch>
            <a:fillRect/>
          </a:stretch>
        </p:blipFill>
        <p:spPr>
          <a:xfrm>
            <a:off x="4362766" y="2027846"/>
            <a:ext cx="4781234" cy="3451191"/>
          </a:xfrm>
          <a:prstGeom prst="rect">
            <a:avLst/>
          </a:prstGeom>
        </p:spPr>
      </p:pic>
      <p:pic>
        <p:nvPicPr>
          <p:cNvPr id="4" name="Picture 3">
            <a:extLst>
              <a:ext uri="{FF2B5EF4-FFF2-40B4-BE49-F238E27FC236}">
                <a16:creationId xmlns:a16="http://schemas.microsoft.com/office/drawing/2014/main" id="{416A0AA9-0C24-E552-9AD7-CE121058F843}"/>
              </a:ext>
            </a:extLst>
          </p:cNvPr>
          <p:cNvPicPr>
            <a:picLocks noChangeAspect="1"/>
          </p:cNvPicPr>
          <p:nvPr/>
        </p:nvPicPr>
        <p:blipFill>
          <a:blip r:embed="rId3"/>
          <a:stretch>
            <a:fillRect/>
          </a:stretch>
        </p:blipFill>
        <p:spPr>
          <a:xfrm>
            <a:off x="0" y="2027846"/>
            <a:ext cx="4362765" cy="3508941"/>
          </a:xfrm>
          <a:prstGeom prst="rect">
            <a:avLst/>
          </a:prstGeom>
        </p:spPr>
      </p:pic>
      <p:pic>
        <p:nvPicPr>
          <p:cNvPr id="8" name="Kuva 8" descr="Kuva, joka sisältää kohteen teksti, merkki, clipart-kuva&#10;&#10;Kuvaus luotu automaattisesti">
            <a:extLst>
              <a:ext uri="{FF2B5EF4-FFF2-40B4-BE49-F238E27FC236}">
                <a16:creationId xmlns:a16="http://schemas.microsoft.com/office/drawing/2014/main" id="{C51816C6-8CDB-E06C-50CC-72BAF0E408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35382681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8995" y="1344832"/>
            <a:ext cx="4323678" cy="4800257"/>
          </a:xfrm>
        </p:spPr>
        <p:txBody>
          <a:bodyPr>
            <a:noAutofit/>
          </a:bodyPr>
          <a:lstStyle/>
          <a:p>
            <a:pPr algn="just">
              <a:defRPr/>
            </a:pPr>
            <a:r>
              <a:rPr lang="fi-FI" altLang="fi-FI" sz="1350" b="1" dirty="0"/>
              <a:t>Satakunnan talouden käännekohdaksi näyttäisi muodostuneen viime kevät. Laskun merkkejä oli havaittavissa jo aiemminkin, mutta tällöin teollisuuden liikevaihto alkoi pudota voimakkaasti. Eniten kärsineitä aloja olivat metsä- ja kemianteollisuus, metallien jalostus, automaatio, konepajat ja metallituotteiden valmistus. Liikevaihdon laskun taustalla piilee kuitenkin osittain hintojen lasku etenkin metallien jalostuksessa. Lisäksi lähes jokaisella teollisuuden haaralla henkilöstöä lisättiin edelleen, mikä viittaa suotuisampaan kehitykseen kuin mitä osin hintojen laskuun pohjautuva liikevaihdon pudotus antaa ymmärtää. </a:t>
            </a:r>
          </a:p>
          <a:p>
            <a:pPr algn="just">
              <a:defRPr/>
            </a:pPr>
            <a:r>
              <a:rPr lang="fi-FI" altLang="fi-FI" sz="1350" b="1" dirty="0"/>
              <a:t>Satakunnan rakentamisen kehitys sakkasi alkuvuonna. Sen sijaan palvelualojen liikevaihto kohosi edelleen. Yleinen palkkasumman ja henkilöstön kasvu viittaa osaltaan talouden pysyneen ainakin jonkinlaisessa vireessä. </a:t>
            </a:r>
          </a:p>
          <a:p>
            <a:pPr algn="just">
              <a:defRPr/>
            </a:pPr>
            <a:r>
              <a:rPr lang="fi-FI" altLang="fi-FI" sz="1350" b="1" dirty="0"/>
              <a:t>Talous on kehittynyt Satakunnassa heikommin kuin valtakunnallisesti lähinnä metallien jalostuksen suuren painoarvon vuoksi. Satakunnan viennin arvo laski alkuvuonna, sillä merkittävimpien vientialojen, teknologia- ja metsäteollisuuden, viennin arvo putosi huomattavasti.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97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yleiskatsaus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3970090" y="2934060"/>
            <a:ext cx="24878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3726307" y="1484554"/>
            <a:ext cx="41874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6" name="Rectangle 2">
            <a:extLst>
              <a:ext uri="{FF2B5EF4-FFF2-40B4-BE49-F238E27FC236}">
                <a16:creationId xmlns:a16="http://schemas.microsoft.com/office/drawing/2014/main" id="{71242A82-0980-67B1-C195-3C9344EB59CB}"/>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BFFEBD89-8CF5-B8D9-71D7-23C954006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5489587"/>
            <a:ext cx="1392609" cy="360574"/>
          </a:xfrm>
          <a:prstGeom prst="rect">
            <a:avLst/>
          </a:prstGeom>
        </p:spPr>
      </p:pic>
      <p:pic>
        <p:nvPicPr>
          <p:cNvPr id="16" name="Picture 15">
            <a:extLst>
              <a:ext uri="{FF2B5EF4-FFF2-40B4-BE49-F238E27FC236}">
                <a16:creationId xmlns:a16="http://schemas.microsoft.com/office/drawing/2014/main" id="{B533C953-BE38-E189-DDA3-E54D39256208}"/>
              </a:ext>
            </a:extLst>
          </p:cNvPr>
          <p:cNvPicPr>
            <a:picLocks noChangeAspect="1"/>
          </p:cNvPicPr>
          <p:nvPr/>
        </p:nvPicPr>
        <p:blipFill>
          <a:blip r:embed="rId3"/>
          <a:stretch>
            <a:fillRect/>
          </a:stretch>
        </p:blipFill>
        <p:spPr>
          <a:xfrm>
            <a:off x="4453937" y="1521619"/>
            <a:ext cx="4657848" cy="2836787"/>
          </a:xfrm>
          <a:prstGeom prst="rect">
            <a:avLst/>
          </a:prstGeom>
        </p:spPr>
      </p:pic>
    </p:spTree>
    <p:extLst>
      <p:ext uri="{BB962C8B-B14F-4D97-AF65-F5344CB8AC3E}">
        <p14:creationId xmlns:p14="http://schemas.microsoft.com/office/powerpoint/2010/main" val="23522823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2610" y="1073437"/>
            <a:ext cx="5277548" cy="5094119"/>
          </a:xfrm>
        </p:spPr>
        <p:txBody>
          <a:bodyPr>
            <a:noAutofit/>
          </a:bodyPr>
          <a:lstStyle/>
          <a:p>
            <a:pPr marL="0" indent="0">
              <a:buNone/>
              <a:defRPr/>
            </a:pPr>
            <a:endParaRPr lang="fi-FI" altLang="fi-FI" sz="1253" b="1" dirty="0"/>
          </a:p>
          <a:p>
            <a:pPr algn="just">
              <a:defRPr/>
            </a:pPr>
            <a:r>
              <a:rPr lang="fi-FI" altLang="fi-FI" sz="1350" b="1" dirty="0"/>
              <a:t>Satakunnan menestyjin kuuluivat vuoden 2023 tammi-kesäkuussa elintarviketeollisuus, meriteollisuus, elektroniikka- ja sähkötuotteiden valmistus, kauppa, majoitus- ja ravitsemistoiminta sekä liike-elämän palvelut. Näissä liikevaihto kohosi koko vuoden ensimmäisen puoliskon ajan. Meri-Porin teollisuusalueella liikevaihto aleni keväällä, mutta henkilöstö jatkoi nousuaan. Tilausten laskutusaikataulu saattaa selittää eroavuutta.  Teknologiateollisuuden henkilöstömäärä nousi jokaisella alatoimialalla. Tämä voi viitata osin myös tuotannon kasvuun, sillä liikevaihdon laskun taustalla vaikuttaa suurelta osin alentunut hintataso. Tämä pätee etenkin metallien jalostukseen, jossa henkilöstömäärä kohosi selvästi. Syynä voi osittain olla myös viive, eli liikevaihdon lasku näkyy myöhemmin henkilöstössä etenkin kun näkymät ovat heikentyneet monilta osin. </a:t>
            </a:r>
          </a:p>
          <a:p>
            <a:pPr algn="just">
              <a:defRPr/>
            </a:pPr>
            <a:r>
              <a:rPr lang="fi-FI" altLang="fi-FI" sz="1350" b="1" dirty="0"/>
              <a:t>Kemianteollisuuden liikevaihto aleni rajusti keväällä, ja myös henkilöstö supistui. Rakentamisen liikevaihto laski. Myös henkilöstöä vähennettiin merkkinä suhdanteiden taittumisesta. </a:t>
            </a:r>
          </a:p>
          <a:p>
            <a:pPr algn="just">
              <a:defRPr/>
            </a:pPr>
            <a:r>
              <a:rPr lang="fi-FI" altLang="fi-FI" sz="1350" b="1" dirty="0"/>
              <a:t>Satakunnan palvelualojen kehitys jatkui vuoden 2023 tammi-kesäkuussa vaihtelevana. Liikevaihdon nousu on jatkunut, mutta taustalla vaikuttaa ainakin osin edelleen kohonnut hintataso. Kaupan liikevaihto kasvoi yhä, ja henkilöstöäkin lisättiin keväällä. Liike-elämän palveluiden liikevaihto kasvoi edelleen. Majoitus- ja ravitsemistoiminnankin liikevaihto jatkoi voimakasta kohoamistaan, ja henkilöstöäkin lisättiin. Sen sijaan luovilla aloilla suhdanteet piirtyivät varsin synkkinä. Yksityiset SOTE-alat jatkoivat kasvu-uralla.</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98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yleiskatsaus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4424145" y="1088768"/>
            <a:ext cx="35806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4565709" y="1974612"/>
            <a:ext cx="36533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4DB1A3B2-3651-5DB5-9D9A-2A97D7544099}"/>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340EE6A2-7B86-27FB-CEF8-25B64B417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806" y="5444226"/>
            <a:ext cx="1392609" cy="360574"/>
          </a:xfrm>
          <a:prstGeom prst="rect">
            <a:avLst/>
          </a:prstGeom>
        </p:spPr>
      </p:pic>
      <p:pic>
        <p:nvPicPr>
          <p:cNvPr id="1025" name="Picture 1">
            <a:extLst>
              <a:ext uri="{FF2B5EF4-FFF2-40B4-BE49-F238E27FC236}">
                <a16:creationId xmlns:a16="http://schemas.microsoft.com/office/drawing/2014/main" id="{0059788D-B411-DE2E-0774-23619FBBAE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5690" y="1315772"/>
            <a:ext cx="3984968" cy="2428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5940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94543" y="1436489"/>
            <a:ext cx="8925237" cy="3010637"/>
          </a:xfrm>
        </p:spPr>
        <p:txBody>
          <a:bodyPr>
            <a:noAutofit/>
          </a:bodyPr>
          <a:lstStyle/>
          <a:p>
            <a:pPr algn="just">
              <a:defRPr/>
            </a:pPr>
            <a:r>
              <a:rPr lang="fi-FI" altLang="fi-FI" sz="1350" b="1" dirty="0"/>
              <a:t>Tilastokeskuksen tuoreimpien suhdannetietojen mukaan Satakunnan yritysten yhteenlaskettu liikevaihto laski vuoden 2023 tammi–kesäkuussa 2,8 % vuoden 2022 vastaavaan aikaan verrattuna. Koko maassa kasvua kirjattiin vastaavasti 0,6 %. Ero koko maan hyväksi selittyy pitkälti metallien jalostuksen pienemmällä painoarvolla, jolloin hintavaihtelut eivät heijastu yhtä voimakkaasti kehitykseen. Itse tuotannon määrälle sillä ei ole yleensä läheskään yhtä suurta vaikutusta. </a:t>
            </a:r>
          </a:p>
          <a:p>
            <a:pPr algn="just">
              <a:defRPr/>
            </a:pPr>
            <a:r>
              <a:rPr lang="fi-FI" altLang="fi-FI" sz="1350" b="1" dirty="0"/>
              <a:t>Maakunnan yrityksistä 54 % saavutti tammi–kesäkuussa liikevaihdon kasvua. 37 % yrityskannasta ylsi vähintään 15 %:n nousuun. Toimiala- ja yrityskohtainen vaihtelu on ollut aiempaa suurempaa etenkin teollisuudessa, mutta osin myös palveluissa. Eniten laski yli 20 henkilön yritysten liikevaihto, 4,2 %. 5-19 työntekijän yritysten liikevaihto sen sijaan kohosi 1,2 %. Alle viiden hengen yritysten liikevaihto tippui 0,9 %. Suurin muutosvaikutus Satakunnan talouden suuntaviivoihin on edelleen ollut yli 20 hengen lähinnä teollisuudessa toimivilla yrityksillä. Alle viisi vuotta toimineiden yritysten liikevaihto kohosi loppuvuoden aikana n. 22 %. Yli viisi vuotta toimineiden yritysten liikevaihto laski 3,2 %. </a:t>
            </a:r>
          </a:p>
          <a:p>
            <a:pPr algn="just">
              <a:defRPr/>
            </a:pPr>
            <a:r>
              <a:rPr lang="fi-FI" altLang="fi-FI" sz="1350" b="1" dirty="0"/>
              <a:t>Koko maassa keskimäärin talous kasvoi edelleen aivan alkuvuodesta, mutta keväällä liikevaihto kääntyi laskuun. Teollisuuden liikevaihto aleni selvästi toisella vuosineljänneksellä, mutta ainakin elintarviketeollisuudessa sekä koneiden ja laitteiden valmistuksessa liikevaihto kohosi yhä. Rakentamisen liikevaihto taittui laskuun huhti-kesäkuussa. Sen sijaan palvelualoilla nousu jatkui monilta osin. Kasvu on kuitenkin pohjautunut pääosin hintojen kohoamiseen. Ainoastaan luovien alojen liikevaihto supistui. Kaupassakin liikevaihto aleni keväällä.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99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7875" y="847428"/>
            <a:ext cx="7886700" cy="6821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liikevaihto</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EF309731-A5FC-317B-0095-156A0E933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4110" y="959644"/>
            <a:ext cx="1392609" cy="360574"/>
          </a:xfrm>
          <a:prstGeom prst="rect">
            <a:avLst/>
          </a:prstGeom>
        </p:spPr>
      </p:pic>
      <p:pic>
        <p:nvPicPr>
          <p:cNvPr id="9" name="Picture 8">
            <a:extLst>
              <a:ext uri="{FF2B5EF4-FFF2-40B4-BE49-F238E27FC236}">
                <a16:creationId xmlns:a16="http://schemas.microsoft.com/office/drawing/2014/main" id="{EF284539-C455-51CE-BB04-F7ABFF2555D1}"/>
              </a:ext>
            </a:extLst>
          </p:cNvPr>
          <p:cNvPicPr>
            <a:picLocks noChangeAspect="1"/>
          </p:cNvPicPr>
          <p:nvPr/>
        </p:nvPicPr>
        <p:blipFill>
          <a:blip r:embed="rId3"/>
          <a:stretch>
            <a:fillRect/>
          </a:stretch>
        </p:blipFill>
        <p:spPr>
          <a:xfrm>
            <a:off x="39372" y="4542994"/>
            <a:ext cx="9065256" cy="1423214"/>
          </a:xfrm>
          <a:prstGeom prst="rect">
            <a:avLst/>
          </a:prstGeom>
        </p:spPr>
      </p:pic>
    </p:spTree>
    <p:extLst>
      <p:ext uri="{BB962C8B-B14F-4D97-AF65-F5344CB8AC3E}">
        <p14:creationId xmlns:p14="http://schemas.microsoft.com/office/powerpoint/2010/main" val="1981462539"/>
      </p:ext>
    </p:extLst>
  </p:cSld>
  <p:clrMapOvr>
    <a:masterClrMapping/>
  </p:clrMapOvr>
</p:sld>
</file>

<file path=ppt/theme/theme1.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Kehys">
  <a:themeElements>
    <a:clrScheme name="Mukautettu 4">
      <a:dk1>
        <a:sysClr val="windowText" lastClr="000000"/>
      </a:dk1>
      <a:lt1>
        <a:srgbClr val="FFFFFF"/>
      </a:lt1>
      <a:dk2>
        <a:srgbClr val="373545"/>
      </a:dk2>
      <a:lt2>
        <a:srgbClr val="CEDBE6"/>
      </a:lt2>
      <a:accent1>
        <a:srgbClr val="0070C0"/>
      </a:accent1>
      <a:accent2>
        <a:srgbClr val="58B6C0"/>
      </a:accent2>
      <a:accent3>
        <a:srgbClr val="75BDA7"/>
      </a:accent3>
      <a:accent4>
        <a:srgbClr val="7A8C8E"/>
      </a:accent4>
      <a:accent5>
        <a:srgbClr val="84ACB6"/>
      </a:accent5>
      <a:accent6>
        <a:srgbClr val="FF9966"/>
      </a:accent6>
      <a:hlink>
        <a:srgbClr val="0070C0"/>
      </a:hlink>
      <a:folHlink>
        <a:srgbClr val="9F6715"/>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1.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4.xml><?xml version="1.0" encoding="utf-8"?>
<a:theme xmlns:a="http://schemas.openxmlformats.org/drawingml/2006/main" name="2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17.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4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6.xml><?xml version="1.0" encoding="utf-8"?>
<a:theme xmlns:a="http://schemas.openxmlformats.org/drawingml/2006/main" name="1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7.xml><?xml version="1.0" encoding="utf-8"?>
<a:theme xmlns:a="http://schemas.openxmlformats.org/drawingml/2006/main" name="5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8.xml><?xml version="1.0" encoding="utf-8"?>
<a:theme xmlns:a="http://schemas.openxmlformats.org/drawingml/2006/main" name="ELY_perustyyli">
  <a:themeElements>
    <a:clrScheme name="ELY värit">
      <a:dk1>
        <a:srgbClr val="58585A"/>
      </a:dk1>
      <a:lt1>
        <a:sysClr val="window" lastClr="FFFFFF"/>
      </a:lt1>
      <a:dk2>
        <a:srgbClr val="003883"/>
      </a:dk2>
      <a:lt2>
        <a:srgbClr val="FDD078"/>
      </a:lt2>
      <a:accent1>
        <a:srgbClr val="D9640C"/>
      </a:accent1>
      <a:accent2>
        <a:srgbClr val="779346"/>
      </a:accent2>
      <a:accent3>
        <a:srgbClr val="003883"/>
      </a:accent3>
      <a:accent4>
        <a:srgbClr val="4460A5"/>
      </a:accent4>
      <a:accent5>
        <a:srgbClr val="58585A"/>
      </a:accent5>
      <a:accent6>
        <a:srgbClr val="FDD078"/>
      </a:accent6>
      <a:hlink>
        <a:srgbClr val="003883"/>
      </a:hlink>
      <a:folHlink>
        <a:srgbClr val="00559F"/>
      </a:folHlink>
    </a:clrScheme>
    <a:fontScheme name="ELY_font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teema 1">
        <a:dk1>
          <a:srgbClr val="59595B"/>
        </a:dk1>
        <a:lt1>
          <a:srgbClr val="FFFFFF"/>
        </a:lt1>
        <a:dk2>
          <a:srgbClr val="0081CC"/>
        </a:dk2>
        <a:lt2>
          <a:srgbClr val="A7A8AB"/>
        </a:lt2>
        <a:accent1>
          <a:srgbClr val="859FCB"/>
        </a:accent1>
        <a:accent2>
          <a:srgbClr val="D87F82"/>
        </a:accent2>
        <a:accent3>
          <a:srgbClr val="FFFFFF"/>
        </a:accent3>
        <a:accent4>
          <a:srgbClr val="4B4B4C"/>
        </a:accent4>
        <a:accent5>
          <a:srgbClr val="C2CDE2"/>
        </a:accent5>
        <a:accent6>
          <a:srgbClr val="C47275"/>
        </a:accent6>
        <a:hlink>
          <a:srgbClr val="7FD1ED"/>
        </a:hlink>
        <a:folHlink>
          <a:srgbClr val="F7BC7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pp-malli_tke</Template>
  <TotalTime>44463</TotalTime>
  <Words>10294</Words>
  <Application>Microsoft Office PowerPoint</Application>
  <PresentationFormat>On-screen Show (4:3)</PresentationFormat>
  <Paragraphs>1175</Paragraphs>
  <Slides>136</Slides>
  <Notes>48</Notes>
  <HiddenSlides>0</HiddenSlides>
  <MMClips>0</MMClips>
  <ScaleCrop>false</ScaleCrop>
  <HeadingPairs>
    <vt:vector size="6" baseType="variant">
      <vt:variant>
        <vt:lpstr>Fonts Used</vt:lpstr>
      </vt:variant>
      <vt:variant>
        <vt:i4>11</vt:i4>
      </vt:variant>
      <vt:variant>
        <vt:lpstr>Theme</vt:lpstr>
      </vt:variant>
      <vt:variant>
        <vt:i4>16</vt:i4>
      </vt:variant>
      <vt:variant>
        <vt:lpstr>Slide Titles</vt:lpstr>
      </vt:variant>
      <vt:variant>
        <vt:i4>136</vt:i4>
      </vt:variant>
    </vt:vector>
  </HeadingPairs>
  <TitlesOfParts>
    <vt:vector size="163" baseType="lpstr">
      <vt:lpstr>Arial</vt:lpstr>
      <vt:lpstr>Arial Black</vt:lpstr>
      <vt:lpstr>Britannic Bold</vt:lpstr>
      <vt:lpstr>Calibri</vt:lpstr>
      <vt:lpstr>Calibri Light</vt:lpstr>
      <vt:lpstr>Corbel</vt:lpstr>
      <vt:lpstr>Times</vt:lpstr>
      <vt:lpstr>Times New Roman</vt:lpstr>
      <vt:lpstr>Verdana</vt:lpstr>
      <vt:lpstr>Wingdings</vt:lpstr>
      <vt:lpstr>Wingdings 2</vt:lpstr>
      <vt:lpstr>pp-malli_tke</vt:lpstr>
      <vt:lpstr>1_pp-malli_tke</vt:lpstr>
      <vt:lpstr>6_Retro</vt:lpstr>
      <vt:lpstr>4_pp-malli_tke</vt:lpstr>
      <vt:lpstr>7_Retro</vt:lpstr>
      <vt:lpstr>1_Retro</vt:lpstr>
      <vt:lpstr>5_Retro</vt:lpstr>
      <vt:lpstr>ELY_perustyyli</vt:lpstr>
      <vt:lpstr>8_Retro</vt:lpstr>
      <vt:lpstr>2_Kehys</vt:lpstr>
      <vt:lpstr>1_Office-teema</vt:lpstr>
      <vt:lpstr>Office Theme</vt:lpstr>
      <vt:lpstr>9_Retro</vt:lpstr>
      <vt:lpstr>2_pp-malli_tke</vt:lpstr>
      <vt:lpstr>3_pp-malli_tke</vt:lpstr>
      <vt:lpstr>Office-teema</vt:lpstr>
      <vt:lpstr>SATAKUNTA LUKUINA Satakunnan toimintaympäristö -infograafeja väestöstä, aluetaloudesta, suhdannekehityksestä ja positiivisesta rakennemuutoksesta  helmikuu 2024  Aluekehitysasiantuntija Saku Vähäsantanen, Satakuntaliitto 044 711 4350, etunimi.sukunimi at satakunta.fi</vt:lpstr>
      <vt:lpstr> SISÄLTÖ  Kalvot 3-24:  Väestö, koulutus, t&amp;k-toiminta, hyvinvointi ja    työllisyys Kalvot 25-32:  Työpaikkarakenne ja resilienssi Kalvot 33-55:  Aluetalous, tuottavuus ja vienti Kalvot 56-82:  Suurimmat työnantajat, yrityskanta, kasvualat,    teollisuus, automaatio, matkailu, ruokaketju Kalvot 83-94:  Positiivinen rakennemuutos Kalvot 95-136:  Satakunnan talous -suhdannekatsaus marraskuu 2023  </vt:lpstr>
      <vt:lpstr>Satakunta 2022-23</vt:lpstr>
      <vt:lpstr>PowerPoint Presentation</vt:lpstr>
      <vt:lpstr>PowerPoint Presentation</vt:lpstr>
      <vt:lpstr>Väestö, kehitys 1993-2023</vt:lpstr>
      <vt:lpstr>Väestö, kehitys v. 2023</vt:lpstr>
      <vt:lpstr>Väestö, kehitys kunnittain 1993-2023</vt:lpstr>
      <vt:lpstr>Väestö</vt:lpstr>
      <vt:lpstr>Väestörakenne</vt:lpstr>
      <vt:lpstr>Väestörakenne</vt:lpstr>
      <vt:lpstr>Väestöennuste 2021</vt:lpstr>
      <vt:lpstr>Väestöennuste osa-alueittain 2021</vt:lpstr>
      <vt:lpstr>Väestöennuste 2021</vt:lpstr>
      <vt:lpstr>Väestöennuste 2021</vt:lpstr>
      <vt:lpstr>PowerPoint Presentation</vt:lpstr>
      <vt:lpstr>PowerPoint Presentation</vt:lpstr>
      <vt:lpstr>Työllisyys</vt:lpstr>
      <vt:lpstr>Työllisyys</vt:lpstr>
      <vt:lpstr>Työllisyys</vt:lpstr>
      <vt:lpstr>Koulutus</vt:lpstr>
      <vt:lpstr>T&amp;k-toiminta</vt:lpstr>
      <vt:lpstr>T&amp;k-toiminta</vt:lpstr>
      <vt:lpstr>T&amp;k-toiminta</vt:lpstr>
      <vt:lpstr>Työpaikkarakenne</vt:lpstr>
      <vt:lpstr>PowerPoint Presentation</vt:lpstr>
      <vt:lpstr>PowerPoint Presentation</vt:lpstr>
      <vt:lpstr>Työpaikkojen kehitys</vt:lpstr>
      <vt:lpstr>PowerPoint Presentation</vt:lpstr>
      <vt:lpstr>PowerPoint Presentation</vt:lpstr>
      <vt:lpstr>PowerPoint Presentation</vt:lpstr>
      <vt:lpstr>Teollisuuden erikoistuminen, B-H Satakunta</vt:lpstr>
      <vt:lpstr>Aluetalous</vt:lpstr>
      <vt:lpstr>Kansantalous, työn tuottavuus</vt:lpstr>
      <vt:lpstr>Kansantalous, työn tuottavuus</vt:lpstr>
      <vt:lpstr>Kansantalous, työn tuottavuus</vt:lpstr>
      <vt:lpstr>Aluetalous, työn tuottavuus Satakunnassa</vt:lpstr>
      <vt:lpstr>PowerPoint Presentation</vt:lpstr>
      <vt:lpstr>Uusimaa</vt:lpstr>
      <vt:lpstr>PowerPoint Presentation</vt:lpstr>
      <vt:lpstr>PowerPoint Presentation</vt:lpstr>
      <vt:lpstr>PowerPoint Presentation</vt:lpstr>
      <vt:lpstr>PowerPoint Presentation</vt:lpstr>
      <vt:lpstr>satakunnaN vahvuuksia</vt:lpstr>
      <vt:lpstr>Satakunnan aluetalous</vt:lpstr>
      <vt:lpstr>PowerPoint Presentation</vt:lpstr>
      <vt:lpstr>PowerPoint Presentation</vt:lpstr>
      <vt:lpstr>PowerPoint Presentation</vt:lpstr>
      <vt:lpstr>PowerPoint Presentation</vt:lpstr>
      <vt:lpstr>Aluetalous, investoinnit</vt:lpstr>
      <vt:lpstr>PowerPoint Presentation</vt:lpstr>
      <vt:lpstr>Seutukuntien kilpailukyky 2022</vt:lpstr>
      <vt:lpstr>satakunnaN vahvuuksia: vIENTI</vt:lpstr>
      <vt:lpstr>vIENTI VAHVuutena</vt:lpstr>
      <vt:lpstr>satakunnaN vahvuuksia: vIENTI</vt:lpstr>
      <vt:lpstr>satakunnaN SUURIMMAT TYÖNANTAJAT 2022</vt:lpstr>
      <vt:lpstr>seutukuntien SUURIMMAT TYÖNANTAJAT 2022</vt:lpstr>
      <vt:lpstr>satakunnaN yrityskanta</vt:lpstr>
      <vt:lpstr>satakunnaN yrityskanta</vt:lpstr>
      <vt:lpstr>satakunnaN yrityskanta</vt:lpstr>
      <vt:lpstr>satakunnaN yrityskanta: kasvuyritykset</vt:lpstr>
      <vt:lpstr>PowerPoint Presentation</vt:lpstr>
      <vt:lpstr>satakunnaN yritysten kasvu</vt:lpstr>
      <vt:lpstr>satakunnaN NOUSUTRENDEJÄ 2012-2022</vt:lpstr>
      <vt:lpstr>satakunnaN NOUSUTRENDEJÄ 2010-2022</vt:lpstr>
      <vt:lpstr>satakunnaN ja koko maan liikevaihdon jakauma</vt:lpstr>
      <vt:lpstr>TEOLLISUUDEN SUHDANNEKUVA satakunnassa</vt:lpstr>
      <vt:lpstr>TEOLLISUUDEN SUHDANNEKUVA satakunnassa</vt:lpstr>
      <vt:lpstr>TEKNOLOGIATEOLLISUUs satakunnassa</vt:lpstr>
      <vt:lpstr>Satakunnan teollinen rakenne</vt:lpstr>
      <vt:lpstr>AUTOMAATIO- JA robotiikka-ala (RoboCoast) satakunnassa</vt:lpstr>
      <vt:lpstr>AUTOMAATIO- JA robotiikka-ala (RoboCoast) satakunnassa</vt:lpstr>
      <vt:lpstr>AUTOMATION AND robotiCS (robocoast) IN satakunTa</vt:lpstr>
      <vt:lpstr>PowerPoint Presentation</vt:lpstr>
      <vt:lpstr>PowerPoint Presentation</vt:lpstr>
      <vt:lpstr>PowerPoint Presentation</vt:lpstr>
      <vt:lpstr>RUOKA-ala satakunnassa (Maatalous, elintarviketeollisuus ja -kauppa sekä ravitsemispalvelut)</vt:lpstr>
      <vt:lpstr>PowerPoint Presentation</vt:lpstr>
      <vt:lpstr>Matkailuala satakunnassa </vt:lpstr>
      <vt:lpstr>Yöpymisten kehitys </vt:lpstr>
      <vt:lpstr>Satakunta – region with strong manufacturing and export</vt:lpstr>
      <vt:lpstr>Satakunnan profiili</vt:lpstr>
      <vt:lpstr>PowerPoint Presentation</vt:lpstr>
      <vt:lpstr>SATAKUNTA Suomen talouden vahva osa</vt:lpstr>
      <vt:lpstr>Suomen talouden vahva osa: SATAKUNNAN positiivinen rakennemuutos</vt:lpstr>
      <vt:lpstr>Työvoiman kysynnän ja osaamistarpeiden näkymät (joulukuu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AUTOMAATIO- JA robotiikka-ala (RoboCoast) satakunnassa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1-6/2023: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Tia Kemppainen</dc:creator>
  <cp:lastModifiedBy>Saku Vähäsantanen</cp:lastModifiedBy>
  <cp:revision>1816</cp:revision>
  <cp:lastPrinted>2017-02-15T05:52:19Z</cp:lastPrinted>
  <dcterms:created xsi:type="dcterms:W3CDTF">2013-02-13T10:00:41Z</dcterms:created>
  <dcterms:modified xsi:type="dcterms:W3CDTF">2024-02-08T08:09:27Z</dcterms:modified>
</cp:coreProperties>
</file>