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23" r:id="rId11"/>
    <p:sldMasterId id="2147484136" r:id="rId12"/>
    <p:sldMasterId id="2147484160" r:id="rId13"/>
    <p:sldMasterId id="2147484172" r:id="rId14"/>
    <p:sldMasterId id="2147484184" r:id="rId15"/>
    <p:sldMasterId id="2147484196" r:id="rId16"/>
  </p:sldMasterIdLst>
  <p:notesMasterIdLst>
    <p:notesMasterId r:id="rId151"/>
  </p:notesMasterIdLst>
  <p:handoutMasterIdLst>
    <p:handoutMasterId r:id="rId152"/>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591" r:id="rId55"/>
    <p:sldId id="653" r:id="rId56"/>
    <p:sldId id="652" r:id="rId57"/>
    <p:sldId id="654" r:id="rId58"/>
    <p:sldId id="634" r:id="rId59"/>
    <p:sldId id="516" r:id="rId60"/>
    <p:sldId id="506" r:id="rId61"/>
    <p:sldId id="367" r:id="rId62"/>
    <p:sldId id="291" r:id="rId63"/>
    <p:sldId id="507" r:id="rId64"/>
    <p:sldId id="437" r:id="rId65"/>
    <p:sldId id="294" r:id="rId66"/>
    <p:sldId id="306" r:id="rId67"/>
    <p:sldId id="295" r:id="rId68"/>
    <p:sldId id="508" r:id="rId69"/>
    <p:sldId id="409" r:id="rId70"/>
    <p:sldId id="589" r:id="rId71"/>
    <p:sldId id="701" r:id="rId72"/>
    <p:sldId id="586" r:id="rId73"/>
    <p:sldId id="587" r:id="rId74"/>
    <p:sldId id="588" r:id="rId75"/>
    <p:sldId id="584" r:id="rId76"/>
    <p:sldId id="585" r:id="rId77"/>
    <p:sldId id="700" r:id="rId78"/>
    <p:sldId id="668" r:id="rId79"/>
    <p:sldId id="748" r:id="rId80"/>
    <p:sldId id="665" r:id="rId81"/>
    <p:sldId id="750" r:id="rId82"/>
    <p:sldId id="387" r:id="rId83"/>
    <p:sldId id="388" r:id="rId84"/>
    <p:sldId id="534" r:id="rId85"/>
    <p:sldId id="520" r:id="rId86"/>
    <p:sldId id="257" r:id="rId87"/>
    <p:sldId id="521" r:id="rId88"/>
    <p:sldId id="532" r:id="rId89"/>
    <p:sldId id="533" r:id="rId90"/>
    <p:sldId id="509" r:id="rId91"/>
    <p:sldId id="453" r:id="rId92"/>
    <p:sldId id="256" r:id="rId93"/>
    <p:sldId id="260" r:id="rId94"/>
    <p:sldId id="467" r:id="rId95"/>
    <p:sldId id="369" r:id="rId96"/>
    <p:sldId id="751" r:id="rId97"/>
    <p:sldId id="510" r:id="rId98"/>
    <p:sldId id="273" r:id="rId99"/>
    <p:sldId id="283" r:id="rId100"/>
    <p:sldId id="357" r:id="rId101"/>
    <p:sldId id="286" r:id="rId102"/>
    <p:sldId id="287" r:id="rId103"/>
    <p:sldId id="512" r:id="rId104"/>
    <p:sldId id="289" r:id="rId105"/>
    <p:sldId id="513" r:id="rId106"/>
    <p:sldId id="514" r:id="rId107"/>
    <p:sldId id="330" r:id="rId108"/>
    <p:sldId id="752" r:id="rId109"/>
    <p:sldId id="529" r:id="rId110"/>
    <p:sldId id="495" r:id="rId111"/>
    <p:sldId id="554" r:id="rId112"/>
    <p:sldId id="496" r:id="rId113"/>
    <p:sldId id="501" r:id="rId114"/>
    <p:sldId id="494" r:id="rId115"/>
    <p:sldId id="493" r:id="rId116"/>
    <p:sldId id="497" r:id="rId117"/>
    <p:sldId id="500" r:id="rId118"/>
    <p:sldId id="284" r:id="rId119"/>
    <p:sldId id="559" r:id="rId120"/>
    <p:sldId id="469" r:id="rId121"/>
    <p:sldId id="558" r:id="rId122"/>
    <p:sldId id="470" r:id="rId123"/>
    <p:sldId id="475" r:id="rId124"/>
    <p:sldId id="553" r:id="rId125"/>
    <p:sldId id="471" r:id="rId126"/>
    <p:sldId id="472" r:id="rId127"/>
    <p:sldId id="473" r:id="rId128"/>
    <p:sldId id="474" r:id="rId129"/>
    <p:sldId id="480" r:id="rId130"/>
    <p:sldId id="753" r:id="rId131"/>
    <p:sldId id="482" r:id="rId132"/>
    <p:sldId id="483" r:id="rId133"/>
    <p:sldId id="484" r:id="rId134"/>
    <p:sldId id="492" r:id="rId135"/>
    <p:sldId id="487" r:id="rId136"/>
    <p:sldId id="488" r:id="rId137"/>
    <p:sldId id="489" r:id="rId138"/>
    <p:sldId id="490" r:id="rId139"/>
    <p:sldId id="491" r:id="rId140"/>
    <p:sldId id="560" r:id="rId141"/>
    <p:sldId id="423" r:id="rId142"/>
    <p:sldId id="498" r:id="rId143"/>
    <p:sldId id="476" r:id="rId144"/>
    <p:sldId id="544" r:id="rId145"/>
    <p:sldId id="292" r:id="rId146"/>
    <p:sldId id="486" r:id="rId147"/>
    <p:sldId id="675" r:id="rId148"/>
    <p:sldId id="499" r:id="rId149"/>
    <p:sldId id="754" r:id="rId150"/>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107" d="100"/>
          <a:sy n="107" d="100"/>
        </p:scale>
        <p:origin x="17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handoutMaster" Target="handoutMasters/handoutMaster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SKL1\Yhteinen\ALUEKEHITYS\Infograafit\Matkailu\Y&#246;pymiset%20Satakunnassa%201995-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FD82-44B5-8E6F-9FE757EE180D}"/>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FD82-44B5-8E6F-9FE757EE180D}"/>
              </c:ext>
            </c:extLst>
          </c:dPt>
          <c:cat>
            <c:strRef>
              <c:f>'Työ ja vapaa-aika'!$D$6:$E$6</c:f>
              <c:strCache>
                <c:ptCount val="2"/>
                <c:pt idx="0">
                  <c:v>Vapaa-ajan yöpymiset, %</c:v>
                </c:pt>
                <c:pt idx="1">
                  <c:v>Työhön liittyvät yöpymiset, %</c:v>
                </c:pt>
              </c:strCache>
            </c:strRef>
          </c:cat>
          <c:val>
            <c:numRef>
              <c:f>'Työ ja vapaa-aika'!$D$7:$E$7</c:f>
              <c:numCache>
                <c:formatCode>0.0</c:formatCode>
                <c:ptCount val="2"/>
                <c:pt idx="0">
                  <c:v>64.7</c:v>
                </c:pt>
                <c:pt idx="1">
                  <c:v>35.299999999999997</c:v>
                </c:pt>
              </c:numCache>
            </c:numRef>
          </c:val>
          <c:extLst>
            <c:ext xmlns:c16="http://schemas.microsoft.com/office/drawing/2014/chart" uri="{C3380CC4-5D6E-409C-BE32-E72D297353CC}">
              <c16:uniqueId val="{00000004-FD82-44B5-8E6F-9FE757EE180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0.14019</cdr:x>
      <cdr:y>0.30993</cdr:y>
    </cdr:from>
    <cdr:to>
      <cdr:x>0.69106</cdr:x>
      <cdr:y>0.58718</cdr:y>
    </cdr:to>
    <cdr:sp macro="" textlink="">
      <cdr:nvSpPr>
        <cdr:cNvPr id="3" name="TextBox 22"/>
        <cdr:cNvSpPr txBox="1"/>
      </cdr:nvSpPr>
      <cdr:spPr>
        <a:xfrm xmlns:a="http://schemas.openxmlformats.org/drawingml/2006/main">
          <a:off x="405582" y="378459"/>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64,7 %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8.11.2023</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8.11.2023</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49</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51</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58</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80</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85</a:t>
            </a:fld>
            <a:endParaRPr lang="fi-FI" altLang="fi-FI"/>
          </a:p>
        </p:txBody>
      </p:sp>
    </p:spTree>
    <p:extLst>
      <p:ext uri="{BB962C8B-B14F-4D97-AF65-F5344CB8AC3E}">
        <p14:creationId xmlns:p14="http://schemas.microsoft.com/office/powerpoint/2010/main" val="52056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87</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818584" y="6376244"/>
            <a:ext cx="6993777" cy="365125"/>
          </a:xfrm>
        </p:spPr>
        <p:txBody>
          <a:bodyPr/>
          <a:lstStyle/>
          <a:p>
            <a:endParaRPr lang="fi-FI"/>
          </a:p>
        </p:txBody>
      </p:sp>
      <p:sp>
        <p:nvSpPr>
          <p:cNvPr id="8" name="Dian numeron paikkamerkki 9"/>
          <p:cNvSpPr>
            <a:spLocks noGrp="1"/>
          </p:cNvSpPr>
          <p:nvPr>
            <p:ph type="sldNum" sz="quarter" idx="12"/>
          </p:nvPr>
        </p:nvSpPr>
        <p:spPr>
          <a:xfrm>
            <a:off x="202509" y="6381328"/>
            <a:ext cx="40005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818584" y="1278951"/>
            <a:ext cx="6993777" cy="642942"/>
          </a:xfrm>
          <a:prstGeom prst="rect">
            <a:avLst/>
          </a:prstGeom>
        </p:spPr>
        <p:txBody>
          <a:bodyPr/>
          <a:lstStyle>
            <a:lvl1pPr>
              <a:defRPr lang="fi-FI" sz="225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818583" y="2060848"/>
            <a:ext cx="6993778" cy="3937050"/>
          </a:xfrm>
          <a:prstGeom prst="rect">
            <a:avLst/>
          </a:prstGeom>
        </p:spPr>
        <p:txBody>
          <a:bodyPr/>
          <a:lstStyle>
            <a:lvl1pPr>
              <a:buClr>
                <a:schemeClr val="tx2"/>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Tree>
    <p:extLst>
      <p:ext uri="{BB962C8B-B14F-4D97-AF65-F5344CB8AC3E}">
        <p14:creationId xmlns:p14="http://schemas.microsoft.com/office/powerpoint/2010/main" val="757730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08/11/2023</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08/11/2023</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8.11.2023</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11/08/2023</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8.11.2023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8.11.2023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8.11.2023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8.11.2023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8.11.2023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8.11.2023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6030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8.11.2023</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949412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3417080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3928982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9405095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7912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66405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219563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994049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074925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4812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8.11.2023</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8.11.2023</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8.11.2023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8.11.2023</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8.11.2023</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8.11.2023</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8.11.2023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8.11.2023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8.11.2023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8.11.2023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8.11.2023</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8.11.2023</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8.11.2023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8.11.2023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8.11.2023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8.11.2023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8.11.2023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8.11.2023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8.11.2023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11/8/2023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hyperlink" Target="http://www.satakuntaliitto.fi/" TargetMode="Externa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6" Type="http://schemas.openxmlformats.org/officeDocument/2006/relationships/image" Target="../media/image2.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hyperlink" Target="http://www.satakuntaliitto.fi/" TargetMode="Externa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6" Type="http://schemas.openxmlformats.org/officeDocument/2006/relationships/image" Target="../media/image2.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8.11.2023</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11/8/2023</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8.11.2023</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11/08/2023</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8.11.2023</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8.11.2023</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8.11.2023</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8.11.2023</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93982267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8.11.2023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8.11.2023</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8.11.2023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8.11.2023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8.11.2023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8.11.2023</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8.11.2023</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42.emf"/></Relationships>
</file>

<file path=ppt/slides/_rels/slide101.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44.emf"/></Relationships>
</file>

<file path=ppt/slides/_rels/slide102.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46.emf"/></Relationships>
</file>

<file path=ppt/slides/_rels/slide10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50.emf"/><Relationship Id="rId4" Type="http://schemas.openxmlformats.org/officeDocument/2006/relationships/image" Target="../media/image149.png"/></Relationships>
</file>

<file path=ppt/slides/_rels/slide10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54.png"/><Relationship Id="rId4" Type="http://schemas.openxmlformats.org/officeDocument/2006/relationships/image" Target="../media/image153.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57.emf"/><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86.png"/><Relationship Id="rId1" Type="http://schemas.openxmlformats.org/officeDocument/2006/relationships/slideLayout" Target="../slideLayouts/slideLayout16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86.png"/><Relationship Id="rId1" Type="http://schemas.openxmlformats.org/officeDocument/2006/relationships/slideLayout" Target="../slideLayouts/slideLayout162.xml"/><Relationship Id="rId6" Type="http://schemas.openxmlformats.org/officeDocument/2006/relationships/image" Target="../media/image166.png"/><Relationship Id="rId5" Type="http://schemas.openxmlformats.org/officeDocument/2006/relationships/image" Target="../media/image165.emf"/><Relationship Id="rId4" Type="http://schemas.openxmlformats.org/officeDocument/2006/relationships/image" Target="../media/image164.png"/></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69.emf"/><Relationship Id="rId4" Type="http://schemas.openxmlformats.org/officeDocument/2006/relationships/image" Target="../media/image168.png"/></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72.emf"/><Relationship Id="rId4" Type="http://schemas.openxmlformats.org/officeDocument/2006/relationships/image" Target="../media/image171.png"/></Relationships>
</file>

<file path=ppt/slides/_rels/slide1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75.png"/><Relationship Id="rId4" Type="http://schemas.openxmlformats.org/officeDocument/2006/relationships/image" Target="../media/image174.emf"/></Relationships>
</file>

<file path=ppt/slides/_rels/slide11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78.emf"/><Relationship Id="rId4" Type="http://schemas.openxmlformats.org/officeDocument/2006/relationships/image" Target="../media/image177.png"/></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79.png"/><Relationship Id="rId1" Type="http://schemas.openxmlformats.org/officeDocument/2006/relationships/slideLayout" Target="../slideLayouts/slideLayout126.xml"/><Relationship Id="rId6" Type="http://schemas.openxmlformats.org/officeDocument/2006/relationships/image" Target="../media/image86.png"/><Relationship Id="rId5" Type="http://schemas.openxmlformats.org/officeDocument/2006/relationships/image" Target="../media/image180.png"/><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83.emf"/><Relationship Id="rId4" Type="http://schemas.openxmlformats.org/officeDocument/2006/relationships/image" Target="../media/image182.png"/></Relationships>
</file>

<file path=ppt/slides/_rels/slide11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86.emf"/><Relationship Id="rId4" Type="http://schemas.openxmlformats.org/officeDocument/2006/relationships/image" Target="../media/image1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89.emf"/><Relationship Id="rId4" Type="http://schemas.openxmlformats.org/officeDocument/2006/relationships/image" Target="../media/image188.png"/></Relationships>
</file>

<file path=ppt/slides/_rels/slide1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92.emf"/><Relationship Id="rId4" Type="http://schemas.openxmlformats.org/officeDocument/2006/relationships/image" Target="../media/image19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93.emf"/></Relationships>
</file>

<file path=ppt/slides/_rels/slide12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96.emf"/><Relationship Id="rId4" Type="http://schemas.openxmlformats.org/officeDocument/2006/relationships/image" Target="../media/image195.png"/></Relationships>
</file>

<file path=ppt/slides/_rels/slide12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199.emf"/><Relationship Id="rId4" Type="http://schemas.openxmlformats.org/officeDocument/2006/relationships/image" Target="../media/image198.png"/></Relationships>
</file>

<file path=ppt/slides/_rels/slide1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202.emf"/><Relationship Id="rId4" Type="http://schemas.openxmlformats.org/officeDocument/2006/relationships/image" Target="../media/image201.png"/></Relationships>
</file>

<file path=ppt/slides/_rels/slide12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86.png"/><Relationship Id="rId1" Type="http://schemas.openxmlformats.org/officeDocument/2006/relationships/slideLayout" Target="../slideLayouts/slideLayout162.xml"/><Relationship Id="rId5" Type="http://schemas.openxmlformats.org/officeDocument/2006/relationships/image" Target="../media/image205.emf"/><Relationship Id="rId4" Type="http://schemas.openxmlformats.org/officeDocument/2006/relationships/image" Target="../media/image204.png"/></Relationships>
</file>

<file path=ppt/slides/_rels/slide12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207.emf"/></Relationships>
</file>

<file path=ppt/slides/_rels/slide12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86.png"/><Relationship Id="rId1" Type="http://schemas.openxmlformats.org/officeDocument/2006/relationships/slideLayout" Target="../slideLayouts/slideLayout160.xml"/></Relationships>
</file>

<file path=ppt/slides/_rels/slide12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86.png"/><Relationship Id="rId1" Type="http://schemas.openxmlformats.org/officeDocument/2006/relationships/slideLayout" Target="../slideLayouts/slideLayout164.xml"/></Relationships>
</file>

<file path=ppt/slides/_rels/slide1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7.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116.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Layout" Target="../slideLayouts/slideLayout13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48.xml"/><Relationship Id="rId5" Type="http://schemas.openxmlformats.org/officeDocument/2006/relationships/image" Target="../media/image86.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6.xml"/><Relationship Id="rId5" Type="http://schemas.openxmlformats.org/officeDocument/2006/relationships/image" Target="../media/image89.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7.xml"/><Relationship Id="rId5" Type="http://schemas.openxmlformats.org/officeDocument/2006/relationships/image" Target="../media/image8.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0.png"/><Relationship Id="rId1" Type="http://schemas.openxmlformats.org/officeDocument/2006/relationships/slideLayout" Target="../slideLayouts/slideLayout68.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3.emf"/><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5" Type="http://schemas.openxmlformats.org/officeDocument/2006/relationships/image" Target="../media/image94.pn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7.png"/><Relationship Id="rId1" Type="http://schemas.openxmlformats.org/officeDocument/2006/relationships/slideLayout" Target="../slideLayouts/slideLayout81.xml"/><Relationship Id="rId5" Type="http://schemas.openxmlformats.org/officeDocument/2006/relationships/image" Target="../media/image8.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7.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0.png"/><Relationship Id="rId1" Type="http://schemas.openxmlformats.org/officeDocument/2006/relationships/slideLayout" Target="../slideLayouts/slideLayout87.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6" Type="http://schemas.openxmlformats.org/officeDocument/2006/relationships/image" Target="../media/image102.png"/><Relationship Id="rId5" Type="http://schemas.openxmlformats.org/officeDocument/2006/relationships/image" Target="../media/image8.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chart" Target="../charts/chart1.xml"/><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81.xml"/><Relationship Id="rId6" Type="http://schemas.openxmlformats.org/officeDocument/2006/relationships/image" Target="../media/image10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chart" Target="../charts/chart2.xml"/><Relationship Id="rId4" Type="http://schemas.openxmlformats.org/officeDocument/2006/relationships/image" Target="../media/image60.png"/><Relationship Id="rId9"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8.png"/><Relationship Id="rId1" Type="http://schemas.openxmlformats.org/officeDocument/2006/relationships/slideLayout" Target="../slideLayouts/slideLayout82.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60.png"/><Relationship Id="rId7" Type="http://schemas.openxmlformats.org/officeDocument/2006/relationships/image" Target="../media/image101.png"/><Relationship Id="rId2" Type="http://schemas.openxmlformats.org/officeDocument/2006/relationships/image" Target="../media/image112.png"/><Relationship Id="rId1" Type="http://schemas.openxmlformats.org/officeDocument/2006/relationships/slideLayout" Target="../slideLayouts/slideLayout46.xml"/><Relationship Id="rId6" Type="http://schemas.openxmlformats.org/officeDocument/2006/relationships/image" Target="../media/image113.png"/><Relationship Id="rId5" Type="http://schemas.openxmlformats.org/officeDocument/2006/relationships/image" Target="../media/image92.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14.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png"/><Relationship Id="rId1" Type="http://schemas.openxmlformats.org/officeDocument/2006/relationships/slideLayout" Target="../slideLayouts/slideLayout160.xml"/><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png"/><Relationship Id="rId1" Type="http://schemas.openxmlformats.org/officeDocument/2006/relationships/slideLayout" Target="../slideLayouts/slideLayout160.xml"/><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86.png"/><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140.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marraskuu 2023</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2EB1C951-8C71-A04F-A495-C756950F5DC5}"/>
              </a:ext>
            </a:extLst>
          </p:cNvPr>
          <p:cNvPicPr>
            <a:picLocks noChangeAspect="1"/>
          </p:cNvPicPr>
          <p:nvPr/>
        </p:nvPicPr>
        <p:blipFill>
          <a:blip r:embed="rId4"/>
          <a:stretch>
            <a:fillRect/>
          </a:stretch>
        </p:blipFill>
        <p:spPr>
          <a:xfrm>
            <a:off x="440208" y="1556792"/>
            <a:ext cx="8229600" cy="4656221"/>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44957"/>
            <a:ext cx="4394525" cy="31012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Kasvu on jatkunut ripeänä ainakin vuoden 2023 kesäkuun loppuun saakka henkilöstömäärän kohotessa ja palkkojen noustessa. Tämä osoittaa talouden rattaiden pyörineen edelleen, vaikka liikevaihto monilta osin jo sakkasikin. Liikevaihdon pudotus onkin peräisin osin hintojen laskusta. Tosin alakohtaiset erot ovat yhä suuria. Satakunnassa palkkasumman nousu on jäänyt edelleen maan keskiarvoa vähän vaimeammaksi.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097" name="Picture 1">
            <a:extLst>
              <a:ext uri="{FF2B5EF4-FFF2-40B4-BE49-F238E27FC236}">
                <a16:creationId xmlns:a16="http://schemas.microsoft.com/office/drawing/2014/main" id="{DA67A088-E8D4-3D71-D5B2-96A0F837D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731" y="1675210"/>
            <a:ext cx="4394525" cy="2678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95BE77-1FF8-0A32-F962-96870DFE4049}"/>
              </a:ext>
            </a:extLst>
          </p:cNvPr>
          <p:cNvPicPr>
            <a:picLocks noChangeAspect="1"/>
          </p:cNvPicPr>
          <p:nvPr/>
        </p:nvPicPr>
        <p:blipFill>
          <a:blip r:embed="rId4"/>
          <a:stretch>
            <a:fillRect/>
          </a:stretch>
        </p:blipFill>
        <p:spPr>
          <a:xfrm>
            <a:off x="96442" y="5046069"/>
            <a:ext cx="5571695" cy="892703"/>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77044"/>
            <a:ext cx="4208262" cy="4700246"/>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henkilöstömäärien hienoinen nousu jatkui vuoden 2023 alussa. Teollisuudessa  henkilöstömäärä kasvoi yleisesti, tosin alakohtainen vaihtelu oli suurta. Rakentamisessa väkeä vähennettiin keväällä selvästi. Palveluissa henkilöstö aleni hieman.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syyskuun lopussa 8 490 työtöntä työnhakijaa, mikä on noin 370 henkeä (4,5 %) enemmän kuin vuotta aikaisemmin. Syyskuun aikana työttömien määrä nousi noin 140 hengellä. Työttömien työnhakijoiden osuus työvoimasta oli syyskuussa 8,9 %.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Hieman tavanomaisesta poiketen työttömien määrä nousi jo syyskuun aikana, kun yleensä työttömyyden kausiaikainen nousu ajoittuu myöhemmin loppuvuoteen. Syynä nousuun oli lomautusten lisääntyminen syyskuussa. Vuoden takaiseen verrattuna on kasvanut etenkin toisen asteen koulutuksen saaneiden työttömien ja työttömien miesten määrä. Sen sijaan naisten työttömyys on noussut vain vähän. Yli 50-vuotiaiden työttömien työnhakijoiden määrä on vielä laskenut.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Työvoiman kysyntä on hiljentynyt viime vuoteen verrattuna. Työ- ja elinkeinotoimistossa oli syyskuussa Satakunnassa yhteensä noin 2 900 avointa työpaikkaa, joista kuukauden aikana avautuneita uusia työpaikkoja oli reilut 1 400.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6" name="Picture 15">
            <a:extLst>
              <a:ext uri="{FF2B5EF4-FFF2-40B4-BE49-F238E27FC236}">
                <a16:creationId xmlns:a16="http://schemas.microsoft.com/office/drawing/2014/main" id="{626B2D5C-1E3A-773F-4D14-F28C4398CAA8}"/>
              </a:ext>
            </a:extLst>
          </p:cNvPr>
          <p:cNvPicPr>
            <a:picLocks noChangeAspect="1"/>
          </p:cNvPicPr>
          <p:nvPr/>
        </p:nvPicPr>
        <p:blipFill>
          <a:blip r:embed="rId3"/>
          <a:stretch>
            <a:fillRect/>
          </a:stretch>
        </p:blipFill>
        <p:spPr>
          <a:xfrm>
            <a:off x="4159774" y="1451900"/>
            <a:ext cx="4767485" cy="2903559"/>
          </a:xfrm>
          <a:prstGeom prst="rect">
            <a:avLst/>
          </a:prstGeom>
        </p:spPr>
      </p:pic>
      <p:pic>
        <p:nvPicPr>
          <p:cNvPr id="17" name="Picture 16">
            <a:extLst>
              <a:ext uri="{FF2B5EF4-FFF2-40B4-BE49-F238E27FC236}">
                <a16:creationId xmlns:a16="http://schemas.microsoft.com/office/drawing/2014/main" id="{B78CC861-78C0-AD1A-D9E4-073721F2B421}"/>
              </a:ext>
            </a:extLst>
          </p:cNvPr>
          <p:cNvPicPr>
            <a:picLocks noChangeAspect="1"/>
          </p:cNvPicPr>
          <p:nvPr/>
        </p:nvPicPr>
        <p:blipFill>
          <a:blip r:embed="rId4"/>
          <a:stretch>
            <a:fillRect/>
          </a:stretch>
        </p:blipFill>
        <p:spPr>
          <a:xfrm>
            <a:off x="4280671" y="4679233"/>
            <a:ext cx="4670293" cy="846491"/>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2022-23: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424940"/>
            <a:ext cx="8764524"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2022 heinä- ja vuoden 2023 maaliskuun välillä henkilöstömäärät kasvoivat kaikissa Satakunnan seutukunnissa Rauman seutukunnan loppuvuotta 2022 lukuun ottamatta. Siellä kasvua kertyi kuitenkin tämän vuoden ensimmäisellä neljänneksellä. Satakunnassa kasvu on jäänyt yleisesti hieman alle maan keskitason, vaikka liikevaihdon nousu on useilla aloilla ollut maan keskitasoa ripeämpää etenkin vuoden 2022 lopulla. Porin seutukunnassa henkilöstömäärä kohosi vuoden 2023 alussa, vaikka liikevaihto tippui. Tämä lienee seurausta metallien hintojen laskusta, joten tuotanto on voinut olla jopa nousussa. Luvut sisältävät myös julkisen sektorin.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553BE1CA-2B38-58B2-0F95-05B202D23EC6}"/>
              </a:ext>
            </a:extLst>
          </p:cNvPr>
          <p:cNvPicPr>
            <a:picLocks noChangeAspect="1"/>
          </p:cNvPicPr>
          <p:nvPr/>
        </p:nvPicPr>
        <p:blipFill>
          <a:blip r:embed="rId3"/>
          <a:stretch>
            <a:fillRect/>
          </a:stretch>
        </p:blipFill>
        <p:spPr>
          <a:xfrm>
            <a:off x="218572" y="2826269"/>
            <a:ext cx="8301038" cy="728663"/>
          </a:xfrm>
          <a:prstGeom prst="rect">
            <a:avLst/>
          </a:prstGeom>
        </p:spPr>
      </p:pic>
      <p:pic>
        <p:nvPicPr>
          <p:cNvPr id="17" name="Picture 16">
            <a:extLst>
              <a:ext uri="{FF2B5EF4-FFF2-40B4-BE49-F238E27FC236}">
                <a16:creationId xmlns:a16="http://schemas.microsoft.com/office/drawing/2014/main" id="{00E3D0D9-D924-9A27-1C67-223A369C3BEB}"/>
              </a:ext>
            </a:extLst>
          </p:cNvPr>
          <p:cNvPicPr>
            <a:picLocks noChangeAspect="1"/>
          </p:cNvPicPr>
          <p:nvPr/>
        </p:nvPicPr>
        <p:blipFill>
          <a:blip r:embed="rId4"/>
          <a:stretch>
            <a:fillRect/>
          </a:stretch>
        </p:blipFill>
        <p:spPr>
          <a:xfrm>
            <a:off x="218572" y="3500742"/>
            <a:ext cx="4023380" cy="2440979"/>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3410" y="1629776"/>
            <a:ext cx="8999012" cy="3501624"/>
          </a:xfrm>
        </p:spPr>
        <p:txBody>
          <a:bodyPr>
            <a:normAutofit fontScale="85000" lnSpcReduction="10000"/>
          </a:bodyPr>
          <a:lstStyle/>
          <a:p>
            <a:pPr algn="just">
              <a:defRPr/>
            </a:pPr>
            <a:r>
              <a:rPr lang="fi-FI" altLang="fi-FI" sz="1800" b="1" dirty="0"/>
              <a:t>Elintarviketeollisuuden liikevaihto kohosi yhä ripeästi vuoden 2022 tammi-kesäkuussa sekä Satakunnassa että valtakunnallisesti. Ala oli yksi harvoista kasvuun kyenneistä teollisuuden haaroista. Hintojen kohoaminen tosin vaikuttaa vahvasti nousun taustalla. Viennin arvon kasvu vaihtui sen sijaan keväällä laskuksi Satakunnassa ja maassa keskimäärin. Henkilöstömäärä kasvoi alkuvuonna hieman Satakunnassa, mikä saattaa viitata osaltaan tuotannon kasvuun. </a:t>
            </a:r>
          </a:p>
          <a:p>
            <a:pPr algn="just">
              <a:defRPr/>
            </a:pPr>
            <a:r>
              <a:rPr lang="fi-FI" altLang="fi-FI" sz="1800" b="1" dirty="0"/>
              <a:t>Pellervon lokakuun 2023 ennusteen mukaan Suomen elintarviketeollisuuden tuloskehitykselle on ollut ratkaisevaa kohonneiden kustannusten siirtäminen myyntihintoihin. Kustannustason nousu on taittumassa ja kääntymässä laskuun, mutta kustannustaso jää aiemmin totuttua korkeammaksi. Suhdannenäkymä pysyy verraten heikkona niin Suomessa kuin EU:ssakin. Tämä sekä rahoituskustannusten nousu heijastuvat myös alan kiinteisiin investointeihin, joiden kasvunäkymät ovat heikot. Vuositasolla elintarviketeollisuuden liikevaihto kasvaa tänä vuonna vielä reippaasti teollisuuden myyntihintojen nousun myötä. Teollisuuden tuottajahintojen nousun hidastuminen, kysynnän laskusta johtuva tuotantovolyyminen pieneneminen sekä vientihintojen kääntyminen laskuun voi näkyä kuitenkin liikevaihdon kasvun taittumisena loppuvuodesta. Vaikka ensi vuonna kysyntä piristyy hieman kotitalouksien ostovoiman kohentuessa hidastuvan inflaation ja palkankorotusten myötä, elintarviketeollisuuden liikevaihto laskee vuositasolla. Elintarviketeollisuuden tuotantovolyymiä pienentävät kysynnän muutokset sekä heikohkot vientinäkymät ja hidastuva talouskasvu. Tuotannon volyymi laskee jo toista vuotta peräkkäin, eikä se palaudu aikaisemmalle tasolle lähiaikoina.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11" name="Picture 10">
            <a:extLst>
              <a:ext uri="{FF2B5EF4-FFF2-40B4-BE49-F238E27FC236}">
                <a16:creationId xmlns:a16="http://schemas.microsoft.com/office/drawing/2014/main" id="{5E491161-2EDC-719B-81E5-E26976D434F6}"/>
              </a:ext>
            </a:extLst>
          </p:cNvPr>
          <p:cNvPicPr>
            <a:picLocks noChangeAspect="1"/>
          </p:cNvPicPr>
          <p:nvPr/>
        </p:nvPicPr>
        <p:blipFill>
          <a:blip r:embed="rId3"/>
          <a:stretch>
            <a:fillRect/>
          </a:stretch>
        </p:blipFill>
        <p:spPr>
          <a:xfrm>
            <a:off x="124221" y="4968673"/>
            <a:ext cx="8084221" cy="93403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5121" name="Picture 1">
            <a:extLst>
              <a:ext uri="{FF2B5EF4-FFF2-40B4-BE49-F238E27FC236}">
                <a16:creationId xmlns:a16="http://schemas.microsoft.com/office/drawing/2014/main" id="{194C6247-47B2-5ED4-951C-94780D0E97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20" y="1325601"/>
            <a:ext cx="3930725" cy="2395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5123" name="Picture 3">
            <a:extLst>
              <a:ext uri="{FF2B5EF4-FFF2-40B4-BE49-F238E27FC236}">
                <a16:creationId xmlns:a16="http://schemas.microsoft.com/office/drawing/2014/main" id="{AF4A1FFB-B210-FA3B-3CF9-9872583E6D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20" y="3661976"/>
            <a:ext cx="3930725" cy="2395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E95755A-3FB2-85EE-3F63-BCAB76CEEEF4}"/>
              </a:ext>
            </a:extLst>
          </p:cNvPr>
          <p:cNvPicPr>
            <a:picLocks noChangeAspect="1"/>
          </p:cNvPicPr>
          <p:nvPr/>
        </p:nvPicPr>
        <p:blipFill>
          <a:blip r:embed="rId5"/>
          <a:stretch>
            <a:fillRect/>
          </a:stretch>
        </p:blipFill>
        <p:spPr>
          <a:xfrm>
            <a:off x="4469803" y="1307837"/>
            <a:ext cx="4078454" cy="2483916"/>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54271" y="1461035"/>
            <a:ext cx="9104180" cy="2964880"/>
          </a:xfrm>
        </p:spPr>
        <p:txBody>
          <a:bodyPr>
            <a:noAutofit/>
          </a:bodyPr>
          <a:lstStyle/>
          <a:p>
            <a:pPr algn="just">
              <a:defRPr/>
            </a:pPr>
            <a:r>
              <a:rPr lang="fi-FI" altLang="fi-FI" sz="1500" b="1" dirty="0"/>
              <a:t>Metsäteollisuuden liikevaihto supistui selvästi vuoden 2023 alkupuoliskolla. Taustalla on osin hintojen lasku. Myös viennin arvo sakkasi voimakkaasti osin samasta syystä. Satakunnassa pudotus oli hieman maan keskiarvoa voimakkaampaa. Satakunnassa kehitystä on aiemmin taannuttanut vuosikymmenen vaihteen tienoilla paperikoneen sulkeminen Raumalla, mutta uuden sahan avaaminen piristää osaltaan alan kehitystä. Ristiriitaisesti henkilöstömäärä kohosi huomattavasti alkuvuoden aikana ainakin Satakunnassa. Tämä voi johtua uusista </a:t>
            </a:r>
            <a:r>
              <a:rPr lang="fi-FI" altLang="fi-FI" sz="1500" b="1" dirty="0" err="1"/>
              <a:t>investointeista</a:t>
            </a:r>
            <a:r>
              <a:rPr lang="fi-FI" altLang="fi-FI" sz="1500" b="1" dirty="0"/>
              <a:t>. </a:t>
            </a:r>
          </a:p>
          <a:p>
            <a:pPr algn="just">
              <a:defRPr/>
            </a:pPr>
            <a:r>
              <a:rPr lang="fi-FI" altLang="fi-FI" sz="1500" b="1" dirty="0"/>
              <a:t>PTT:n lokakuisen ennusteen mukaan </a:t>
            </a:r>
            <a:r>
              <a:rPr lang="fi-FI" sz="1500" b="1" dirty="0"/>
              <a:t>Suomen metsäteollisuus sopeutuu tänä vuonna kysynnän reippaaseen hiipumiseen. Heikko kysyntä on laskenut etenkin paperin ja kartongin tuotantoa ja vientiä, eikä loppuvuosi tuo merkittävää muutosta tilanteeseen. Sellun vienti yltää hieman viime vuotta korkeammalle siksi, että vientiin päätyy aiempaa suurempi osuus tuotannosta. Kaikkiaan metsäteollisuustuotteiden viennin arvo laskee tänä vuonna 16 % viime vuodesta. Päätuotteiden viennin arvo laskee, mutta suurin lasku tulee puutuotteisiin ja kartonkiin. Massan viennin arvo laskee vähiten. Puutuotteiden viennin arvon väheneminen johtuu pääasiassa korkean keskihinnan vertailuvuodesta, mutta myös viennin reippaasta laskusta. Kartongin viennin arvon pudotus johtuu viennin määrän laskusta. Ensi vuonna metsäteollisuuden viennin arvo kohoaa jälleen. Rakentamisen liki maailmanlaajuinen lasku vähentää sahatavaran kysyntää voimakkaasti. Heikko kysyntä pakottaa kuluvana syksynä ja talvena sahat lomautuksiin, joiden vetämänä tuotanto vähenee voimakkaasti. </a:t>
            </a: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105</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11" name="Picture 10">
            <a:extLst>
              <a:ext uri="{FF2B5EF4-FFF2-40B4-BE49-F238E27FC236}">
                <a16:creationId xmlns:a16="http://schemas.microsoft.com/office/drawing/2014/main" id="{2A6706A0-817D-BE7C-6E4F-9BE27E6B1152}"/>
              </a:ext>
            </a:extLst>
          </p:cNvPr>
          <p:cNvPicPr>
            <a:picLocks noChangeAspect="1"/>
          </p:cNvPicPr>
          <p:nvPr/>
        </p:nvPicPr>
        <p:blipFill>
          <a:blip r:embed="rId3"/>
          <a:stretch>
            <a:fillRect/>
          </a:stretch>
        </p:blipFill>
        <p:spPr>
          <a:xfrm>
            <a:off x="176274" y="4990409"/>
            <a:ext cx="8239742" cy="952002"/>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106</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5" name="Picture 1">
            <a:extLst>
              <a:ext uri="{FF2B5EF4-FFF2-40B4-BE49-F238E27FC236}">
                <a16:creationId xmlns:a16="http://schemas.microsoft.com/office/drawing/2014/main" id="{BD64A16C-7E9F-672F-4DA0-45C9B3FDDE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97" y="1278069"/>
            <a:ext cx="4016933" cy="2448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7" name="Picture 3">
            <a:extLst>
              <a:ext uri="{FF2B5EF4-FFF2-40B4-BE49-F238E27FC236}">
                <a16:creationId xmlns:a16="http://schemas.microsoft.com/office/drawing/2014/main" id="{FE02E62B-D0D1-8430-6B4D-5C30E92588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796" y="3548282"/>
            <a:ext cx="4060496" cy="24749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149" name="Picture 5">
            <a:extLst>
              <a:ext uri="{FF2B5EF4-FFF2-40B4-BE49-F238E27FC236}">
                <a16:creationId xmlns:a16="http://schemas.microsoft.com/office/drawing/2014/main" id="{702A9188-4E26-9CD2-0CBB-40519159C6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284" y="1278069"/>
            <a:ext cx="4060496" cy="247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205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 y="1727221"/>
            <a:ext cx="5136358" cy="2936261"/>
          </a:xfrm>
        </p:spPr>
        <p:txBody>
          <a:bodyPr>
            <a:noAutofit/>
          </a:bodyPr>
          <a:lstStyle/>
          <a:p>
            <a:pPr algn="just">
              <a:defRPr/>
            </a:pPr>
            <a:r>
              <a:rPr lang="fi-FI" altLang="fi-FI" sz="1500" b="1" dirty="0"/>
              <a:t>Kemianteollisuuden (TOL 20-22) liikevaihto alkoi laskea voimakkaasti vuoden 2023 alkupuolella. Taustalla vaikuttaa ainakin osin hintojen lasku. Satakunnassa </a:t>
            </a:r>
            <a:r>
              <a:rPr lang="fi-FI" altLang="fi-FI" sz="1500" b="1" dirty="0" err="1"/>
              <a:t>Venatorin</a:t>
            </a:r>
            <a:r>
              <a:rPr lang="fi-FI" altLang="fi-FI" sz="1500" b="1" dirty="0"/>
              <a:t> jättämä aukko on edelleen suuri, sillä alan liikevaihto on Satakunnassa yhä selvästi matalampi kuin 10 vuotta sitten. Myös henkilöstömäärä on pudonnut merkittävästi ja se tippui yhä alkuvuonnakin. Alan henkilöstömäärä on Satakunnassa tällä hetkellä noin kolmanneksen pienempi kuin kahdeksan vuotta sitten. </a:t>
            </a:r>
          </a:p>
          <a:p>
            <a:pPr algn="just">
              <a:defRPr/>
            </a:pPr>
            <a:r>
              <a:rPr lang="fi-FI" altLang="fi-FI" sz="1500" b="1" dirty="0"/>
              <a:t>Koko maassa kemianteollisuuden liikevaihto aleni myös selvästi, mutta hieman loivemmin kuin Satakunnassa. </a:t>
            </a:r>
          </a:p>
          <a:p>
            <a:pPr algn="just">
              <a:defRPr/>
            </a:pPr>
            <a:r>
              <a:rPr lang="fi-FI" altLang="fi-FI" sz="1500" b="1" dirty="0"/>
              <a:t>Kemianteollisuus ry:n kesäkuun katsauksen mukaan alan tuotanto on laskenut kesän 2022 jälkeen. Vientitietojen mukaan eniten on supistunut muovi- ja kumiteollisuus.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11" name="Picture 10">
            <a:extLst>
              <a:ext uri="{FF2B5EF4-FFF2-40B4-BE49-F238E27FC236}">
                <a16:creationId xmlns:a16="http://schemas.microsoft.com/office/drawing/2014/main" id="{9FC54515-9BCB-3084-3372-FDCB253EFED9}"/>
              </a:ext>
            </a:extLst>
          </p:cNvPr>
          <p:cNvPicPr>
            <a:picLocks noChangeAspect="1"/>
          </p:cNvPicPr>
          <p:nvPr/>
        </p:nvPicPr>
        <p:blipFill>
          <a:blip r:embed="rId3"/>
          <a:stretch>
            <a:fillRect/>
          </a:stretch>
        </p:blipFill>
        <p:spPr>
          <a:xfrm>
            <a:off x="5465891" y="1320217"/>
            <a:ext cx="3542250" cy="2157350"/>
          </a:xfrm>
          <a:prstGeom prst="rect">
            <a:avLst/>
          </a:prstGeom>
        </p:spPr>
      </p:pic>
      <p:sp>
        <p:nvSpPr>
          <p:cNvPr id="14" name="Rectangle 2">
            <a:extLst>
              <a:ext uri="{FF2B5EF4-FFF2-40B4-BE49-F238E27FC236}">
                <a16:creationId xmlns:a16="http://schemas.microsoft.com/office/drawing/2014/main" id="{F43324A6-9623-90E1-A9FC-8CEF1F3F3F5F}"/>
              </a:ext>
            </a:extLst>
          </p:cNvPr>
          <p:cNvSpPr>
            <a:spLocks noChangeArrowheads="1"/>
          </p:cNvSpPr>
          <p:nvPr/>
        </p:nvSpPr>
        <p:spPr bwMode="auto">
          <a:xfrm>
            <a:off x="5554598" y="3327675"/>
            <a:ext cx="47233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7169" name="Picture 1">
            <a:extLst>
              <a:ext uri="{FF2B5EF4-FFF2-40B4-BE49-F238E27FC236}">
                <a16:creationId xmlns:a16="http://schemas.microsoft.com/office/drawing/2014/main" id="{EBDEAE63-DB4E-6941-8E0D-9C3A934E71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2474" y="3701133"/>
            <a:ext cx="3568993" cy="21753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C2102B-A2EF-E759-8BAE-942BC8641A49}"/>
              </a:ext>
            </a:extLst>
          </p:cNvPr>
          <p:cNvPicPr>
            <a:picLocks noChangeAspect="1"/>
          </p:cNvPicPr>
          <p:nvPr/>
        </p:nvPicPr>
        <p:blipFill>
          <a:blip r:embed="rId5"/>
          <a:stretch>
            <a:fillRect/>
          </a:stretch>
        </p:blipFill>
        <p:spPr>
          <a:xfrm>
            <a:off x="52534" y="5166352"/>
            <a:ext cx="5513022" cy="774851"/>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5420" y="1388747"/>
            <a:ext cx="9172713" cy="2900183"/>
          </a:xfrm>
        </p:spPr>
        <p:txBody>
          <a:bodyPr>
            <a:noAutofit/>
          </a:bodyPr>
          <a:lstStyle/>
          <a:p>
            <a:pPr algn="just">
              <a:defRPr/>
            </a:pPr>
            <a:r>
              <a:rPr lang="fi-FI" altLang="fi-FI" sz="1500" b="1" dirty="0"/>
              <a:t>Teknologiateollisuudessa vuoden 2023 tammi-kesäkuusta näyttäisi muodostuneen käännekohta. Satakunnassa liikevaihto alkoi laskea lähes kaikilla alatoimialoilla elektroniikka- ja sähkötuotteiden valmistusta sekä meriteollisuutta lukuun ottamatta. Viennin arvokin supistui selvästi. Metallien jalostuksessa tuottajahintojen lasku ohensi liikevaihtoa. Henkilöstömäärän nousu kuitenkin viittaa myönteiseen tuotantokehitykseen. Koneiden ja laitteiden valmistuksen liikevaihto kääntyi laskuun, mutta henkilöstöä palkattiin lisää. Sama ristiriitainen kehitys vallitsi metallituotteiden valmistuksessa. Molemmissa henkilöstön kasvu kuitenkin tyrehtyi keväällä. Elektroniikka- ja sähkötuotteiden valmistuksessa automaation kasvu lienee pitänyt alaa pinnalla. Meriteollisuudessakin liikevaihto kasvoi edelleen huomattavasti ja henkilöstöäkin lisättiin hieman. Kaikkiaan teknologiateollisuuden henkilöstömäärän nousu oli Satakunnassa toimialojen keskiarvoa nopeampaa, joten liikevaihdon laskun taustalla näyttäisi vaikuttavan pääasiassa hintojen lasku ja tuotanto on voinut jopa kohota. </a:t>
            </a:r>
          </a:p>
          <a:p>
            <a:pPr algn="just">
              <a:defRPr/>
            </a:pPr>
            <a:r>
              <a:rPr lang="fi-FI" altLang="fi-FI" sz="1500" b="1" dirty="0"/>
              <a:t>Koko maassa keskimäärin liikevaihdon kehitys oli Satakuntaa selvästi suotuisampaa. Viennissäkin ero oli samansuuntainen. Kaikki alatoimialat elektroniikka- ja sähköpuoli pois lukien menestyivät Satakuntaa paremmin. Suurin ero syntyi kone- ja laitevalmistuksessa, mutta muilla aloilla poikkeama oli varsin vähäinen. Satakunnassa metallien jalostuksen painoarvo on huomattavasti maan keskitasoa korkeampi, joten hintojen muutosten vaikutus koko teknologiateollisuuden liikevaihtoon on paljon suurempi, mikä näkyy vahvasti alkuvuoden luvuissa. Teknologiateollisuus ry:n mukaan tilauskannan arvo oli valtakunnallisesti syyskuun lopussa 4 % pienempi kuin kesäkuun lopussa ja 13 % pienempi kuin vuoden 2022 syyskuussa. Tilauskehityksen perusteella alan yritysten liikevaihdon arvioidaan edelleen laskevan seuraavan puolen vuoden aikana. </a:t>
            </a:r>
            <a:endParaRPr lang="fi-FI" altLang="fi-FI" sz="15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E9198196-597E-C65C-F660-6AC3DB41CEA7}"/>
              </a:ext>
            </a:extLst>
          </p:cNvPr>
          <p:cNvPicPr>
            <a:picLocks noChangeAspect="1"/>
          </p:cNvPicPr>
          <p:nvPr/>
        </p:nvPicPr>
        <p:blipFill>
          <a:blip r:embed="rId3"/>
          <a:stretch>
            <a:fillRect/>
          </a:stretch>
        </p:blipFill>
        <p:spPr>
          <a:xfrm>
            <a:off x="207591" y="5250098"/>
            <a:ext cx="6025727" cy="696200"/>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3" name="Picture 1">
            <a:extLst>
              <a:ext uri="{FF2B5EF4-FFF2-40B4-BE49-F238E27FC236}">
                <a16:creationId xmlns:a16="http://schemas.microsoft.com/office/drawing/2014/main" id="{146274CB-2659-B602-4332-BE2E4ABC2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81" y="1522235"/>
            <a:ext cx="3547229" cy="21620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5" name="Picture 3">
            <a:extLst>
              <a:ext uri="{FF2B5EF4-FFF2-40B4-BE49-F238E27FC236}">
                <a16:creationId xmlns:a16="http://schemas.microsoft.com/office/drawing/2014/main" id="{E0A695A6-9A0C-499A-D727-4C5BDCB502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998" y="3727322"/>
            <a:ext cx="3680161" cy="224310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7" name="Picture 5">
            <a:extLst>
              <a:ext uri="{FF2B5EF4-FFF2-40B4-BE49-F238E27FC236}">
                <a16:creationId xmlns:a16="http://schemas.microsoft.com/office/drawing/2014/main" id="{912CF709-4723-FDB1-6764-EF031104C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503" y="1468366"/>
            <a:ext cx="3741305" cy="228037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8199" name="Picture 7">
            <a:extLst>
              <a:ext uri="{FF2B5EF4-FFF2-40B4-BE49-F238E27FC236}">
                <a16:creationId xmlns:a16="http://schemas.microsoft.com/office/drawing/2014/main" id="{CCE143EF-01D9-2910-9180-8427E11684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9782" y="3688297"/>
            <a:ext cx="3738026" cy="227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78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liikevaihdon nousu taittui vuodenvaihteen tienoilla. Taustalla vaikuttaa tuottajahintojen lasku. Tämä on seurausta hiipuvasta talouskehityksestä. Valtakunnallisesti alan liikevaihto laski myös tuntuvasti. Satakunnassa henkilöstömäärä kasvoi kuitenkin merkittävästi, joten liikevaihdon laskusta ainakin osa on tullut laskevista hinnoista, ja itse tuotantomäärät ovat voineet olla kasvussa. </a:t>
            </a:r>
          </a:p>
          <a:p>
            <a:pPr algn="just">
              <a:defRPr/>
            </a:pPr>
            <a:r>
              <a:rPr lang="fi-FI" altLang="fi-FI" sz="1350" b="1" dirty="0"/>
              <a:t>Teknologiateollisuus ry:n mukaan terästuotteiden, värimetallien, valujen ja metallimalmien yhteenlaskettu tuotannon määrä oli Suomessa tammi–elokuussa 2023 prosentin alempi kuin vuosi sitten vastaavaan aikaan. Metallien jalostusyritysten henkilöstömäärä Suomessa oli syyskuun lopussa 0,4 % suurempi kuin kesäkuun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3380" y="924320"/>
            <a:ext cx="1392609" cy="360574"/>
          </a:xfrm>
          <a:prstGeom prst="rect">
            <a:avLst/>
          </a:prstGeom>
        </p:spPr>
      </p:pic>
      <p:pic>
        <p:nvPicPr>
          <p:cNvPr id="11" name="Picture 10">
            <a:extLst>
              <a:ext uri="{FF2B5EF4-FFF2-40B4-BE49-F238E27FC236}">
                <a16:creationId xmlns:a16="http://schemas.microsoft.com/office/drawing/2014/main" id="{7A44D3F9-AF0F-28DF-26FC-7A557AEA9714}"/>
              </a:ext>
            </a:extLst>
          </p:cNvPr>
          <p:cNvPicPr>
            <a:picLocks noChangeAspect="1"/>
          </p:cNvPicPr>
          <p:nvPr/>
        </p:nvPicPr>
        <p:blipFill>
          <a:blip r:embed="rId3"/>
          <a:stretch>
            <a:fillRect/>
          </a:stretch>
        </p:blipFill>
        <p:spPr>
          <a:xfrm>
            <a:off x="5339704" y="1366993"/>
            <a:ext cx="3779966" cy="2302127"/>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217" name="Picture 1">
            <a:extLst>
              <a:ext uri="{FF2B5EF4-FFF2-40B4-BE49-F238E27FC236}">
                <a16:creationId xmlns:a16="http://schemas.microsoft.com/office/drawing/2014/main" id="{897624FB-F048-77CC-8077-3602F50676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553" y="3560124"/>
            <a:ext cx="3688788" cy="2248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C7ECEBF-B0B2-91E5-1CEE-BC55CBF3342D}"/>
              </a:ext>
            </a:extLst>
          </p:cNvPr>
          <p:cNvPicPr>
            <a:picLocks noChangeAspect="1"/>
          </p:cNvPicPr>
          <p:nvPr/>
        </p:nvPicPr>
        <p:blipFill>
          <a:blip r:embed="rId5"/>
          <a:stretch>
            <a:fillRect/>
          </a:stretch>
        </p:blipFill>
        <p:spPr>
          <a:xfrm>
            <a:off x="108946" y="3874392"/>
            <a:ext cx="4845682" cy="681057"/>
          </a:xfrm>
          <a:prstGeom prst="rect">
            <a:avLst/>
          </a:prstGeom>
        </p:spPr>
      </p:pic>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6"/>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spTree>
    <p:extLst>
      <p:ext uri="{BB962C8B-B14F-4D97-AF65-F5344CB8AC3E}">
        <p14:creationId xmlns:p14="http://schemas.microsoft.com/office/powerpoint/2010/main" val="3110781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vuoden 2023 alkupuolella merkittävästi sekä Satakunnassa että maassa keskimäärin. Tuottajahinnat ovat silti kohonneet, joten tuotantomäärät lienevät pudonneet selvästi. Satakunnassa henkilöstö kasvoi vielä tammi-maaliskuussa, mutta määrä laski jo toisella neljänneksellä.</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maamme kone- ja metallituote-teollisuuden yritysten saamien uusien tilausten arvo oli heinä–syyskuussa 39 % matalampi kuin edellisellä neljänneksellä. Edellisvuoden vastaavaan ajanjaksoon verrattuna saatujen uusien tilausten arvo tippui 40 %. Hintojen nousu huomioiden tilauskantakehitys oli poikkeuksellisen heikko.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Tilauskannan arvo oli syyskuun lopussa 4 % pienempi kuin kesäkuun lopussa ja 11 % alempi kuin vuoden 2022 syyskuussa. Huomattavaa on edelleen telakoiden suuri osuus tilauskannan kokonaisarvosta. Alkusyksyn tilauskehityksen perusteella maamme kone- ja metallituoteteollisuuden yritysten liikevaihdon odotetaan laskevan seuraavan puolen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41" name="Picture 1">
            <a:extLst>
              <a:ext uri="{FF2B5EF4-FFF2-40B4-BE49-F238E27FC236}">
                <a16:creationId xmlns:a16="http://schemas.microsoft.com/office/drawing/2014/main" id="{820D1006-0840-255E-3AED-5717F8323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344" y="1417780"/>
            <a:ext cx="3194842" cy="19472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487DB01C-225D-2DC2-F04E-0606781167E4}"/>
              </a:ext>
            </a:extLst>
          </p:cNvPr>
          <p:cNvSpPr>
            <a:spLocks noChangeArrowheads="1"/>
          </p:cNvSpPr>
          <p:nvPr/>
        </p:nvSpPr>
        <p:spPr bwMode="auto">
          <a:xfrm>
            <a:off x="5914073" y="3083865"/>
            <a:ext cx="39123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43" name="Picture 3">
            <a:extLst>
              <a:ext uri="{FF2B5EF4-FFF2-40B4-BE49-F238E27FC236}">
                <a16:creationId xmlns:a16="http://schemas.microsoft.com/office/drawing/2014/main" id="{87AD8C44-DD00-E032-FD3C-72561291F4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446" y="3530293"/>
            <a:ext cx="3341587" cy="2036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B9E8430-94E1-0042-BF8F-404A8C48BFD2}"/>
              </a:ext>
            </a:extLst>
          </p:cNvPr>
          <p:cNvPicPr>
            <a:picLocks noChangeAspect="1"/>
          </p:cNvPicPr>
          <p:nvPr/>
        </p:nvPicPr>
        <p:blipFill>
          <a:blip r:embed="rId5"/>
          <a:stretch>
            <a:fillRect/>
          </a:stretch>
        </p:blipFill>
        <p:spPr>
          <a:xfrm>
            <a:off x="225277" y="5163286"/>
            <a:ext cx="5368272" cy="754507"/>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haastava muutaman viime vuoden ajan, sillä jokunen merkittävä valmistaja on kohdannut kysyntähäiriöitä. Liikevaihto kääntyi jälleen laskuun heti vuoden 2023 alussa, ja alan liikevaihto on edelleen hieman matalampi kuin huippuvuonna 2014. Korona-aikojen taso on tosin selvästi ylittynyt. Henkilöstöäkin lisättiin silti tammi-maaliskuussa edelleen, joten liikevaihdon lasku voi olla peräisin ainakin osin myös laskutusaikatauluista. </a:t>
            </a:r>
          </a:p>
          <a:p>
            <a:pPr algn="just">
              <a:defRPr/>
            </a:pPr>
            <a:r>
              <a:rPr lang="fi-FI" altLang="fi-FI" sz="1500" b="1" dirty="0"/>
              <a:t>Koko maassa keskimäärin koronakriisi piti liikevaihdon tiukassa laskussa vuoden 2021 kevääseen saakka, jolloin monen muun alan tavoin rivakka elpyminen käynnistyi. Ripeää kasvua on riittänyt ainakin vuoden 2023 kesäkuun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265" name="Picture 1">
            <a:extLst>
              <a:ext uri="{FF2B5EF4-FFF2-40B4-BE49-F238E27FC236}">
                <a16:creationId xmlns:a16="http://schemas.microsoft.com/office/drawing/2014/main" id="{7F14C665-7284-A589-BA5E-C16CEA304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870" y="1376084"/>
            <a:ext cx="3612941" cy="220213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5528439" y="3268267"/>
            <a:ext cx="42023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267" name="Picture 3">
            <a:extLst>
              <a:ext uri="{FF2B5EF4-FFF2-40B4-BE49-F238E27FC236}">
                <a16:creationId xmlns:a16="http://schemas.microsoft.com/office/drawing/2014/main" id="{091529D0-ED5B-3E3D-0A5E-97B958BE7C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8440" y="3661976"/>
            <a:ext cx="3533801" cy="21538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17D6207-7E0D-E063-CB64-3092A7037516}"/>
              </a:ext>
            </a:extLst>
          </p:cNvPr>
          <p:cNvPicPr>
            <a:picLocks noChangeAspect="1"/>
          </p:cNvPicPr>
          <p:nvPr/>
        </p:nvPicPr>
        <p:blipFill>
          <a:blip r:embed="rId5"/>
          <a:stretch>
            <a:fillRect/>
          </a:stretch>
        </p:blipFill>
        <p:spPr>
          <a:xfrm>
            <a:off x="219294" y="5231401"/>
            <a:ext cx="4421981" cy="621506"/>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664507"/>
            <a:ext cx="5401985" cy="3541739"/>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liikevaihdon kasvu jatkui edelleen hyvin nopeana vuoden 2023 tammi-maaliskuussa Satakunnassa. Huhti-kesäkuussa nousu pysähtyi. Maassa keskimäärin liikevaihto alkoi tippua keväällä. Satakunnassa taustalla vaikuttaa se, että osa automaatio- ja robotiikka-alan yrityksistä sijoittuu tälle toimialalle ja niiden kasvu on ollut ajoittain hyvin nopeaa. Satakunnassa henkilöstömääräkin kohosi voimakkaasti, mikä tarkoittanee liikevaihdon nousun olleen osin aitoa kasvua, ei vain hintojen nousua.</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Teknologiateollisuus ry:n mukaan maamme elektroniikka- ja sähköteollisuudessa sekä uusien tilausten että tilauskannan arvo laskivat heinä–syyskuussa edelliseen neljännekseen verrattuna. Alalle ovat olleet viime vuosina tyypillisiä voimakkaat tilausvaihtelut vuosineljännesten välillä. Alan yritykset Suomessa keskimäärin saivat uusia tilauksia heinä–syyskuussa arvoltaan 8 % niukemmin kuin </a:t>
            </a:r>
            <a:r>
              <a:rPr lang="fi-FI" altLang="fi-FI" sz="1350" b="1" dirty="0" err="1">
                <a:solidFill>
                  <a:prstClr val="black"/>
                </a:solidFill>
                <a:latin typeface="Calibri" panose="020F0502020204030204"/>
              </a:rPr>
              <a:t>huhti</a:t>
            </a:r>
            <a:r>
              <a:rPr lang="fi-FI" altLang="fi-FI" sz="1350" b="1" dirty="0">
                <a:solidFill>
                  <a:prstClr val="black"/>
                </a:solidFill>
                <a:latin typeface="Calibri" panose="020F0502020204030204"/>
              </a:rPr>
              <a:t>–kesäkuussa ja 24 % vähemmän kuin vastaavalla ajanjaksolla vuonna 2022. Tilauskannan arvo oli syyskuun lopussa 5 % alempi kuin kesäkuun lopussa ja 21 % matalampi kuin vuoden 2022 syyskuussa. Viime aikojen tilauskehityksen perusteella alan yritysten liikevaihdon arvioidaan putoavan seuraavan puolen vuoden aikana.</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2289" name="Picture 1">
            <a:extLst>
              <a:ext uri="{FF2B5EF4-FFF2-40B4-BE49-F238E27FC236}">
                <a16:creationId xmlns:a16="http://schemas.microsoft.com/office/drawing/2014/main" id="{80DADC71-A149-B33B-383B-F794BF0D6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893" y="1533590"/>
            <a:ext cx="3484883" cy="212407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 name="Picture 16">
            <a:extLst>
              <a:ext uri="{FF2B5EF4-FFF2-40B4-BE49-F238E27FC236}">
                <a16:creationId xmlns:a16="http://schemas.microsoft.com/office/drawing/2014/main" id="{88AAC58A-228F-D3EF-4EC9-358891D7AF9C}"/>
              </a:ext>
            </a:extLst>
          </p:cNvPr>
          <p:cNvPicPr>
            <a:picLocks noChangeAspect="1"/>
          </p:cNvPicPr>
          <p:nvPr/>
        </p:nvPicPr>
        <p:blipFill>
          <a:blip r:embed="rId4"/>
          <a:stretch>
            <a:fillRect/>
          </a:stretch>
        </p:blipFill>
        <p:spPr>
          <a:xfrm>
            <a:off x="185719" y="5251787"/>
            <a:ext cx="5154648" cy="724482"/>
          </a:xfrm>
          <a:prstGeom prst="rect">
            <a:avLst/>
          </a:prstGeom>
        </p:spPr>
      </p:pic>
      <p:pic>
        <p:nvPicPr>
          <p:cNvPr id="11" name="Picture 10">
            <a:extLst>
              <a:ext uri="{FF2B5EF4-FFF2-40B4-BE49-F238E27FC236}">
                <a16:creationId xmlns:a16="http://schemas.microsoft.com/office/drawing/2014/main" id="{CB3127B8-29F4-6176-48AA-720EEB336595}"/>
              </a:ext>
            </a:extLst>
          </p:cNvPr>
          <p:cNvPicPr>
            <a:picLocks noChangeAspect="1"/>
          </p:cNvPicPr>
          <p:nvPr/>
        </p:nvPicPr>
        <p:blipFill>
          <a:blip r:embed="rId5"/>
          <a:stretch>
            <a:fillRect/>
          </a:stretch>
        </p:blipFill>
        <p:spPr>
          <a:xfrm>
            <a:off x="5505919" y="3701133"/>
            <a:ext cx="3577207" cy="218041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5" y="1582274"/>
            <a:ext cx="9177449"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alkoi pudota vuoden 2023 tammi-kesäkuun aikana. Taustalla saattaa piillä osin tilausten laskutusaikataulut. Henkilöstömäärä on kuitenkin kohonnut hieman alkuvuoden aikana. Se voi taasen viitata tuotannon kasvuun. Tähän viittaa myös elektroniikka- ja sähkötuotteiden valmistuksen myönteinen vire. Osa automaatioalasta sijoittuu ko. toimialalle. Kaiken kaikkiaan näyttäisi siltä, että yrityskohtainen vaihtelu on ollut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3313" name="Picture 1">
            <a:extLst>
              <a:ext uri="{FF2B5EF4-FFF2-40B4-BE49-F238E27FC236}">
                <a16:creationId xmlns:a16="http://schemas.microsoft.com/office/drawing/2014/main" id="{7BB3C427-B2DE-E289-9D60-14A8C9765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8197"/>
            <a:ext cx="3705837" cy="225875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3315" name="Picture 3">
            <a:extLst>
              <a:ext uri="{FF2B5EF4-FFF2-40B4-BE49-F238E27FC236}">
                <a16:creationId xmlns:a16="http://schemas.microsoft.com/office/drawing/2014/main" id="{E6F7BF24-FCCB-85F2-EF13-2FA95C042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376" y="3696514"/>
            <a:ext cx="3705837" cy="22587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B21890A-3A1D-C239-A2AF-E99BAE564DAB}"/>
              </a:ext>
            </a:extLst>
          </p:cNvPr>
          <p:cNvPicPr>
            <a:picLocks noChangeAspect="1"/>
          </p:cNvPicPr>
          <p:nvPr/>
        </p:nvPicPr>
        <p:blipFill>
          <a:blip r:embed="rId5"/>
          <a:stretch>
            <a:fillRect/>
          </a:stretch>
        </p:blipFill>
        <p:spPr>
          <a:xfrm>
            <a:off x="5118904" y="3136691"/>
            <a:ext cx="3964781" cy="621506"/>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4D246BBF-47D8-6725-FB6B-63622F2E0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22" y="1656575"/>
            <a:ext cx="3229020" cy="1968128"/>
          </a:xfrm>
          <a:prstGeom prst="rect">
            <a:avLst/>
          </a:prstGeom>
          <a:noFill/>
          <a:extLst>
            <a:ext uri="{909E8E84-426E-40DD-AFC4-6F175D3DCCD1}">
              <a14:hiddenFill xmlns:a14="http://schemas.microsoft.com/office/drawing/2010/main">
                <a:solidFill>
                  <a:srgbClr val="FFFFFF"/>
                </a:solidFill>
              </a14:hiddenFill>
            </a:ext>
          </a:extLst>
        </p:spPr>
      </p:pic>
      <p:sp>
        <p:nvSpPr>
          <p:cNvPr id="48" name="Pyöristetty suorakulmio 9"/>
          <p:cNvSpPr/>
          <p:nvPr/>
        </p:nvSpPr>
        <p:spPr>
          <a:xfrm>
            <a:off x="1156736" y="374461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20" name="Ylös kääntyvä nuoli 19"/>
          <p:cNvSpPr/>
          <p:nvPr/>
        </p:nvSpPr>
        <p:spPr>
          <a:xfrm flipV="1">
            <a:off x="3337990" y="1583190"/>
            <a:ext cx="1333814" cy="886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2936" y="1712432"/>
            <a:ext cx="1459735" cy="1392327"/>
          </a:xfrm>
          <a:prstGeom prst="rect">
            <a:avLst/>
          </a:prstGeom>
        </p:spPr>
      </p:pic>
      <p:sp>
        <p:nvSpPr>
          <p:cNvPr id="2" name="Otsikko 1"/>
          <p:cNvSpPr>
            <a:spLocks noGrp="1"/>
          </p:cNvSpPr>
          <p:nvPr>
            <p:ph type="ctrTitle"/>
          </p:nvPr>
        </p:nvSpPr>
        <p:spPr>
          <a:xfrm>
            <a:off x="1169358" y="912081"/>
            <a:ext cx="6831642" cy="349495"/>
          </a:xfrm>
        </p:spPr>
        <p:txBody>
          <a:bodyPr>
            <a:noAutofit/>
          </a:bodyPr>
          <a:lstStyle/>
          <a:p>
            <a:r>
              <a:rPr lang="fi-FI" sz="2025" b="1" cap="all" dirty="0">
                <a:solidFill>
                  <a:srgbClr val="0070C0"/>
                </a:solidFill>
                <a:effectLst>
                  <a:outerShdw blurRad="38100" dist="38100" dir="2700000" algn="tl">
                    <a:srgbClr val="000000">
                      <a:alpha val="43137"/>
                    </a:srgbClr>
                  </a:outerShdw>
                </a:effectLst>
              </a:rPr>
              <a:t>AUTOMAATIO- JA robotiikka-ala (</a:t>
            </a:r>
            <a:r>
              <a:rPr lang="fi-FI" sz="2025" b="1" cap="all" dirty="0" err="1">
                <a:solidFill>
                  <a:srgbClr val="0070C0"/>
                </a:solidFill>
                <a:effectLst>
                  <a:outerShdw blurRad="38100" dist="38100" dir="2700000" algn="tl">
                    <a:srgbClr val="000000">
                      <a:alpha val="43137"/>
                    </a:srgbClr>
                  </a:outerShdw>
                </a:effectLst>
              </a:rPr>
              <a:t>RoboCoast</a:t>
            </a:r>
            <a:r>
              <a:rPr lang="fi-FI" sz="2025"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096710" y="3453615"/>
            <a:ext cx="2565511"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Liikevaihdon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9" name="Tekstiruutu 8"/>
          <p:cNvSpPr txBox="1"/>
          <p:nvPr/>
        </p:nvSpPr>
        <p:spPr>
          <a:xfrm>
            <a:off x="8717020" y="2538402"/>
            <a:ext cx="369332" cy="1203085"/>
          </a:xfrm>
          <a:prstGeom prst="rect">
            <a:avLst/>
          </a:prstGeom>
          <a:noFill/>
        </p:spPr>
        <p:txBody>
          <a:bodyPr vert="vert270"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Tilastokeskus ja Satakuntaliitto 2023</a:t>
            </a:r>
          </a:p>
        </p:txBody>
      </p:sp>
      <p:sp>
        <p:nvSpPr>
          <p:cNvPr id="42" name="Tekstiruutu 41"/>
          <p:cNvSpPr txBox="1"/>
          <p:nvPr/>
        </p:nvSpPr>
        <p:spPr>
          <a:xfrm>
            <a:off x="4709763" y="1449141"/>
            <a:ext cx="3269255" cy="115416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tuottivat liikevaihtoa v. 2022 </a:t>
            </a:r>
          </a:p>
          <a:p>
            <a:pPr defTabSz="685800" eaLnBrk="1" fontAlgn="auto" hangingPunct="1">
              <a:spcBef>
                <a:spcPts val="0"/>
              </a:spcBef>
              <a:spcAft>
                <a:spcPts val="0"/>
              </a:spcAft>
              <a:defRPr/>
            </a:pPr>
            <a:r>
              <a:rPr lang="fi-FI" sz="2700" b="1" dirty="0">
                <a:solidFill>
                  <a:srgbClr val="2683C6">
                    <a:lumMod val="75000"/>
                  </a:srgbClr>
                </a:solidFill>
                <a:effectLst>
                  <a:outerShdw blurRad="38100" dist="38100" dir="2700000" algn="tl">
                    <a:srgbClr val="000000">
                      <a:alpha val="43137"/>
                    </a:srgbClr>
                  </a:outerShdw>
                </a:effectLst>
                <a:latin typeface="Calibri" panose="020F0502020204030204"/>
              </a:rPr>
              <a:t>465 milj. €</a:t>
            </a:r>
          </a:p>
          <a:p>
            <a:pPr defTabSz="685800" eaLnBrk="1" fontAlgn="auto" hangingPunct="1">
              <a:spcBef>
                <a:spcPts val="0"/>
              </a:spcBef>
              <a:spcAft>
                <a:spcPts val="0"/>
              </a:spcAft>
              <a:defRPr/>
            </a:pPr>
            <a:endParaRPr lang="fi-FI" sz="1500" dirty="0">
              <a:solidFill>
                <a:prstClr val="black"/>
              </a:solidFill>
              <a:latin typeface="Calibri" panose="020F0502020204030204"/>
            </a:endParaRPr>
          </a:p>
        </p:txBody>
      </p:sp>
      <p:sp>
        <p:nvSpPr>
          <p:cNvPr id="6" name="Pyöristetty suorakulmio 5"/>
          <p:cNvSpPr/>
          <p:nvPr/>
        </p:nvSpPr>
        <p:spPr>
          <a:xfrm>
            <a:off x="1070943" y="1393222"/>
            <a:ext cx="2682685" cy="2150863"/>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eaLnBrk="1" fontAlgn="auto" hangingPunct="1">
              <a:spcBef>
                <a:spcPts val="0"/>
              </a:spcBef>
              <a:spcAft>
                <a:spcPts val="0"/>
              </a:spcAft>
              <a:defRPr/>
            </a:pPr>
            <a:r>
              <a:rPr lang="fi-FI" sz="900" b="1" dirty="0">
                <a:solidFill>
                  <a:prstClr val="black"/>
                </a:solidFill>
                <a:latin typeface="Calibri" panose="020F0502020204030204"/>
              </a:rPr>
              <a:t>Satakunnassa toimii n. 50 puhtaasti</a:t>
            </a:r>
          </a:p>
          <a:p>
            <a:pPr defTabSz="685800" eaLnBrk="1" fontAlgn="auto" hangingPunct="1">
              <a:spcBef>
                <a:spcPts val="0"/>
              </a:spcBef>
              <a:spcAft>
                <a:spcPts val="0"/>
              </a:spcAft>
              <a:defRPr/>
            </a:pPr>
            <a:r>
              <a:rPr lang="fi-FI" sz="900" b="1" dirty="0">
                <a:solidFill>
                  <a:prstClr val="black"/>
                </a:solidFill>
                <a:latin typeface="Calibri" panose="020F0502020204030204"/>
              </a:rPr>
              <a:t>automaatio- ja robotiikka-alaan keskittyvää  yritystä           </a:t>
            </a:r>
          </a:p>
        </p:txBody>
      </p:sp>
      <p:sp>
        <p:nvSpPr>
          <p:cNvPr id="37" name="Tekstiruutu 36"/>
          <p:cNvSpPr txBox="1"/>
          <p:nvPr/>
        </p:nvSpPr>
        <p:spPr>
          <a:xfrm rot="16200000">
            <a:off x="7117981" y="2028829"/>
            <a:ext cx="1560491" cy="184666"/>
          </a:xfrm>
          <a:prstGeom prst="rect">
            <a:avLst/>
          </a:prstGeom>
          <a:noFill/>
        </p:spPr>
        <p:txBody>
          <a:bodyPr vert="horz"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             </a:t>
            </a:r>
          </a:p>
        </p:txBody>
      </p:sp>
      <p:sp>
        <p:nvSpPr>
          <p:cNvPr id="10" name="Pyöristetty suorakulmio 9"/>
          <p:cNvSpPr/>
          <p:nvPr/>
        </p:nvSpPr>
        <p:spPr>
          <a:xfrm>
            <a:off x="1156736" y="4492480"/>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18" name="Ylös kääntyvä nuoli 17"/>
          <p:cNvSpPr/>
          <p:nvPr/>
        </p:nvSpPr>
        <p:spPr>
          <a:xfrm flipH="1" flipV="1">
            <a:off x="3913821" y="2785690"/>
            <a:ext cx="472308" cy="6171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white"/>
              </a:solidFill>
              <a:latin typeface="Calibri" panose="020F0502020204030204"/>
            </a:endParaRPr>
          </a:p>
        </p:txBody>
      </p:sp>
      <p:sp>
        <p:nvSpPr>
          <p:cNvPr id="5" name="Pyöristetty suorakulmio 4"/>
          <p:cNvSpPr/>
          <p:nvPr/>
        </p:nvSpPr>
        <p:spPr>
          <a:xfrm>
            <a:off x="5820353" y="4250857"/>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2688306" y="3767249"/>
            <a:ext cx="1554291" cy="2641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40,1 %</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a:t>
            </a:r>
            <a:r>
              <a:rPr lang="fi-FI" sz="900" dirty="0">
                <a:solidFill>
                  <a:prstClr val="black"/>
                </a:solidFill>
                <a:latin typeface="Calibri" panose="020F0502020204030204"/>
              </a:rPr>
              <a:t>keskimäärin 34,4 </a:t>
            </a:r>
            <a:r>
              <a:rPr lang="fi-FI" sz="900" dirty="0">
                <a:solidFill>
                  <a:prstClr val="white">
                    <a:lumMod val="50000"/>
                  </a:prstClr>
                </a:solidFill>
                <a:latin typeface="Calibri" panose="020F0502020204030204"/>
              </a:rPr>
              <a:t>% </a:t>
            </a:r>
          </a:p>
        </p:txBody>
      </p:sp>
      <p:sp>
        <p:nvSpPr>
          <p:cNvPr id="19" name="Rectangle 18"/>
          <p:cNvSpPr/>
          <p:nvPr/>
        </p:nvSpPr>
        <p:spPr>
          <a:xfrm>
            <a:off x="1283331" y="3612757"/>
            <a:ext cx="1588897"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106,8 %</a:t>
            </a:r>
          </a:p>
        </p:txBody>
      </p:sp>
      <p:sp>
        <p:nvSpPr>
          <p:cNvPr id="23" name="Rectangle 22"/>
          <p:cNvSpPr/>
          <p:nvPr/>
        </p:nvSpPr>
        <p:spPr>
          <a:xfrm>
            <a:off x="4709762" y="321181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ydin-yrityksissä tehtiin Satakunnassa v. 2022</a:t>
            </a:r>
          </a:p>
          <a:p>
            <a:pPr defTabSz="685800" eaLnBrk="1" fontAlgn="auto" hangingPunct="1">
              <a:spcBef>
                <a:spcPts val="0"/>
              </a:spcBef>
              <a:spcAft>
                <a:spcPts val="0"/>
              </a:spcAft>
              <a:defRPr/>
            </a:pPr>
            <a:r>
              <a:rPr lang="fi-FI" sz="2700" b="1" dirty="0">
                <a:solidFill>
                  <a:srgbClr val="FF5050"/>
                </a:solidFill>
                <a:effectLst>
                  <a:outerShdw blurRad="38100" dist="38100" dir="2700000" algn="tl">
                    <a:srgbClr val="000000">
                      <a:alpha val="43137"/>
                    </a:srgbClr>
                  </a:outerShdw>
                </a:effectLst>
                <a:latin typeface="Calibri" panose="020F0502020204030204"/>
              </a:rPr>
              <a:t>1239 henkilötyövuotta</a:t>
            </a:r>
          </a:p>
        </p:txBody>
      </p:sp>
      <p:sp>
        <p:nvSpPr>
          <p:cNvPr id="44" name="Rectangle 43"/>
          <p:cNvSpPr/>
          <p:nvPr/>
        </p:nvSpPr>
        <p:spPr>
          <a:xfrm>
            <a:off x="4709762" y="2306093"/>
            <a:ext cx="3429000" cy="923330"/>
          </a:xfrm>
          <a:prstGeom prst="rect">
            <a:avLst/>
          </a:prstGeom>
        </p:spPr>
        <p:txBody>
          <a:bodyPr>
            <a:spAutoFit/>
          </a:bodyPr>
          <a:lstStyle/>
          <a:p>
            <a:pPr defTabSz="685800" eaLnBrk="1" fontAlgn="auto" hangingPunct="1">
              <a:spcBef>
                <a:spcPts val="0"/>
              </a:spcBef>
              <a:spcAft>
                <a:spcPts val="0"/>
              </a:spcAft>
              <a:defRPr/>
            </a:pPr>
            <a:r>
              <a:rPr lang="fi-FI" sz="1350" b="1" dirty="0">
                <a:solidFill>
                  <a:prstClr val="black"/>
                </a:solidFill>
                <a:latin typeface="Calibri" panose="020F0502020204030204"/>
              </a:rPr>
              <a:t>Automaatio- ja robotiikka-alan ydinyritykset maksoivat palkkoja Satakunnassa v. 2017</a:t>
            </a:r>
          </a:p>
          <a:p>
            <a:pPr defTabSz="685800" eaLnBrk="1" fontAlgn="auto" hangingPunct="1">
              <a:spcBef>
                <a:spcPts val="0"/>
              </a:spcBef>
              <a:spcAft>
                <a:spcPts val="0"/>
              </a:spcAft>
              <a:defRPr/>
            </a:pPr>
            <a:r>
              <a:rPr lang="fi-FI" sz="2700" b="1" dirty="0">
                <a:solidFill>
                  <a:srgbClr val="3E8853">
                    <a:lumMod val="75000"/>
                  </a:srgbClr>
                </a:solidFill>
                <a:effectLst>
                  <a:outerShdw blurRad="38100" dist="38100" dir="2700000" algn="tl">
                    <a:srgbClr val="000000">
                      <a:alpha val="43137"/>
                    </a:srgbClr>
                  </a:outerShdw>
                </a:effectLst>
                <a:latin typeface="Calibri" panose="020F0502020204030204"/>
              </a:rPr>
              <a:t>56 milj. €</a:t>
            </a:r>
          </a:p>
        </p:txBody>
      </p:sp>
      <p:sp>
        <p:nvSpPr>
          <p:cNvPr id="45" name="Tekstiruutu 34"/>
          <p:cNvSpPr txBox="1"/>
          <p:nvPr/>
        </p:nvSpPr>
        <p:spPr>
          <a:xfrm>
            <a:off x="1096710" y="3932023"/>
            <a:ext cx="2524024" cy="553998"/>
          </a:xfrm>
          <a:prstGeom prst="rect">
            <a:avLst/>
          </a:prstGeom>
          <a:noFill/>
        </p:spPr>
        <p:txBody>
          <a:bodyPr wrap="none" rtlCol="0">
            <a:spAutoFit/>
          </a:bodyPr>
          <a:lstStyle/>
          <a:p>
            <a:pPr defTabSz="685800" eaLnBrk="1" fontAlgn="auto" hangingPunct="1">
              <a:spcBef>
                <a:spcPts val="0"/>
              </a:spcBef>
              <a:spcAft>
                <a:spcPts val="0"/>
              </a:spcAft>
              <a:defRPr/>
            </a:pPr>
            <a:endParaRPr lang="fi-FI" sz="15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Henkilöstön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47" name="Tekstiruutu 34"/>
          <p:cNvSpPr txBox="1"/>
          <p:nvPr/>
        </p:nvSpPr>
        <p:spPr>
          <a:xfrm>
            <a:off x="1076155" y="4959159"/>
            <a:ext cx="2775183" cy="323165"/>
          </a:xfrm>
          <a:prstGeom prst="rect">
            <a:avLst/>
          </a:prstGeom>
          <a:noFill/>
        </p:spPr>
        <p:txBody>
          <a:bodyPr wrap="none" rtlCol="0">
            <a:spAutoFit/>
          </a:bodyPr>
          <a:lstStyle/>
          <a:p>
            <a:pPr defTabSz="685800" eaLnBrk="1" fontAlgn="auto" hangingPunct="1">
              <a:spcBef>
                <a:spcPts val="0"/>
              </a:spcBef>
              <a:spcAft>
                <a:spcPts val="0"/>
              </a:spcAft>
              <a:defRPr/>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Palkkasumman kasvu 2010-2017</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50" name="Rectangle 49"/>
          <p:cNvSpPr/>
          <p:nvPr/>
        </p:nvSpPr>
        <p:spPr>
          <a:xfrm>
            <a:off x="1283330" y="4367922"/>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91,2 %</a:t>
            </a:r>
          </a:p>
        </p:txBody>
      </p:sp>
      <p:sp>
        <p:nvSpPr>
          <p:cNvPr id="51" name="Suorakulmio 20"/>
          <p:cNvSpPr/>
          <p:nvPr/>
        </p:nvSpPr>
        <p:spPr>
          <a:xfrm>
            <a:off x="2635823" y="4534487"/>
            <a:ext cx="1554291"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2,5</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  Teollisuus keskimäärin </a:t>
            </a:r>
            <a:r>
              <a:rPr lang="fi-FI" sz="900" dirty="0">
                <a:solidFill>
                  <a:srgbClr val="00B0F0"/>
                </a:solidFill>
                <a:latin typeface="Calibri" panose="020F0502020204030204"/>
              </a:rPr>
              <a:t>-8,2 </a:t>
            </a:r>
            <a:r>
              <a:rPr lang="fi-FI" sz="900" dirty="0">
                <a:solidFill>
                  <a:prstClr val="white">
                    <a:lumMod val="50000"/>
                  </a:prstClr>
                </a:solidFill>
                <a:latin typeface="Calibri" panose="020F0502020204030204"/>
              </a:rPr>
              <a:t>% </a:t>
            </a:r>
          </a:p>
        </p:txBody>
      </p:sp>
      <p:sp>
        <p:nvSpPr>
          <p:cNvPr id="58" name="Pyöristetty suorakulmio 9"/>
          <p:cNvSpPr/>
          <p:nvPr/>
        </p:nvSpPr>
        <p:spPr>
          <a:xfrm>
            <a:off x="1162162" y="5229605"/>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defRPr/>
            </a:pPr>
            <a:endParaRPr lang="fi-FI" sz="900" dirty="0">
              <a:solidFill>
                <a:prstClr val="white">
                  <a:lumMod val="50000"/>
                </a:prstClr>
              </a:solidFill>
              <a:latin typeface="Calibri" panose="020F0502020204030204"/>
            </a:endParaRPr>
          </a:p>
        </p:txBody>
      </p:sp>
      <p:sp>
        <p:nvSpPr>
          <p:cNvPr id="61" name="Rectangle 60"/>
          <p:cNvSpPr/>
          <p:nvPr/>
        </p:nvSpPr>
        <p:spPr>
          <a:xfrm>
            <a:off x="1283330" y="5112530"/>
            <a:ext cx="1369286" cy="611706"/>
          </a:xfrm>
          <a:prstGeom prst="rect">
            <a:avLst/>
          </a:prstGeom>
        </p:spPr>
        <p:txBody>
          <a:bodyPr wrap="none">
            <a:spAutoFit/>
          </a:bodyPr>
          <a:lstStyle/>
          <a:p>
            <a:pPr defTabSz="685800" eaLnBrk="1" fontAlgn="auto" hangingPunct="1">
              <a:spcBef>
                <a:spcPts val="0"/>
              </a:spcBef>
              <a:spcAft>
                <a:spcPts val="0"/>
              </a:spcAft>
              <a:defRPr/>
            </a:pPr>
            <a:r>
              <a:rPr lang="fi-FI" sz="3375" b="1" dirty="0">
                <a:solidFill>
                  <a:prstClr val="black"/>
                </a:solidFill>
                <a:effectLst>
                  <a:outerShdw blurRad="38100" dist="38100" dir="2700000" algn="tl">
                    <a:srgbClr val="000000">
                      <a:alpha val="43137"/>
                    </a:srgbClr>
                  </a:outerShdw>
                </a:effectLst>
                <a:latin typeface="Calibri" panose="020F0502020204030204"/>
              </a:rPr>
              <a:t>61,4 %</a:t>
            </a:r>
          </a:p>
        </p:txBody>
      </p:sp>
      <p:sp>
        <p:nvSpPr>
          <p:cNvPr id="62" name="Suorakulmio 20"/>
          <p:cNvSpPr/>
          <p:nvPr/>
        </p:nvSpPr>
        <p:spPr>
          <a:xfrm>
            <a:off x="2705825" y="5300477"/>
            <a:ext cx="1498269" cy="30256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Toimialat keskimäärin   9,6</a:t>
            </a:r>
            <a:r>
              <a:rPr lang="fi-FI" sz="900" dirty="0">
                <a:solidFill>
                  <a:srgbClr val="00B0F0"/>
                </a:solidFill>
                <a:latin typeface="Calibri" panose="020F0502020204030204"/>
              </a:rPr>
              <a:t> </a:t>
            </a:r>
            <a:r>
              <a:rPr lang="fi-FI" sz="900" dirty="0">
                <a:solidFill>
                  <a:prstClr val="white">
                    <a:lumMod val="50000"/>
                  </a:prstClr>
                </a:solidFill>
                <a:latin typeface="Calibri" panose="020F0502020204030204"/>
              </a:rPr>
              <a:t>%</a:t>
            </a:r>
          </a:p>
          <a:p>
            <a:pPr algn="ctr" defTabSz="685800" eaLnBrk="1" fontAlgn="auto" hangingPunct="1">
              <a:spcBef>
                <a:spcPts val="0"/>
              </a:spcBef>
              <a:spcAft>
                <a:spcPts val="0"/>
              </a:spcAft>
              <a:defRPr/>
            </a:pPr>
            <a:r>
              <a:rPr lang="fi-FI" sz="900" dirty="0">
                <a:solidFill>
                  <a:prstClr val="white">
                    <a:lumMod val="50000"/>
                  </a:prstClr>
                </a:solidFill>
                <a:latin typeface="Calibri" panose="020F0502020204030204"/>
              </a:rPr>
              <a:t>Teollisuus keskimäärin  0,0 % </a:t>
            </a:r>
          </a:p>
        </p:txBody>
      </p:sp>
      <p:sp>
        <p:nvSpPr>
          <p:cNvPr id="4" name="Tekstiruutu 3"/>
          <p:cNvSpPr txBox="1"/>
          <p:nvPr/>
        </p:nvSpPr>
        <p:spPr>
          <a:xfrm>
            <a:off x="1162162" y="5701153"/>
            <a:ext cx="1816363" cy="300082"/>
          </a:xfrm>
          <a:prstGeom prst="rect">
            <a:avLst/>
          </a:prstGeom>
          <a:noFill/>
        </p:spPr>
        <p:txBody>
          <a:bodyPr wrap="square" rtlCol="0">
            <a:spAutoFit/>
          </a:bodyPr>
          <a:lstStyle/>
          <a:p>
            <a:pPr defTabSz="685800" eaLnBrk="1" fontAlgn="auto" hangingPunct="1">
              <a:spcBef>
                <a:spcPts val="0"/>
              </a:spcBef>
              <a:spcAft>
                <a:spcPts val="0"/>
              </a:spcAft>
              <a:defRPr/>
            </a:pPr>
            <a:r>
              <a:rPr lang="fi-FI" sz="1350" dirty="0">
                <a:solidFill>
                  <a:prstClr val="black"/>
                </a:solidFill>
                <a:latin typeface="Calibri" panose="020F0502020204030204"/>
              </a:rPr>
              <a:t>25.10.2023</a:t>
            </a:r>
          </a:p>
        </p:txBody>
      </p:sp>
      <p:pic>
        <p:nvPicPr>
          <p:cNvPr id="11" name="Picture 10"/>
          <p:cNvPicPr>
            <a:picLocks noChangeAspect="1"/>
          </p:cNvPicPr>
          <p:nvPr/>
        </p:nvPicPr>
        <p:blipFill>
          <a:blip r:embed="rId5"/>
          <a:stretch>
            <a:fillRect/>
          </a:stretch>
        </p:blipFill>
        <p:spPr>
          <a:xfrm>
            <a:off x="6127204" y="5105220"/>
            <a:ext cx="1781976" cy="465941"/>
          </a:xfrm>
          <a:prstGeom prst="rect">
            <a:avLst/>
          </a:prstGeom>
        </p:spPr>
      </p:pic>
      <p:sp>
        <p:nvSpPr>
          <p:cNvPr id="7" name="TextBox 6"/>
          <p:cNvSpPr txBox="1"/>
          <p:nvPr/>
        </p:nvSpPr>
        <p:spPr>
          <a:xfrm>
            <a:off x="3959311" y="1880354"/>
            <a:ext cx="866181" cy="1015663"/>
          </a:xfrm>
          <a:prstGeom prst="rect">
            <a:avLst/>
          </a:prstGeom>
          <a:noFill/>
        </p:spPr>
        <p:txBody>
          <a:bodyPr wrap="square" rtlCol="0">
            <a:spAutoFit/>
          </a:bodyPr>
          <a:lstStyle/>
          <a:p>
            <a:pPr defTabSz="685800" eaLnBrk="1" fontAlgn="auto" hangingPunct="1">
              <a:spcBef>
                <a:spcPts val="0"/>
              </a:spcBef>
              <a:spcAft>
                <a:spcPts val="0"/>
              </a:spcAft>
              <a:defRPr/>
            </a:pPr>
            <a:r>
              <a:rPr lang="fi-FI" sz="600" dirty="0">
                <a:solidFill>
                  <a:prstClr val="black"/>
                </a:solidFill>
                <a:latin typeface="Calibri" panose="020F0502020204030204"/>
              </a:rPr>
              <a:t>HUOM</a:t>
            </a:r>
            <a:r>
              <a:rPr lang="fi-FI" sz="600" b="1" i="1" u="sng" dirty="0">
                <a:solidFill>
                  <a:prstClr val="black"/>
                </a:solidFill>
                <a:latin typeface="Calibri" panose="020F0502020204030204"/>
              </a:rPr>
              <a:t>! Luvut ovat minimiarvioita</a:t>
            </a:r>
            <a:r>
              <a:rPr lang="fi-FI" sz="600" dirty="0">
                <a:solidFill>
                  <a:prstClr val="black"/>
                </a:solidFill>
                <a:latin typeface="Calibri" panose="020F0502020204030204"/>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177366" y="4129529"/>
            <a:ext cx="1585121" cy="9002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fi-FI" sz="1050" b="1" dirty="0" err="1">
                <a:solidFill>
                  <a:srgbClr val="0070C0"/>
                </a:solidFill>
                <a:latin typeface="Calibri" panose="020F0502020204030204"/>
              </a:rPr>
              <a:t>Robocoast</a:t>
            </a:r>
            <a:r>
              <a:rPr lang="fi-FI" sz="1050" b="1" dirty="0">
                <a:solidFill>
                  <a:srgbClr val="0070C0"/>
                </a:solidFill>
                <a:latin typeface="Calibri" panose="020F0502020204030204"/>
              </a:rPr>
              <a:t> </a:t>
            </a:r>
            <a:r>
              <a:rPr lang="fi-FI" sz="1050" b="1" dirty="0">
                <a:solidFill>
                  <a:prstClr val="black"/>
                </a:solidFill>
                <a:latin typeface="Calibri" panose="020F0502020204030204"/>
              </a:rPr>
              <a:t>1-6/23 vs. </a:t>
            </a:r>
          </a:p>
          <a:p>
            <a:pPr algn="ctr" defTabSz="685800" eaLnBrk="1" fontAlgn="auto" hangingPunct="1">
              <a:spcBef>
                <a:spcPts val="0"/>
              </a:spcBef>
              <a:spcAft>
                <a:spcPts val="0"/>
              </a:spcAft>
              <a:defRPr/>
            </a:pPr>
            <a:r>
              <a:rPr lang="fi-FI" sz="1050" b="1" dirty="0">
                <a:solidFill>
                  <a:prstClr val="black"/>
                </a:solidFill>
                <a:latin typeface="Calibri" panose="020F0502020204030204"/>
              </a:rPr>
              <a:t>1-6/23:</a:t>
            </a:r>
          </a:p>
          <a:p>
            <a:pPr defTabSz="685800" eaLnBrk="1" fontAlgn="auto" hangingPunct="1">
              <a:spcBef>
                <a:spcPts val="0"/>
              </a:spcBef>
              <a:spcAft>
                <a:spcPts val="0"/>
              </a:spcAft>
              <a:defRPr/>
            </a:pPr>
            <a:r>
              <a:rPr lang="fi-FI" sz="1050" b="1" dirty="0">
                <a:solidFill>
                  <a:srgbClr val="0070C0"/>
                </a:solidFill>
                <a:latin typeface="Calibri" panose="020F0502020204030204"/>
              </a:rPr>
              <a:t>Liikevaihto </a:t>
            </a:r>
            <a:r>
              <a:rPr lang="fi-FI" sz="1050" b="1" dirty="0">
                <a:solidFill>
                  <a:prstClr val="black"/>
                </a:solidFill>
                <a:latin typeface="Calibri" panose="020F0502020204030204"/>
              </a:rPr>
              <a:t>-8,0 %</a:t>
            </a:r>
          </a:p>
          <a:p>
            <a:pPr defTabSz="685800" eaLnBrk="1" fontAlgn="auto" hangingPunct="1">
              <a:spcBef>
                <a:spcPts val="0"/>
              </a:spcBef>
              <a:spcAft>
                <a:spcPts val="0"/>
              </a:spcAft>
              <a:defRPr/>
            </a:pPr>
            <a:r>
              <a:rPr lang="fi-FI" sz="1050" b="1" dirty="0">
                <a:solidFill>
                  <a:srgbClr val="0070C0"/>
                </a:solidFill>
                <a:latin typeface="Calibri" panose="020F0502020204030204"/>
              </a:rPr>
              <a:t>Henkilöstömäärä </a:t>
            </a:r>
            <a:r>
              <a:rPr lang="fi-FI" sz="1050" b="1" dirty="0">
                <a:solidFill>
                  <a:prstClr val="black"/>
                </a:solidFill>
                <a:latin typeface="Calibri" panose="020F0502020204030204"/>
              </a:rPr>
              <a:t>+1,7 %</a:t>
            </a:r>
          </a:p>
        </p:txBody>
      </p:sp>
      <p:sp>
        <p:nvSpPr>
          <p:cNvPr id="3" name="Kaarinuoli vasemmalle 2"/>
          <p:cNvSpPr/>
          <p:nvPr/>
        </p:nvSpPr>
        <p:spPr>
          <a:xfrm rot="16200000" flipH="1">
            <a:off x="4905454" y="4311427"/>
            <a:ext cx="528749" cy="1926770"/>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fi-FI" sz="1350">
              <a:solidFill>
                <a:prstClr val="black"/>
              </a:solidFill>
              <a:latin typeface="Calibri" panose="020F0502020204030204"/>
            </a:endParaRPr>
          </a:p>
        </p:txBody>
      </p:sp>
      <p:pic>
        <p:nvPicPr>
          <p:cNvPr id="8" name="Kuva 8" descr="Kuva, joka sisältää kohteen teksti, merkki, clipart-kuva&#10;&#10;Kuvaus luotu automaattisesti">
            <a:extLst>
              <a:ext uri="{FF2B5EF4-FFF2-40B4-BE49-F238E27FC236}">
                <a16:creationId xmlns:a16="http://schemas.microsoft.com/office/drawing/2014/main" id="{D6158401-88A9-63F0-C2CD-2836081C4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2464476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noin 1,5 miljardin euron tilauskanta. Mäntyluodon telakan tilanne näyttäisi olevan vakautumassa uuden omistajan myötä. Meri-Porin teollisuusalueen suhteellisen suotuisasta kehityksestä päätellen Mäntyluodon telakan kehitys on selvästi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hyvin voimakkaana vuoden 2023 tammi-kesäkuussa.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telakalla alkoi vuosi sitten tasmanialaisen TT-Line Company -varustamon kahden matkustaja-autolautan kokoonpanovaihe. Liikevaihdon ennustettiin kasvavan selvästi tänä vuonna, mikä näkyykin alkuvuoden 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337" name="Picture 1">
            <a:extLst>
              <a:ext uri="{FF2B5EF4-FFF2-40B4-BE49-F238E27FC236}">
                <a16:creationId xmlns:a16="http://schemas.microsoft.com/office/drawing/2014/main" id="{CCFC136C-7831-2C50-9B7F-06F368429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338" y="1399810"/>
            <a:ext cx="3329202" cy="20291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339" name="Picture 3">
            <a:extLst>
              <a:ext uri="{FF2B5EF4-FFF2-40B4-BE49-F238E27FC236}">
                <a16:creationId xmlns:a16="http://schemas.microsoft.com/office/drawing/2014/main" id="{BFAA6AA1-7BAA-4D42-331C-127386158E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2602" y="3520039"/>
            <a:ext cx="3452717" cy="21044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571AD0-191E-F7FC-DBB6-EF58441BECBA}"/>
              </a:ext>
            </a:extLst>
          </p:cNvPr>
          <p:cNvPicPr>
            <a:picLocks noChangeAspect="1"/>
          </p:cNvPicPr>
          <p:nvPr/>
        </p:nvPicPr>
        <p:blipFill>
          <a:blip r:embed="rId5"/>
          <a:stretch>
            <a:fillRect/>
          </a:stretch>
        </p:blipFill>
        <p:spPr>
          <a:xfrm>
            <a:off x="241263" y="5215940"/>
            <a:ext cx="4556957" cy="714334"/>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selvästi vuoden 2023 alkupuoliskolla. Ainakin metallien jalostuksessa liikevaihto on pudonnut hintojen laskun myötä. Myös muun teollisuuden kehitys on kääntynyt alavireiseksi. Sen sijaan liike-elämän palveluiden kehitys on ollut edelleen varsin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Vyöhykkeen teollisuuden henkilöstömäärä kasvoi alkuvuonna keskimäärin yhä hieman, joten on mahdollista, että tuotanto ei ole laskenut juurikaan. Liikevaihdon laskusta pääosa kun on hintojen laskua. Tosin keväällä nousu pysähtyi.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361" name="Picture 1">
            <a:extLst>
              <a:ext uri="{FF2B5EF4-FFF2-40B4-BE49-F238E27FC236}">
                <a16:creationId xmlns:a16="http://schemas.microsoft.com/office/drawing/2014/main" id="{74288B7E-6B27-B289-F612-9330932CC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9159" y="1336518"/>
            <a:ext cx="3504190" cy="213584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363" name="Picture 3">
            <a:extLst>
              <a:ext uri="{FF2B5EF4-FFF2-40B4-BE49-F238E27FC236}">
                <a16:creationId xmlns:a16="http://schemas.microsoft.com/office/drawing/2014/main" id="{2A56FAC6-77A8-9FCE-E46F-2394DDC56E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159" y="3573777"/>
            <a:ext cx="3504190" cy="2135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138F705-DA23-1C7A-74BB-7F5789CEB604}"/>
              </a:ext>
            </a:extLst>
          </p:cNvPr>
          <p:cNvPicPr>
            <a:picLocks noChangeAspect="1"/>
          </p:cNvPicPr>
          <p:nvPr/>
        </p:nvPicPr>
        <p:blipFill>
          <a:blip r:embed="rId5"/>
          <a:stretch>
            <a:fillRect/>
          </a:stretch>
        </p:blipFill>
        <p:spPr>
          <a:xfrm>
            <a:off x="295063" y="4951600"/>
            <a:ext cx="5057036" cy="792725"/>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Myös henkilöstömäärä kohosi hieman viime vuonna, joskin aivan vuoden lopussa se kääntyi laskuun. Mäntyluodon telakan kehitys lienee myönteisten lukujen takana ja telakka näyttääkin saaneen uutta puhtia omistajanvaihdoksen myötä. Liikevaihto kasvoi vielä vuoden 2023 ensimmäisellä neljänneksellä. Huhti-kesäkuussa se kuitenkin aleni selvästi. Koska henkilöstöä lisättiin koko alkuvuoden ajan, kyse voi olla laskutusaikatauluista johtuvista eroista. Huomionarvoista on se, että suunnilleen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385" name="Picture 1">
            <a:extLst>
              <a:ext uri="{FF2B5EF4-FFF2-40B4-BE49-F238E27FC236}">
                <a16:creationId xmlns:a16="http://schemas.microsoft.com/office/drawing/2014/main" id="{718DC34A-6011-320F-E74B-ECA221E3CB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964" y="1455027"/>
            <a:ext cx="3620845" cy="22069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6387" name="Picture 3">
            <a:extLst>
              <a:ext uri="{FF2B5EF4-FFF2-40B4-BE49-F238E27FC236}">
                <a16:creationId xmlns:a16="http://schemas.microsoft.com/office/drawing/2014/main" id="{3308ECD7-B368-C935-1FCB-CD18089053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096" y="3622686"/>
            <a:ext cx="3620844" cy="22069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3E1A32B-BBF7-FCA0-336B-EE03A171AD76}"/>
              </a:ext>
            </a:extLst>
          </p:cNvPr>
          <p:cNvPicPr>
            <a:picLocks noChangeAspect="1"/>
          </p:cNvPicPr>
          <p:nvPr/>
        </p:nvPicPr>
        <p:blipFill>
          <a:blip r:embed="rId5"/>
          <a:stretch>
            <a:fillRect/>
          </a:stretch>
        </p:blipFill>
        <p:spPr>
          <a:xfrm>
            <a:off x="264238" y="5281794"/>
            <a:ext cx="3964781"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Rakentamisessa on jo pitkään vallinnut hiipuva suhdannekuva. Tämä alkoi näkyä toden teolla vasta vuoden 2023 alussa, jolloin Satakunnan rakentamisen liikevaihto alkoi laskea. Henkilöstömäärä sen sijaan kohosi vielä ensimmäisellä vuosineljänneksellä. Sekin kääntyi selvään laskuun keväällä. Maassa keskimäärin rakennusalan liikevaihdon kehitys oli suurin piirtein samansuuntaista. </a:t>
            </a:r>
          </a:p>
          <a:p>
            <a:pPr marL="171450" indent="-171450" algn="just" defTabSz="685800" fontAlgn="auto">
              <a:spcBef>
                <a:spcPts val="750"/>
              </a:spcBef>
              <a:spcAft>
                <a:spcPts val="0"/>
              </a:spcAft>
              <a:defRPr/>
            </a:pPr>
            <a:r>
              <a:rPr lang="fi-FI" altLang="fi-FI" sz="1200" b="1" dirty="0">
                <a:solidFill>
                  <a:prstClr val="black"/>
                </a:solidFill>
                <a:latin typeface="Calibri" panose="020F0502020204030204"/>
              </a:rPr>
              <a:t>Rakennusteollisuus RT ry:n syyskuun lopun suhdannekatsauksen mukaan maamme asuntojen rakentamisen ja tarjonnan niukkuus näivettää taloutta lähivuosina. Asuntoaloitusten kokonaismäärä painuu alle puoleen viimevuotisesta. Asuntotuotannon romahduksen vuoksi valmistuvien asuntojen määrä uhkaa vajota parina seuraavana vuotena 1940-luvun tasolle. Koko rakentaminen supistuu tänä vuonna 10 %. </a:t>
            </a:r>
            <a:r>
              <a:rPr lang="fi-FI" altLang="fi-FI" sz="1200" b="1" dirty="0" err="1">
                <a:solidFill>
                  <a:prstClr val="black"/>
                </a:solidFill>
                <a:latin typeface="Calibri" panose="020F0502020204030204"/>
              </a:rPr>
              <a:t>EK:n</a:t>
            </a:r>
            <a:r>
              <a:rPr lang="fi-FI" altLang="fi-FI" sz="1200" b="1" dirty="0">
                <a:solidFill>
                  <a:prstClr val="black"/>
                </a:solidFill>
                <a:latin typeface="Calibri" panose="020F0502020204030204"/>
              </a:rPr>
              <a:t> mukaan maamme rakennusalan luottamusta kuvaava saldoluku laski lokakuussa arvoon -41 syyskuun -36:sta.  Pitkän aikavälin keskiarvo on -7. Tilauskanta heikkeni edelliskuukauteen verrattuna ja odotukset rakennusalan henkilöstömäärän lähikuukausien kehityksestä olivat vaimeita. EU-vertailussa rakentamisen luottamus oli lokakuussa heikointa Suomessa. </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409" name="Picture 1">
            <a:extLst>
              <a:ext uri="{FF2B5EF4-FFF2-40B4-BE49-F238E27FC236}">
                <a16:creationId xmlns:a16="http://schemas.microsoft.com/office/drawing/2014/main" id="{4DBECA36-6956-C405-D54A-29BAB1AAE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79" y="2885896"/>
            <a:ext cx="3837124" cy="23387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7411" name="Picture 3">
            <a:extLst>
              <a:ext uri="{FF2B5EF4-FFF2-40B4-BE49-F238E27FC236}">
                <a16:creationId xmlns:a16="http://schemas.microsoft.com/office/drawing/2014/main" id="{5144B911-B313-EB5B-9642-C3675441ED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128" y="2835892"/>
            <a:ext cx="3837124" cy="2338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171A585-40B9-619E-4658-F49C35A27F76}"/>
              </a:ext>
            </a:extLst>
          </p:cNvPr>
          <p:cNvPicPr>
            <a:picLocks noChangeAspect="1"/>
          </p:cNvPicPr>
          <p:nvPr/>
        </p:nvPicPr>
        <p:blipFill>
          <a:blip r:embed="rId5"/>
          <a:stretch>
            <a:fillRect/>
          </a:stretch>
        </p:blipFill>
        <p:spPr>
          <a:xfrm>
            <a:off x="363577" y="5221102"/>
            <a:ext cx="4421981"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4" name="Picture 3">
            <a:extLst>
              <a:ext uri="{FF2B5EF4-FFF2-40B4-BE49-F238E27FC236}">
                <a16:creationId xmlns:a16="http://schemas.microsoft.com/office/drawing/2014/main" id="{4DD4E314-4EA4-4768-9FAE-6FC0B790427F}"/>
              </a:ext>
            </a:extLst>
          </p:cNvPr>
          <p:cNvPicPr>
            <a:picLocks noChangeAspect="1"/>
          </p:cNvPicPr>
          <p:nvPr/>
        </p:nvPicPr>
        <p:blipFill>
          <a:blip r:embed="rId3"/>
          <a:stretch>
            <a:fillRect/>
          </a:stretch>
        </p:blipFill>
        <p:spPr>
          <a:xfrm>
            <a:off x="457200" y="1062286"/>
            <a:ext cx="8229600" cy="510301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065979"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nousu jatkui. Majoitus- ja ravitsemistoiminnankin liikevaihto jatkoi voimakasta kohoamistaan, ja henkilöstömääräkin kääntyi nousuun. Yksityisten SOTE-alojen henkilöstö kasvoi. Sen sijaan luovilla aloilla suhdanteet piirtyivät varsin synkkinä.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Palvelualojen yhteenlaskettu henkilöstömäärä pl. luovat alat laski tammi-kesäkuussa aavistuksen. Kehitys oli toimialojen keskiarvoa hieman heikompi.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Maassa keskimäärin majoitus- ja ravitsemistoiminnan sekä liike-elämän palveluiden liikevaihto kasvoi selvästi. Kaupan liikevaihto kohosi enää hyvin niukasti. Luovien alojen liikevaihto supistui. </a:t>
            </a:r>
          </a:p>
          <a:p>
            <a:pPr marL="171450" indent="-171450" defTabSz="685800" fontAlgn="auto">
              <a:spcBef>
                <a:spcPts val="750"/>
              </a:spcBef>
              <a:spcAft>
                <a:spcPts val="0"/>
              </a:spcAft>
              <a:defRPr/>
            </a:pP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maamme palvelualojen (pl. kauppa) luottamus heikkeni lokakuussa -7:ään syyskuun -5:stä. Palvelualojen indikaattorin pitkän aikavälin keskiarvo on +12. Myynnin ennakoidaan kuitenkin lisääntyvän lievästi lähikuukausien aikana.</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14" name="Picture 13">
            <a:extLst>
              <a:ext uri="{FF2B5EF4-FFF2-40B4-BE49-F238E27FC236}">
                <a16:creationId xmlns:a16="http://schemas.microsoft.com/office/drawing/2014/main" id="{2BC5BA2B-31A0-807C-D3B3-10CEE6487658}"/>
              </a:ext>
            </a:extLst>
          </p:cNvPr>
          <p:cNvPicPr>
            <a:picLocks noChangeAspect="1"/>
          </p:cNvPicPr>
          <p:nvPr/>
        </p:nvPicPr>
        <p:blipFill>
          <a:blip r:embed="rId3"/>
          <a:stretch>
            <a:fillRect/>
          </a:stretch>
        </p:blipFill>
        <p:spPr>
          <a:xfrm>
            <a:off x="4074207" y="1699043"/>
            <a:ext cx="4767485" cy="2903559"/>
          </a:xfrm>
          <a:prstGeom prst="rect">
            <a:avLst/>
          </a:prstGeom>
        </p:spPr>
      </p:pic>
      <p:pic>
        <p:nvPicPr>
          <p:cNvPr id="15" name="Picture 14">
            <a:extLst>
              <a:ext uri="{FF2B5EF4-FFF2-40B4-BE49-F238E27FC236}">
                <a16:creationId xmlns:a16="http://schemas.microsoft.com/office/drawing/2014/main" id="{CB9E2E68-6585-51C2-F19B-B9E8DE3628CE}"/>
              </a:ext>
            </a:extLst>
          </p:cNvPr>
          <p:cNvPicPr>
            <a:picLocks noChangeAspect="1"/>
          </p:cNvPicPr>
          <p:nvPr/>
        </p:nvPicPr>
        <p:blipFill>
          <a:blip r:embed="rId4"/>
          <a:stretch>
            <a:fillRect/>
          </a:stretch>
        </p:blipFill>
        <p:spPr>
          <a:xfrm>
            <a:off x="4336060" y="4803310"/>
            <a:ext cx="4530774" cy="821203"/>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vähittäiskaupassa liikevaihto kasvoi edelleen todennäköisesti hintojen kohoamisen vuoksi vuoden 2023 alkupuolella. Nousu kuitenkin hiipui keväällä.  Henkilöstömäärä kääntyi kuitenkin samaan aikaan kasvuun.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Satakunnan tapaan vielä tammi-maaliskuussa kasvussa hintojen nousun vuoksi. Huhti-kesäkuussa liikevaihto alkoi laskea. Alan suhdanne-kuva on ollut vuoden 2022 alusta alkaen tavanomaista kehnompi. </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vähittäiskaupassa luottamus vahvistui lokakuussa kolme pistettä. Uusin lukema oli -10. Pitkän aikavälin keskiarvo on -1. Myynti supistui syksyn aikana ja myös myyntiodotukset olivat miinuksella, joskin odotusten osalta hieman syyskuuta lievemmin. Varastot pysyivät likimain edelliskuun lukemissa.</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8433" name="Picture 1">
            <a:extLst>
              <a:ext uri="{FF2B5EF4-FFF2-40B4-BE49-F238E27FC236}">
                <a16:creationId xmlns:a16="http://schemas.microsoft.com/office/drawing/2014/main" id="{97BBE0DE-57F6-2F4A-6461-02DB7E9E78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381" y="1314480"/>
            <a:ext cx="3508308" cy="213835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8435" name="Picture 3">
            <a:extLst>
              <a:ext uri="{FF2B5EF4-FFF2-40B4-BE49-F238E27FC236}">
                <a16:creationId xmlns:a16="http://schemas.microsoft.com/office/drawing/2014/main" id="{07B4200E-7262-097E-9512-96C9E4BC1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381" y="3469790"/>
            <a:ext cx="3535158" cy="21547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A631CE8-21C2-7CFF-5979-B9A1362CD061}"/>
              </a:ext>
            </a:extLst>
          </p:cNvPr>
          <p:cNvPicPr>
            <a:picLocks noChangeAspect="1"/>
          </p:cNvPicPr>
          <p:nvPr/>
        </p:nvPicPr>
        <p:blipFill>
          <a:blip r:embed="rId5"/>
          <a:stretch>
            <a:fillRect/>
          </a:stretch>
        </p:blipFill>
        <p:spPr>
          <a:xfrm>
            <a:off x="249658" y="4962130"/>
            <a:ext cx="5251158" cy="74653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on laskenut voimakkaasti korona-aikaan. Pudotus on ollut toimialojen pahimpia. Toipumisen myötä alkanut kasvu näyttäisi kuitenkin jatkuneen ainakin vuoden 2023 kesään asti, joskin keväällä jo selvästi tasaantuen. Koronaa edeltänyt tasokin on saavutettu. Ainakin osa kasvusta on kuitenkin peräisin hintojen noususta.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Ainakin Satakunnassa henkilöstömäärä on kääntynyt kasvuun vuoden alussa. Taso on silti suunnilleen viidenneksen matalampi kuin huippuvuonna 2017.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alkuvuoden 2023. Satakunnan tapaan keväällä kasvuvauhti tasaantui, mutta oli silti varsin ripeä.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9457" name="Picture 1">
            <a:extLst>
              <a:ext uri="{FF2B5EF4-FFF2-40B4-BE49-F238E27FC236}">
                <a16:creationId xmlns:a16="http://schemas.microsoft.com/office/drawing/2014/main" id="{D693DEB5-8B61-7505-F638-0C1A421696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816" y="1306654"/>
            <a:ext cx="3728675" cy="227267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9459" name="Picture 3">
            <a:extLst>
              <a:ext uri="{FF2B5EF4-FFF2-40B4-BE49-F238E27FC236}">
                <a16:creationId xmlns:a16="http://schemas.microsoft.com/office/drawing/2014/main" id="{6B5662C6-98AC-47C1-A5CF-ADD0A6E46D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333" y="3579328"/>
            <a:ext cx="3586016" cy="21857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324574-F78E-1583-8C16-5ECDDB70FD43}"/>
              </a:ext>
            </a:extLst>
          </p:cNvPr>
          <p:cNvPicPr>
            <a:picLocks noChangeAspect="1"/>
          </p:cNvPicPr>
          <p:nvPr/>
        </p:nvPicPr>
        <p:blipFill>
          <a:blip r:embed="rId5"/>
          <a:stretch>
            <a:fillRect/>
          </a:stretch>
        </p:blipFill>
        <p:spPr>
          <a:xfrm>
            <a:off x="351235" y="4809417"/>
            <a:ext cx="4790897" cy="681097"/>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89510"/>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nousu on jatkunut ainakin vuoden 2023 kesäkuun loppuun asti. Kysyntää tuki- ja suunnittelupalveluille lienee edelleen ollut talouden jäähtymisestä huolimatta. Lisäksi henkilöstövuokraus lienee pysynyt kasvu-uralla. Toki hintatason nousu on osasyynä kasvulle. Henkilömäärä kääntyi loivaan laskuun keväällä, jolloin suhdanteet jäähtyivät muutenkin.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 tosin kasvua kertyi yhä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81" name="Picture 1">
            <a:extLst>
              <a:ext uri="{FF2B5EF4-FFF2-40B4-BE49-F238E27FC236}">
                <a16:creationId xmlns:a16="http://schemas.microsoft.com/office/drawing/2014/main" id="{B59A4E59-C430-A1C9-8D1D-EDE5D60F1D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055" y="1350969"/>
            <a:ext cx="3663677" cy="223305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316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83" name="Picture 3">
            <a:extLst>
              <a:ext uri="{FF2B5EF4-FFF2-40B4-BE49-F238E27FC236}">
                <a16:creationId xmlns:a16="http://schemas.microsoft.com/office/drawing/2014/main" id="{F5AF61B3-8A6F-02C8-4572-202BF76FB1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3114" y="3650100"/>
            <a:ext cx="3577618" cy="2180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2333D7F-4FFE-D677-219F-E035E70AE90F}"/>
              </a:ext>
            </a:extLst>
          </p:cNvPr>
          <p:cNvPicPr>
            <a:picLocks noChangeAspect="1"/>
          </p:cNvPicPr>
          <p:nvPr/>
        </p:nvPicPr>
        <p:blipFill>
          <a:blip r:embed="rId5"/>
          <a:stretch>
            <a:fillRect/>
          </a:stretch>
        </p:blipFill>
        <p:spPr>
          <a:xfrm>
            <a:off x="190418" y="4805963"/>
            <a:ext cx="4932583" cy="70124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liikevaihto kääntyi laskuun vuoden 2023 alussa sekä Satakunnassa että valtakunnallisesti. Taustalla vaikuttaa ainakin kuluttajien luottamuksen lasku, joka lienee pienentänyt kysyntää kulttuuri- ja taidealoilla sekä viihde-elektroniikassa. Ainakin Satakunnassa henkilöstöä lisättiin vielä ensimmäisellä vuosineljänneksellä, mutta huhti-kesäkuussa henkilöstömäärä väheni hieman.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505" name="Picture 1">
            <a:extLst>
              <a:ext uri="{FF2B5EF4-FFF2-40B4-BE49-F238E27FC236}">
                <a16:creationId xmlns:a16="http://schemas.microsoft.com/office/drawing/2014/main" id="{BDB2E92B-B3CC-0D77-E615-8E7250D15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477" y="1295290"/>
            <a:ext cx="3804014" cy="23185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1507" name="Picture 3">
            <a:extLst>
              <a:ext uri="{FF2B5EF4-FFF2-40B4-BE49-F238E27FC236}">
                <a16:creationId xmlns:a16="http://schemas.microsoft.com/office/drawing/2014/main" id="{C075863F-2EBA-3779-1D26-F3DAB6C539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114" y="3712216"/>
            <a:ext cx="3586704" cy="2186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6E5B6BF-0376-A11C-9831-954CF43B31E6}"/>
              </a:ext>
            </a:extLst>
          </p:cNvPr>
          <p:cNvPicPr>
            <a:picLocks noChangeAspect="1"/>
          </p:cNvPicPr>
          <p:nvPr/>
        </p:nvPicPr>
        <p:blipFill>
          <a:blip r:embed="rId5"/>
          <a:stretch>
            <a:fillRect/>
          </a:stretch>
        </p:blipFill>
        <p:spPr>
          <a:xfrm>
            <a:off x="156009" y="4613447"/>
            <a:ext cx="5169097" cy="734864"/>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vuoden 2023 tammi-kesäkuun aikana. Kasvu ylitti paitsi toimialojen keskitason, myös muiden palvelualojen nousun. Pitkällä aikavälillä kasvu on ollut jo kauan toimialojen kärkiluokkaa. Ala työllistää tällä hetkellä noin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2529" name="Picture 1">
            <a:extLst>
              <a:ext uri="{FF2B5EF4-FFF2-40B4-BE49-F238E27FC236}">
                <a16:creationId xmlns:a16="http://schemas.microsoft.com/office/drawing/2014/main" id="{66E78B84-1077-1F14-9C57-6BBB4A23D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873" y="1486705"/>
            <a:ext cx="5199718" cy="3169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8E8542D-DA6F-99BC-0033-97160DE855C0}"/>
              </a:ext>
            </a:extLst>
          </p:cNvPr>
          <p:cNvPicPr>
            <a:picLocks noChangeAspect="1"/>
          </p:cNvPicPr>
          <p:nvPr/>
        </p:nvPicPr>
        <p:blipFill>
          <a:blip r:embed="rId4"/>
          <a:stretch>
            <a:fillRect/>
          </a:stretch>
        </p:blipFill>
        <p:spPr>
          <a:xfrm>
            <a:off x="3870177" y="4798873"/>
            <a:ext cx="4951361" cy="897434"/>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126</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TAMMI</a:t>
            </a:r>
            <a:r>
              <a:rPr lang="en-GB" altLang="fi-FI" sz="5400" b="1" dirty="0"/>
              <a:t>−KESÄK</a:t>
            </a:r>
            <a:r>
              <a:rPr lang="fi-FI" altLang="fi-FI" sz="5400" b="1" dirty="0"/>
              <a:t>UUSSA 2023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-2,8 % / Koko maa 0,6 %)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-8,7 % / Koko maa -4,1 %)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11,0 % / Koko maa 10,1 %)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-9,9 % / Koko maa -7,9 %)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-12,2 % / Koko maa -10,0 %)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Teknologiateollisuus yhteensä sis. telakat </a:t>
            </a:r>
            <a:r>
              <a:rPr lang="fi-FI" altLang="fi-FI" sz="5400" dirty="0"/>
              <a:t>(Satakunta -10,6 % / Koko maa -1,6 %) </a:t>
            </a:r>
          </a:p>
          <a:p>
            <a:pPr lvl="2">
              <a:buFont typeface="Wingdings" panose="05000000000000000000" pitchFamily="2" charset="2"/>
              <a:buChar char="Ä"/>
            </a:pPr>
            <a:r>
              <a:rPr lang="fi-FI" altLang="fi-FI" sz="5400" b="1" dirty="0"/>
              <a:t>Metallien jalostus</a:t>
            </a:r>
            <a:r>
              <a:rPr lang="fi-FI" altLang="fi-FI" sz="5400" dirty="0"/>
              <a:t> (Satakunta -18,0 % / Koko maa -17,7 %)</a:t>
            </a:r>
          </a:p>
          <a:p>
            <a:pPr lvl="2">
              <a:buFont typeface="Wingdings" panose="05000000000000000000" pitchFamily="2" charset="2"/>
              <a:buChar char="Ä"/>
            </a:pPr>
            <a:r>
              <a:rPr lang="fi-FI" altLang="fi-FI" sz="5400" b="1" dirty="0"/>
              <a:t>Metallituotteiden valmistus </a:t>
            </a:r>
            <a:r>
              <a:rPr lang="fi-FI" altLang="fi-FI" sz="5400" dirty="0"/>
              <a:t>(Satakunta -7,8 % / Koko maa -6,2 %)</a:t>
            </a:r>
          </a:p>
          <a:p>
            <a:pPr lvl="2">
              <a:buFont typeface="Wingdings" panose="05000000000000000000" pitchFamily="2" charset="2"/>
              <a:buChar char="Ä"/>
            </a:pPr>
            <a:r>
              <a:rPr lang="fi-FI" altLang="fi-FI" sz="5400" b="1" dirty="0"/>
              <a:t>Koneiden ja laitteiden valmistus </a:t>
            </a:r>
            <a:r>
              <a:rPr lang="fi-FI" altLang="fi-FI" sz="5400" dirty="0"/>
              <a:t>(Satakunta -2,6 % / Koko maa 13,9 %)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6,8 % / Koko maa -2,5 %)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TAMMI</a:t>
            </a:r>
            <a:r>
              <a:rPr lang="en-GB" altLang="fi-FI" sz="1350" b="1" dirty="0">
                <a:solidFill>
                  <a:prstClr val="black"/>
                </a:solidFill>
                <a:latin typeface="Calibri" panose="020F0502020204030204"/>
              </a:rPr>
              <a:t>−KESÄK</a:t>
            </a:r>
            <a:r>
              <a:rPr lang="fi-FI" altLang="fi-FI" sz="1350" b="1" dirty="0">
                <a:solidFill>
                  <a:prstClr val="black"/>
                </a:solidFill>
                <a:latin typeface="Calibri" panose="020F0502020204030204"/>
              </a:rPr>
              <a:t>UUSSA 2023:</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-2,6 % / Koko maa -1,8 %)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2,6 % / Koko maa 0,7 %)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12,0 % / Koko maa 18,7 %)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Liike-elämän palvelut </a:t>
            </a:r>
            <a:r>
              <a:rPr lang="fi-FI" altLang="fi-FI" sz="1350" dirty="0">
                <a:solidFill>
                  <a:prstClr val="black"/>
                </a:solidFill>
                <a:latin typeface="Calibri" panose="020F0502020204030204"/>
              </a:rPr>
              <a:t>(Satakunta 4,4 % / Koko maa 7,3 %)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-5,2 % / Koko maa -3,6 %)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74B69956-98E1-D3D0-0661-CB145B316A7D}"/>
              </a:ext>
            </a:extLst>
          </p:cNvPr>
          <p:cNvPicPr>
            <a:picLocks noChangeAspect="1"/>
          </p:cNvPicPr>
          <p:nvPr/>
        </p:nvPicPr>
        <p:blipFill>
          <a:blip r:embed="rId3"/>
          <a:stretch>
            <a:fillRect/>
          </a:stretch>
        </p:blipFill>
        <p:spPr>
          <a:xfrm>
            <a:off x="291922" y="1758922"/>
            <a:ext cx="5400511" cy="3408172"/>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14" name="Picture 13">
            <a:extLst>
              <a:ext uri="{FF2B5EF4-FFF2-40B4-BE49-F238E27FC236}">
                <a16:creationId xmlns:a16="http://schemas.microsoft.com/office/drawing/2014/main" id="{9AAB563D-7D73-B89A-A195-760313011A4D}"/>
              </a:ext>
            </a:extLst>
          </p:cNvPr>
          <p:cNvPicPr>
            <a:picLocks noChangeAspect="1"/>
          </p:cNvPicPr>
          <p:nvPr/>
        </p:nvPicPr>
        <p:blipFill>
          <a:blip r:embed="rId3"/>
          <a:stretch>
            <a:fillRect/>
          </a:stretch>
        </p:blipFill>
        <p:spPr>
          <a:xfrm>
            <a:off x="261937" y="1831734"/>
            <a:ext cx="8634086" cy="3544343"/>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6824273" y="1791392"/>
            <a:ext cx="2133600" cy="3970318"/>
          </a:xfrm>
          <a:prstGeom prst="rect">
            <a:avLst/>
          </a:prstGeom>
        </p:spPr>
        <p:txBody>
          <a:bodyPr wrap="square">
            <a:spAutoFit/>
          </a:bodyPr>
          <a:lstStyle/>
          <a:p>
            <a:r>
              <a:rPr lang="fi-FI" sz="1400" dirty="0"/>
              <a:t>Satakunnassa kuolleiden määrä kohoaa edelleen hieman ennusteajanjakson loppua kohti. Sen sijaan lähivuosina taso vakiintuu. Myös syntyneiden määrä jatkaa laskuaan, joskin 2030-luvulla taso alkaa vakiintua.</a:t>
            </a:r>
          </a:p>
          <a:p>
            <a:endParaRPr lang="fi-FI" sz="1400" dirty="0"/>
          </a:p>
          <a:p>
            <a:r>
              <a:rPr lang="fi-FI" sz="1400" dirty="0"/>
              <a:t>Muuttoliikkeessä Satakunta nousee voitolliseksi 2020-luvun lopussa. Tämän ansiosta väestökato alkaa loiventua samalla. </a:t>
            </a:r>
          </a:p>
        </p:txBody>
      </p:sp>
      <p:pic>
        <p:nvPicPr>
          <p:cNvPr id="3" name="Picture 2">
            <a:extLst>
              <a:ext uri="{FF2B5EF4-FFF2-40B4-BE49-F238E27FC236}">
                <a16:creationId xmlns:a16="http://schemas.microsoft.com/office/drawing/2014/main" id="{13D281AD-C10A-4EDB-903A-459BAF1C6E0E}"/>
              </a:ext>
            </a:extLst>
          </p:cNvPr>
          <p:cNvPicPr>
            <a:picLocks noChangeAspect="1"/>
          </p:cNvPicPr>
          <p:nvPr/>
        </p:nvPicPr>
        <p:blipFill rotWithShape="1">
          <a:blip r:embed="rId3"/>
          <a:srcRect l="-935"/>
          <a:stretch/>
        </p:blipFill>
        <p:spPr>
          <a:xfrm>
            <a:off x="0" y="1499594"/>
            <a:ext cx="6824273" cy="443827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1-6/2023:</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130</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3901068"/>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Henkilöstömäärä keskimäärin ja palkkasumma edelleen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Teollisuudessa henkilöstä lisättiin yhä liikevaihdon ja viennin alenemisesta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Elintarviketeollisuus yhä kasvussa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Teknologiateollisuuden henkilöstö noussut liikevaihdon laskusta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Elektroniikka- ja sähkötuotteiden valmistus yhä kasvu-uralla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Lähes kaikilla palvelualoilla liikevaihto ja henkilöstö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varsin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Konepajoilla ja metallituotteissa käänne huonompaan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sakannut</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5632713" y="2360503"/>
            <a:ext cx="2446306" cy="1632145"/>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kehityksessä useita epävarmuustekijöitä</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425" b="1" u="sng" dirty="0">
                <a:solidFill>
                  <a:prstClr val="black"/>
                </a:solidFill>
                <a:latin typeface="Calibri" panose="020F0502020204030204"/>
              </a:rPr>
              <a:t>Maailmantalouden kasvunäkymät yhä vaisut, alueelliset erot suuria</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IMF:n lokakuisen katsauksen mukaan maailmantalous kasvaa tänä vuonna kolme prosenttia. Arvio oli samalla tasolla jo edellisessä, heinäkuussa julkaistussa raportissa. Ensi vuoden ennustetta on sen sijaan laskettu hieman 2,9 prosenttiin. Maailmantalous on osoittanut huomattavaa selviytymiskykyä, kun se jatkaa toipumista koronapandemiasta, Venäjän hyökkäyssodasta Ukrainaan ja elinkustannusten nousun aiheuttamasta kriisistä. Kasvu on kuitenkin edelleen hidasta ja epätasaista ja globaalit erot kasvavat. Maailmanlaajuisen inflaation ennustetaan olevan tänä vuonna 6,9 prosenttia ja ensi vuonna 5,8 prosenttia, molemmat ovat heinäkuun arviota korkeampia. </a:t>
            </a:r>
          </a:p>
          <a:p>
            <a:pPr marL="514350" lvl="1" indent="-171450" defTabSz="685800" fontAlgn="auto">
              <a:spcBef>
                <a:spcPts val="375"/>
              </a:spcBef>
              <a:spcAft>
                <a:spcPts val="0"/>
              </a:spcAft>
              <a:buFont typeface="Wingdings" panose="05000000000000000000" pitchFamily="2" charset="2"/>
              <a:buChar char="Ä"/>
              <a:defRPr/>
            </a:pPr>
            <a:endParaRPr lang="fi-FI" alt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Yhdysvaltojen ja Euroopan talousnäkymissä on merkittäviä eroja ja niiden ennakoidaan kasvavan tulevina vuosina. Ennustetta Yhdysvaltojen talouskasvusta on nostettu niin, että se on tänä vuonna 2,1 % ja ensi vuonna 1,5 %. Euroalueen ennustetta on puolestaan laskettu kuluvalle vuodelle 0,7 %:iin ja ensi vuodelle 1,2 %:iin. Pääsyy näihin eroihin on Venäjän hyökkäyksen vaikutus energian hintoihin. Toisin kuin Eurooppa, Yhdysvallat on energian nettoviejä, joten se hyötyy korkeista energian hinnoista. IMF laski Kiinan kasvuennustetta tälle vuodelle 5 %:iin ja ensi vuodelle 4,2 %:iin. Venäjän talous on kestänyt monien ekonomistien odotuksia paremmin. IMF nosti nyt Venäjän tätä vuotta koskevaa kasvuennustettaan 2,2 %:iin. Ensi vuoden ennuste laski hieman ja on 1,1 prosenttia. Suomen talous supistunee tänä vuonna 0,1 %, mutta kasvanee ensi vuonna 1,0 %. Ennuste on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r>
              <a:rPr lang="fi-FI" altLang="fi-FI" sz="1425" b="1" u="sng" dirty="0" err="1">
                <a:solidFill>
                  <a:prstClr val="black"/>
                </a:solidFill>
                <a:latin typeface="Calibri" panose="020F0502020204030204"/>
              </a:rPr>
              <a:t>EK:n</a:t>
            </a:r>
            <a:r>
              <a:rPr lang="fi-FI" altLang="fi-FI" sz="1425" b="1" u="sng" dirty="0">
                <a:solidFill>
                  <a:prstClr val="black"/>
                </a:solidFill>
                <a:latin typeface="Calibri" panose="020F0502020204030204"/>
              </a:rPr>
              <a:t> suhdannebarometrissa laskua, mutta Yrittäjien pk-yritysbarometrissa näkyvissä käänteen merkkejä</a:t>
            </a:r>
          </a:p>
          <a:p>
            <a:pPr marL="171450" indent="-171450" defTabSz="685800" fontAlgn="auto">
              <a:spcBef>
                <a:spcPts val="750"/>
              </a:spcBef>
              <a:spcAft>
                <a:spcPts val="0"/>
              </a:spcAft>
              <a:defRPr/>
            </a:pPr>
            <a:endParaRPr lang="fi-FI" altLang="fi-FI" sz="105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00" dirty="0" err="1">
                <a:solidFill>
                  <a:prstClr val="black"/>
                </a:solidFill>
                <a:latin typeface="Calibri" panose="020F0502020204030204"/>
              </a:rPr>
              <a:t>EK:n</a:t>
            </a:r>
            <a:r>
              <a:rPr lang="fi-FI" sz="1500" dirty="0">
                <a:solidFill>
                  <a:prstClr val="black"/>
                </a:solidFill>
                <a:latin typeface="Calibri" panose="020F0502020204030204"/>
              </a:rPr>
              <a:t> lokakuun suhdannebarometrin perusteella suomalaisyritysten arviot suhdannetilanteesta ovat jatkaneet laskuaan kesästä. Suhdannetilannearviot ovat nyt yhtä alhaalla kuin koronakriisissä keväällä 2020. Myös yritysten suhdanneodotukset ovat jatkaneet laskuaan. Palvelualat ovat kannatelleet taloutta viime kuukausien aikana, kun taas rakentamisessa ja teollisuudessa laskusuhdanne on ollut jo pidemmän aikaa ilmeinen. </a:t>
            </a:r>
          </a:p>
          <a:p>
            <a:pPr marL="342900" lvl="1" indent="0" defTabSz="685800" fontAlgn="auto">
              <a:spcBef>
                <a:spcPts val="375"/>
              </a:spcBef>
              <a:spcAft>
                <a:spcPts val="0"/>
              </a:spcAft>
              <a:buNone/>
              <a:defRPr/>
            </a:pPr>
            <a:endParaRPr lang="fi-FI" sz="150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00" dirty="0">
                <a:solidFill>
                  <a:prstClr val="black"/>
                </a:solidFill>
                <a:latin typeface="Calibri" panose="020F0502020204030204"/>
              </a:rPr>
              <a:t>Suomen Yrittäjien ja Finnveran syksyn 2023 pk-yritysbarometrin mukaan satakuntalaisten yritysten odotukset ovat parantuneet viime keväästä ja yleinen suhdannenäkymä on jo niukasti positiivinen (saldoluku 1). Satakunnassa pk-yritysten liikevaihdon ja henkilöstömäärän arvioidaan kasvavan. Arviot kannattavuuden, </a:t>
            </a:r>
            <a:r>
              <a:rPr lang="fi-FI" altLang="fi-FI" sz="1500" dirty="0" err="1">
                <a:solidFill>
                  <a:prstClr val="black"/>
                </a:solidFill>
                <a:latin typeface="Calibri" panose="020F0502020204030204"/>
              </a:rPr>
              <a:t>t&amp;k-panosten</a:t>
            </a:r>
            <a:r>
              <a:rPr lang="fi-FI" altLang="fi-FI" sz="1500" dirty="0">
                <a:solidFill>
                  <a:prstClr val="black"/>
                </a:solidFill>
                <a:latin typeface="Calibri" panose="020F0502020204030204"/>
              </a:rPr>
              <a:t> ja investointien arvon kehityksestä ovat kuitenkin edelleen miinuksella. Korkea korkotaso ja inflaatio sekä epävarma maailmantilanne rajoittavat investointeja. </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173971" y="1436490"/>
            <a:ext cx="2705711" cy="424731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err="1">
                <a:solidFill>
                  <a:prstClr val="black"/>
                </a:solidFill>
                <a:latin typeface="Calibri" panose="020F0502020204030204"/>
                <a:cs typeface="+mn-cs"/>
              </a:rPr>
              <a:t>EK:n</a:t>
            </a:r>
            <a:r>
              <a:rPr lang="fi-FI" sz="1350" dirty="0">
                <a:solidFill>
                  <a:prstClr val="black"/>
                </a:solidFill>
                <a:latin typeface="Calibri" panose="020F0502020204030204"/>
                <a:cs typeface="+mn-cs"/>
              </a:rPr>
              <a:t> luottamusindikaattorin mukaan rakentamisessa tilauskanta heikkeni lokakuussa edelliseen kuukauteen verrattuna ja odotukset henkilöstö­määrän kehityksestä lähikuukausina olivat vaimeat. Rakentamisessa luottamus oli syyskuun tapaan EU:n heikointa.</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Teollisuudessa luottamus pysyi ennallaan. Teollisuuden tilaustilanne on heikentynyt, ja tuotannon ennakoidaan supistuvan lähikuukausien aikana.</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Päätoimialoista ainoastaan vähittäiskaupassa suunta oli hieman ylöspäin.</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7" name="Picture 16">
            <a:extLst>
              <a:ext uri="{FF2B5EF4-FFF2-40B4-BE49-F238E27FC236}">
                <a16:creationId xmlns:a16="http://schemas.microsoft.com/office/drawing/2014/main" id="{898D92E3-4106-CAA4-46B8-7ACC6A0C9294}"/>
              </a:ext>
            </a:extLst>
          </p:cNvPr>
          <p:cNvPicPr>
            <a:picLocks noChangeAspect="1"/>
          </p:cNvPicPr>
          <p:nvPr/>
        </p:nvPicPr>
        <p:blipFill>
          <a:blip r:embed="rId3"/>
          <a:stretch>
            <a:fillRect/>
          </a:stretch>
        </p:blipFill>
        <p:spPr>
          <a:xfrm>
            <a:off x="107811" y="887874"/>
            <a:ext cx="6322219" cy="5129213"/>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510156" y="903404"/>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uudet tilaukset romahtaneet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5690" y="1481924"/>
            <a:ext cx="4321791" cy="4455066"/>
          </a:xfrm>
          <a:prstGeom prst="rect">
            <a:avLst/>
          </a:prstGeom>
          <a:noFill/>
        </p:spPr>
        <p:txBody>
          <a:bodyPr wrap="square">
            <a:spAutoFit/>
          </a:bodyPr>
          <a:lstStyle/>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Teknologiateollisuus ry:n mukaan saatujen uusien tilausten arvo oli koko maassa keskimäärin vuoden 2023 heinä–syyskuussa 24 % pienempi kuin edellisellä neljänneksellä ja 30 % matalampi kuin viime vuoden vastaavalla ajanjaksolla. Neljänneksen tilauskertymä oli poikkeuksellisen heikko. Kaikilla alatoimialoilla niin uusien tilausten kuin tilauskanto-jenkin kehitys on ollut pelkästään miinusmerkkistä.</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Tarjouspyyntökyselyn saldoluku oli lokakuussa -31. Lokakuun aikana kerätty tieto viestii hyvin selkeästi siitä, että kysyntätilanne markkinoilla on heikentynyt olennaisesti heinä-syyskuussa. Näin voimakas kysynnän heikkeneminen vaikuttaa mitä todennäköisimmin vuoden viimeisen neljänneksen tilauskertymään negatiivisesti.</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Tilauskannan arvo oli syyskuun lopussa 4 % alempi kuin kesäkuun lopussa ja 13 % pienempi kuin vuoden 2022 syyskuussa. Tilauskehityksen perusteella </a:t>
            </a:r>
          </a:p>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teknologiateollisuuden yritysten liikevaihdon arvioidaan laskevan seuraavan puolen vuoden aikana. </a:t>
            </a:r>
            <a:endParaRPr lang="en-US" sz="1350" dirty="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808A8278-A694-C38A-7A8F-D42D897EBEE9}"/>
              </a:ext>
            </a:extLst>
          </p:cNvPr>
          <p:cNvPicPr>
            <a:picLocks noChangeAspect="1"/>
          </p:cNvPicPr>
          <p:nvPr/>
        </p:nvPicPr>
        <p:blipFill>
          <a:blip r:embed="rId3"/>
          <a:stretch>
            <a:fillRect/>
          </a:stretch>
        </p:blipFill>
        <p:spPr>
          <a:xfrm>
            <a:off x="4502726" y="1574989"/>
            <a:ext cx="3865722" cy="2805638"/>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6" name="Picture 15">
            <a:extLst>
              <a:ext uri="{FF2B5EF4-FFF2-40B4-BE49-F238E27FC236}">
                <a16:creationId xmlns:a16="http://schemas.microsoft.com/office/drawing/2014/main" id="{1363C3D5-1302-8334-B331-657478B6A0A1}"/>
              </a:ext>
            </a:extLst>
          </p:cNvPr>
          <p:cNvPicPr>
            <a:picLocks noChangeAspect="1"/>
          </p:cNvPicPr>
          <p:nvPr/>
        </p:nvPicPr>
        <p:blipFill>
          <a:blip r:embed="rId3"/>
          <a:stretch>
            <a:fillRect/>
          </a:stretch>
        </p:blipFill>
        <p:spPr>
          <a:xfrm>
            <a:off x="2178324" y="902300"/>
            <a:ext cx="4697301" cy="50534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Picture 2">
            <a:extLst>
              <a:ext uri="{FF2B5EF4-FFF2-40B4-BE49-F238E27FC236}">
                <a16:creationId xmlns:a16="http://schemas.microsoft.com/office/drawing/2014/main" id="{39FF538A-899A-44D7-9D26-65FC757B133E}"/>
              </a:ext>
            </a:extLst>
          </p:cNvPr>
          <p:cNvPicPr>
            <a:picLocks noChangeAspect="1"/>
          </p:cNvPicPr>
          <p:nvPr/>
        </p:nvPicPr>
        <p:blipFill>
          <a:blip r:embed="rId3"/>
          <a:stretch>
            <a:fillRect/>
          </a:stretch>
        </p:blipFill>
        <p:spPr>
          <a:xfrm>
            <a:off x="457200" y="1052736"/>
            <a:ext cx="8229600" cy="523691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4" name="Picture 3">
            <a:extLst>
              <a:ext uri="{FF2B5EF4-FFF2-40B4-BE49-F238E27FC236}">
                <a16:creationId xmlns:a16="http://schemas.microsoft.com/office/drawing/2014/main" id="{1DD89ACA-803E-4F15-9504-8C4FF70D5D8B}"/>
              </a:ext>
            </a:extLst>
          </p:cNvPr>
          <p:cNvPicPr>
            <a:picLocks noChangeAspect="1"/>
          </p:cNvPicPr>
          <p:nvPr/>
        </p:nvPicPr>
        <p:blipFill>
          <a:blip r:embed="rId3"/>
          <a:stretch>
            <a:fillRect/>
          </a:stretch>
        </p:blipFill>
        <p:spPr>
          <a:xfrm>
            <a:off x="457200" y="1127954"/>
            <a:ext cx="8229600" cy="530120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3" name="Picture 2">
            <a:extLst>
              <a:ext uri="{FF2B5EF4-FFF2-40B4-BE49-F238E27FC236}">
                <a16:creationId xmlns:a16="http://schemas.microsoft.com/office/drawing/2014/main" id="{55156F68-B331-CDB4-8EC0-C570EF7C6006}"/>
              </a:ext>
            </a:extLst>
          </p:cNvPr>
          <p:cNvPicPr>
            <a:picLocks noChangeAspect="1"/>
          </p:cNvPicPr>
          <p:nvPr/>
        </p:nvPicPr>
        <p:blipFill>
          <a:blip r:embed="rId3"/>
          <a:stretch>
            <a:fillRect/>
          </a:stretch>
        </p:blipFill>
        <p:spPr>
          <a:xfrm>
            <a:off x="592510" y="1221153"/>
            <a:ext cx="7964961" cy="487214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3347864" y="5806425"/>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5" name="Picture 4">
            <a:extLst>
              <a:ext uri="{FF2B5EF4-FFF2-40B4-BE49-F238E27FC236}">
                <a16:creationId xmlns:a16="http://schemas.microsoft.com/office/drawing/2014/main" id="{650F5052-CBE6-AF87-2F88-7EAE776680DE}"/>
              </a:ext>
            </a:extLst>
          </p:cNvPr>
          <p:cNvPicPr>
            <a:picLocks noChangeAspect="1"/>
          </p:cNvPicPr>
          <p:nvPr/>
        </p:nvPicPr>
        <p:blipFill>
          <a:blip r:embed="rId3"/>
          <a:stretch>
            <a:fillRect/>
          </a:stretch>
        </p:blipFill>
        <p:spPr>
          <a:xfrm>
            <a:off x="757929" y="1196752"/>
            <a:ext cx="7628142" cy="4608512"/>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33-54: 	Aluetalous, tuottavuus ja vienti</a:t>
            </a:r>
            <a:br>
              <a:rPr lang="fi-FI" sz="2000" b="1" dirty="0">
                <a:solidFill>
                  <a:schemeClr val="tx2"/>
                </a:solidFill>
              </a:rPr>
            </a:br>
            <a:r>
              <a:rPr lang="fi-FI" sz="2000" b="1" dirty="0">
                <a:solidFill>
                  <a:schemeClr val="tx2"/>
                </a:solidFill>
              </a:rPr>
              <a:t>Kalvot 55-80: 	Suurimmat työnantajat, yrityskanta, kasvualat, 			teollisuus, automaatio, matkailu, ruokaketju</a:t>
            </a:r>
            <a:br>
              <a:rPr lang="fi-FI" sz="2000" b="1" dirty="0">
                <a:solidFill>
                  <a:schemeClr val="tx2"/>
                </a:solidFill>
              </a:rPr>
            </a:br>
            <a:r>
              <a:rPr lang="fi-FI" sz="2000" b="1" dirty="0">
                <a:solidFill>
                  <a:schemeClr val="tx2"/>
                </a:solidFill>
              </a:rPr>
              <a:t>Kalvot 81-92: 	Positiivinen rakennemuutos</a:t>
            </a:r>
            <a:br>
              <a:rPr lang="fi-FI" sz="2000" b="1" dirty="0">
                <a:solidFill>
                  <a:schemeClr val="tx2"/>
                </a:solidFill>
              </a:rPr>
            </a:br>
            <a:r>
              <a:rPr lang="fi-FI" sz="2000" b="1" dirty="0">
                <a:solidFill>
                  <a:schemeClr val="tx2"/>
                </a:solidFill>
              </a:rPr>
              <a:t>Kalvot 93-134: 	Satakunnan talous -suhdannekatsaus marraskuu 2023</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3" name="Picture 2">
            <a:extLst>
              <a:ext uri="{FF2B5EF4-FFF2-40B4-BE49-F238E27FC236}">
                <a16:creationId xmlns:a16="http://schemas.microsoft.com/office/drawing/2014/main" id="{1F211C49-E0F4-CF56-794F-B82EE7C8E150}"/>
              </a:ext>
            </a:extLst>
          </p:cNvPr>
          <p:cNvPicPr>
            <a:picLocks noChangeAspect="1"/>
          </p:cNvPicPr>
          <p:nvPr/>
        </p:nvPicPr>
        <p:blipFill>
          <a:blip r:embed="rId3"/>
          <a:stretch>
            <a:fillRect/>
          </a:stretch>
        </p:blipFill>
        <p:spPr>
          <a:xfrm>
            <a:off x="539552" y="1089596"/>
            <a:ext cx="8147248" cy="4968552"/>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6DBD97-A573-4B66-D3AE-8C77225137B9}"/>
              </a:ext>
            </a:extLst>
          </p:cNvPr>
          <p:cNvPicPr>
            <a:picLocks noChangeAspect="1"/>
          </p:cNvPicPr>
          <p:nvPr/>
        </p:nvPicPr>
        <p:blipFill>
          <a:blip r:embed="rId3"/>
          <a:stretch>
            <a:fillRect/>
          </a:stretch>
        </p:blipFill>
        <p:spPr>
          <a:xfrm>
            <a:off x="0" y="907928"/>
            <a:ext cx="4380472" cy="3060747"/>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2022</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198517"/>
            <a:ext cx="1777849" cy="646331"/>
          </a:xfrm>
          <a:prstGeom prst="rect">
            <a:avLst/>
          </a:prstGeom>
          <a:noFill/>
        </p:spPr>
        <p:txBody>
          <a:bodyPr wrap="square" rtlCol="0">
            <a:spAutoFit/>
          </a:bodyPr>
          <a:lstStyle/>
          <a:p>
            <a:r>
              <a:rPr lang="fi-FI" sz="1200" dirty="0"/>
              <a:t>Korkea-aste</a:t>
            </a:r>
          </a:p>
          <a:p>
            <a:r>
              <a:rPr lang="fi-FI" sz="1200" dirty="0"/>
              <a:t>yht. Satakunta 27,1 %</a:t>
            </a:r>
          </a:p>
          <a:p>
            <a:r>
              <a:rPr lang="fi-FI" sz="1200" dirty="0"/>
              <a:t>Koko maa 33,3 %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6" name="Picture 5">
            <a:extLst>
              <a:ext uri="{FF2B5EF4-FFF2-40B4-BE49-F238E27FC236}">
                <a16:creationId xmlns:a16="http://schemas.microsoft.com/office/drawing/2014/main" id="{549DBFDC-EB6B-914C-8F68-FBEF8AEC94FC}"/>
              </a:ext>
            </a:extLst>
          </p:cNvPr>
          <p:cNvPicPr>
            <a:picLocks noChangeAspect="1"/>
          </p:cNvPicPr>
          <p:nvPr/>
        </p:nvPicPr>
        <p:blipFill>
          <a:blip r:embed="rId5"/>
          <a:stretch>
            <a:fillRect/>
          </a:stretch>
        </p:blipFill>
        <p:spPr>
          <a:xfrm>
            <a:off x="4487042" y="940043"/>
            <a:ext cx="4256798" cy="3059083"/>
          </a:xfrm>
          <a:prstGeom prst="rect">
            <a:avLst/>
          </a:prstGeom>
        </p:spPr>
      </p:pic>
      <p:pic>
        <p:nvPicPr>
          <p:cNvPr id="7" name="Picture 6">
            <a:extLst>
              <a:ext uri="{FF2B5EF4-FFF2-40B4-BE49-F238E27FC236}">
                <a16:creationId xmlns:a16="http://schemas.microsoft.com/office/drawing/2014/main" id="{C8DB5D8A-34F0-21C7-3914-258D76DE99F4}"/>
              </a:ext>
            </a:extLst>
          </p:cNvPr>
          <p:cNvPicPr>
            <a:picLocks noChangeAspect="1"/>
          </p:cNvPicPr>
          <p:nvPr/>
        </p:nvPicPr>
        <p:blipFill>
          <a:blip r:embed="rId6"/>
          <a:stretch>
            <a:fillRect/>
          </a:stretch>
        </p:blipFill>
        <p:spPr>
          <a:xfrm>
            <a:off x="4478280" y="3999126"/>
            <a:ext cx="4265560" cy="2845011"/>
          </a:xfrm>
          <a:prstGeom prst="rect">
            <a:avLst/>
          </a:prstGeom>
        </p:spPr>
      </p:pic>
      <p:pic>
        <p:nvPicPr>
          <p:cNvPr id="10" name="Picture 9">
            <a:extLst>
              <a:ext uri="{FF2B5EF4-FFF2-40B4-BE49-F238E27FC236}">
                <a16:creationId xmlns:a16="http://schemas.microsoft.com/office/drawing/2014/main" id="{6896C185-FC89-95D3-E0C8-21DB255454A2}"/>
              </a:ext>
            </a:extLst>
          </p:cNvPr>
          <p:cNvPicPr>
            <a:picLocks noChangeAspect="1"/>
          </p:cNvPicPr>
          <p:nvPr/>
        </p:nvPicPr>
        <p:blipFill>
          <a:blip r:embed="rId7"/>
          <a:stretch>
            <a:fillRect/>
          </a:stretch>
        </p:blipFill>
        <p:spPr>
          <a:xfrm>
            <a:off x="222934" y="3826234"/>
            <a:ext cx="4157538" cy="2991586"/>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 2022 Satakunnan </a:t>
            </a:r>
            <a:r>
              <a:rPr lang="fi-FI" sz="1600" dirty="0" err="1"/>
              <a:t>t&amp;k-toiminnan</a:t>
            </a:r>
            <a:r>
              <a:rPr lang="fi-FI" sz="1600" dirty="0"/>
              <a:t> menot laskivat 2,1 % yrityssektorin panosten pudotuksen myötä (-8,7 %). Sen sijaan julkisella puolella, joka koostuu lähinnä korkeakouluista, menot kasvoivat selvästi (20,1 %). Tehdyt tutkimustyövuodet kohosivat 10,5 % julkisella puolella, mutta yrityksissä kirjattiin yhä selvää laskua (-14 %). Kokonaisuudessaan työvuodet alenivat 6 %. Sen sijaan toimintaan osallistuneen henkilöstön määrä nousi Satakunnassa hieman (2,5 %). Kasvua kertyi 8,1 % julkissektorilla, ja laskua yrityksissä 0,4 %. Koko maassa </a:t>
            </a:r>
            <a:r>
              <a:rPr lang="fi-FI" sz="1600" dirty="0" err="1"/>
              <a:t>t&amp;k-menot</a:t>
            </a:r>
            <a:r>
              <a:rPr lang="fi-FI" sz="1600" dirty="0"/>
              <a:t> kohosivat 5,9 %. Henkilöstö laski 0,5 %. Satakunnan yritysten osuus </a:t>
            </a:r>
            <a:r>
              <a:rPr lang="fi-FI" sz="1600" dirty="0" err="1"/>
              <a:t>t&amp;k-menoista</a:t>
            </a:r>
            <a:r>
              <a:rPr lang="fi-FI" sz="1600" dirty="0"/>
              <a:t> on 72 %, kun taas maassa keskimäärin osuus on 68 %. Satakunnassa osuus aleni selvästi.</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8,1 %</a:t>
            </a:r>
            <a:r>
              <a:rPr lang="fi-FI" sz="1600" dirty="0"/>
              <a:t> v. 2022, mutta osuus maamme </a:t>
            </a:r>
            <a:r>
              <a:rPr lang="fi-FI" sz="1600" dirty="0" err="1"/>
              <a:t>t&amp;k-toiminnan</a:t>
            </a:r>
            <a:r>
              <a:rPr lang="fi-FI" sz="1600" dirty="0"/>
              <a:t> menoista on vain </a:t>
            </a:r>
            <a:r>
              <a:rPr lang="fi-FI" sz="1600" b="1" dirty="0"/>
              <a:t>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2,3 %. Ulkopuolisessa </a:t>
            </a:r>
            <a:r>
              <a:rPr lang="fi-FI" sz="1600" dirty="0" err="1"/>
              <a:t>t&amp;k-rahoituksessa</a:t>
            </a:r>
            <a:r>
              <a:rPr lang="fi-FI" sz="1600" dirty="0"/>
              <a:t> osuus on 2,9 %. Koko maan yritysten </a:t>
            </a:r>
            <a:r>
              <a:rPr lang="fi-FI" sz="1600" dirty="0" err="1"/>
              <a:t>t&amp;k-toiminnan</a:t>
            </a:r>
            <a:r>
              <a:rPr lang="fi-FI" sz="1600" dirty="0"/>
              <a:t> menoista Satakunnan osuus on kaikkiaan vain 1,0 %. </a:t>
            </a:r>
          </a:p>
          <a:p>
            <a:endParaRPr lang="fi-FI" sz="1600" dirty="0"/>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358 € vs. 1426 €</a:t>
            </a:r>
            <a:r>
              <a:rPr lang="fi-FI" sz="1600" dirty="0"/>
              <a:t>. Satakunnan lukema putosi edellisvuodesta, kun taas koko maan suhdeluku kohosi. Satakunta on 19 maakunnasta sijalla 15. V. 2022 seutukunnittain Porissa lukema oli 322 €, Raumalla 503 € ja Pohjois-Satakunnassa vain 84 € henkeä kohti. </a:t>
            </a:r>
            <a:r>
              <a:rPr lang="fi-FI" sz="1600" dirty="0" err="1"/>
              <a:t>T&amp;k</a:t>
            </a:r>
            <a:r>
              <a:rPr lang="fi-FI" sz="1600" dirty="0"/>
              <a:t>/BKT oli Suomessa 3,1 % ja Satakunnassa 1 % (2020).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D594B2F7-F709-AC56-9675-968E6A8F87FA}"/>
              </a:ext>
            </a:extLst>
          </p:cNvPr>
          <p:cNvPicPr>
            <a:picLocks noChangeAspect="1"/>
          </p:cNvPicPr>
          <p:nvPr/>
        </p:nvPicPr>
        <p:blipFill>
          <a:blip r:embed="rId4"/>
          <a:stretch>
            <a:fillRect/>
          </a:stretch>
        </p:blipFill>
        <p:spPr>
          <a:xfrm>
            <a:off x="20515" y="739387"/>
            <a:ext cx="4657919" cy="3024336"/>
          </a:xfrm>
          <a:prstGeom prst="rect">
            <a:avLst/>
          </a:prstGeom>
        </p:spPr>
      </p:pic>
      <p:pic>
        <p:nvPicPr>
          <p:cNvPr id="13" name="Picture 12">
            <a:extLst>
              <a:ext uri="{FF2B5EF4-FFF2-40B4-BE49-F238E27FC236}">
                <a16:creationId xmlns:a16="http://schemas.microsoft.com/office/drawing/2014/main" id="{97752BDB-260A-02D0-0C41-55B93C2E0560}"/>
              </a:ext>
            </a:extLst>
          </p:cNvPr>
          <p:cNvPicPr>
            <a:picLocks noChangeAspect="1"/>
          </p:cNvPicPr>
          <p:nvPr/>
        </p:nvPicPr>
        <p:blipFill>
          <a:blip r:embed="rId5"/>
          <a:stretch>
            <a:fillRect/>
          </a:stretch>
        </p:blipFill>
        <p:spPr>
          <a:xfrm>
            <a:off x="4715601" y="735703"/>
            <a:ext cx="4407884" cy="3031704"/>
          </a:xfrm>
          <a:prstGeom prst="rect">
            <a:avLst/>
          </a:prstGeom>
        </p:spPr>
      </p:pic>
      <p:pic>
        <p:nvPicPr>
          <p:cNvPr id="14" name="Picture 13">
            <a:extLst>
              <a:ext uri="{FF2B5EF4-FFF2-40B4-BE49-F238E27FC236}">
                <a16:creationId xmlns:a16="http://schemas.microsoft.com/office/drawing/2014/main" id="{19EC72BC-5E41-1486-0E69-C70EB25FD400}"/>
              </a:ext>
            </a:extLst>
          </p:cNvPr>
          <p:cNvPicPr>
            <a:picLocks noChangeAspect="1"/>
          </p:cNvPicPr>
          <p:nvPr/>
        </p:nvPicPr>
        <p:blipFill>
          <a:blip r:embed="rId6"/>
          <a:stretch>
            <a:fillRect/>
          </a:stretch>
        </p:blipFill>
        <p:spPr>
          <a:xfrm>
            <a:off x="4715601" y="3883757"/>
            <a:ext cx="4407884" cy="2925341"/>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7"/>
          <a:stretch>
            <a:fillRect/>
          </a:stretch>
        </p:blipFill>
        <p:spPr>
          <a:xfrm>
            <a:off x="126950" y="3909540"/>
            <a:ext cx="4273104" cy="1016418"/>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CFA6241-7911-25C0-2277-24BD581DD5CC}"/>
              </a:ext>
            </a:extLst>
          </p:cNvPr>
          <p:cNvPicPr>
            <a:picLocks noChangeAspect="1"/>
          </p:cNvPicPr>
          <p:nvPr/>
        </p:nvPicPr>
        <p:blipFill>
          <a:blip r:embed="rId4"/>
          <a:stretch>
            <a:fillRect/>
          </a:stretch>
        </p:blipFill>
        <p:spPr>
          <a:xfrm>
            <a:off x="955983" y="624917"/>
            <a:ext cx="7232033" cy="5702294"/>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4EF4A-997D-722D-E4DA-93EA03DEE124}"/>
              </a:ext>
            </a:extLst>
          </p:cNvPr>
          <p:cNvPicPr>
            <a:picLocks noChangeAspect="1"/>
          </p:cNvPicPr>
          <p:nvPr/>
        </p:nvPicPr>
        <p:blipFill>
          <a:blip r:embed="rId3"/>
          <a:stretch>
            <a:fillRect/>
          </a:stretch>
        </p:blipFill>
        <p:spPr>
          <a:xfrm>
            <a:off x="610344" y="939571"/>
            <a:ext cx="8229600" cy="5755535"/>
          </a:xfrm>
          <a:prstGeom prst="rect">
            <a:avLst/>
          </a:prstGeom>
        </p:spPr>
      </p:pic>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93938-6C8C-2CEF-704C-EA3834D04EB6}"/>
              </a:ext>
            </a:extLst>
          </p:cNvPr>
          <p:cNvPicPr>
            <a:picLocks noChangeAspect="1"/>
          </p:cNvPicPr>
          <p:nvPr/>
        </p:nvPicPr>
        <p:blipFill>
          <a:blip r:embed="rId2"/>
          <a:stretch>
            <a:fillRect/>
          </a:stretch>
        </p:blipFill>
        <p:spPr>
          <a:xfrm>
            <a:off x="127887" y="0"/>
            <a:ext cx="8888225"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413B6D27-9FB8-D670-C3BC-45A0D5BBCEBE}"/>
              </a:ext>
            </a:extLst>
          </p:cNvPr>
          <p:cNvPicPr>
            <a:picLocks noChangeAspect="1"/>
          </p:cNvPicPr>
          <p:nvPr/>
        </p:nvPicPr>
        <p:blipFill>
          <a:blip r:embed="rId3"/>
          <a:stretch>
            <a:fillRect/>
          </a:stretch>
        </p:blipFill>
        <p:spPr>
          <a:xfrm>
            <a:off x="0" y="836712"/>
            <a:ext cx="9117896" cy="4680520"/>
          </a:xfrm>
          <a:prstGeom prst="rect">
            <a:avLst/>
          </a:prstGeom>
        </p:spPr>
      </p:pic>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23A94-151F-3524-3B2A-65161E6491A8}"/>
              </a:ext>
            </a:extLst>
          </p:cNvPr>
          <p:cNvPicPr>
            <a:picLocks noChangeAspect="1"/>
          </p:cNvPicPr>
          <p:nvPr/>
        </p:nvPicPr>
        <p:blipFill>
          <a:blip r:embed="rId3"/>
          <a:stretch>
            <a:fillRect/>
          </a:stretch>
        </p:blipFill>
        <p:spPr>
          <a:xfrm>
            <a:off x="407397" y="819915"/>
            <a:ext cx="7820770" cy="6078871"/>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31.12.2021.</a:t>
            </a:r>
          </a:p>
          <a:p>
            <a:pPr eaLnBrk="1" hangingPunct="1">
              <a:defRPr/>
            </a:pPr>
            <a:r>
              <a:rPr lang="fi-FI" dirty="0"/>
              <a:t>Satakunnan suurimmat toimialat ovat työpaikkamääriltään</a:t>
            </a:r>
            <a:r>
              <a:rPr lang="fi-FI" b="1" dirty="0"/>
              <a:t> sosiaali- ja terveysalat (19,3 %), teollisuus (osuus 19,2 %) </a:t>
            </a:r>
            <a:r>
              <a:rPr lang="fi-FI" dirty="0"/>
              <a:t>sekä </a:t>
            </a:r>
            <a:r>
              <a:rPr lang="fi-FI" b="1" dirty="0"/>
              <a:t>tukku- ja vähittäiskauppa (9,6 %). </a:t>
            </a:r>
            <a:endParaRPr lang="fi-FI" dirty="0"/>
          </a:p>
          <a:p>
            <a:pPr eaLnBrk="1" hangingPunct="1">
              <a:defRPr/>
            </a:pPr>
            <a:r>
              <a:rPr lang="fi-FI" dirty="0"/>
              <a:t>Niiden yhteenlaskettu osuus maakunnan työpaikoista on 48,2 %.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1,51, mikä tarkoittaa paitsi sen suurta osuutta, myös mahdollista aluetaloudellista riskiä. Sitä kuitenkin pienentää teollisuuden monipuolinen toimialarakenne. </a:t>
            </a:r>
            <a:endParaRPr lang="en-US" dirty="0"/>
          </a:p>
          <a:p>
            <a:pPr marL="0" indent="0" eaLnBrk="1" hangingPunct="1">
              <a:buFont typeface="Arial" panose="020B0604020202020204" pitchFamily="34" charset="0"/>
              <a:buNone/>
              <a:defRPr/>
            </a:pPr>
            <a:endParaRPr lang="fi-FI" dirty="0"/>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53 %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15 %, metsäteollisuuden 10 %, ja kemianteollisuuden 7 % valmistavan teollisuuden työpaikoista. (31.12.2021).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2021-22</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212 </a:t>
            </a:r>
            <a:r>
              <a:rPr lang="fi-FI" sz="2400" b="1" dirty="0">
                <a:solidFill>
                  <a:prstClr val="black"/>
                </a:solidFill>
                <a:latin typeface="Arial" charset="0"/>
                <a:cs typeface="Arial" charset="0"/>
              </a:rPr>
              <a:t>556</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(31.12.2022</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7 722</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a:t>
            </a:r>
            <a:r>
              <a:rPr lang="fi-FI" b="1" dirty="0">
                <a:solidFill>
                  <a:prstClr val="black"/>
                </a:solidFill>
                <a:latin typeface="Arial" charset="0"/>
                <a:cs typeface="Arial" charset="0"/>
              </a:rPr>
              <a:t>3,6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(31.12.2022</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86 290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2021)</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(1-12/2022)</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8 702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2 809</a:t>
            </a: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2021)</a:t>
            </a:r>
          </a:p>
          <a:p>
            <a:pPr marL="0" marR="0" lvl="0" indent="0" algn="l" defTabSz="685800" rtl="0" eaLnBrk="1" fontAlgn="base" latinLnBrk="0" hangingPunct="1">
              <a:lnSpc>
                <a:spcPts val="4331"/>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16 326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73,2</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2022)</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9,0 %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2022</a:t>
            </a: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4 407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7,1 %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3"/>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3,5 %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4" name="Picture 13">
            <a:extLst>
              <a:ext uri="{FF2B5EF4-FFF2-40B4-BE49-F238E27FC236}">
                <a16:creationId xmlns:a16="http://schemas.microsoft.com/office/drawing/2014/main" id="{1361455A-2998-6FA8-A35A-8BA5FE37D8ED}"/>
              </a:ext>
            </a:extLst>
          </p:cNvPr>
          <p:cNvPicPr>
            <a:picLocks noChangeAspect="1"/>
          </p:cNvPicPr>
          <p:nvPr/>
        </p:nvPicPr>
        <p:blipFill>
          <a:blip r:embed="rId5"/>
          <a:stretch>
            <a:fillRect/>
          </a:stretch>
        </p:blipFill>
        <p:spPr>
          <a:xfrm>
            <a:off x="28404" y="40424"/>
            <a:ext cx="3712786" cy="2291843"/>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03048-838B-38FA-0C90-E5EB0A61F189}"/>
              </a:ext>
            </a:extLst>
          </p:cNvPr>
          <p:cNvPicPr>
            <a:picLocks noChangeAspect="1"/>
          </p:cNvPicPr>
          <p:nvPr/>
        </p:nvPicPr>
        <p:blipFill>
          <a:blip r:embed="rId2"/>
          <a:stretch>
            <a:fillRect/>
          </a:stretch>
        </p:blipFill>
        <p:spPr>
          <a:xfrm>
            <a:off x="-1" y="116632"/>
            <a:ext cx="4735267" cy="6696744"/>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2021),</a:t>
            </a:r>
          </a:p>
          <a:p>
            <a:r>
              <a:rPr lang="fi-FI" dirty="0"/>
              <a:t>Porin seutukunta sijalla 9, </a:t>
            </a:r>
          </a:p>
          <a:p>
            <a:r>
              <a:rPr lang="en-US" dirty="0" err="1"/>
              <a:t>Pohjois-Satakunta</a:t>
            </a:r>
            <a:r>
              <a:rPr lang="en-US" dirty="0"/>
              <a:t> </a:t>
            </a:r>
            <a:r>
              <a:rPr lang="en-US" dirty="0" err="1"/>
              <a:t>sijalla</a:t>
            </a:r>
            <a:r>
              <a:rPr lang="en-US" dirty="0"/>
              <a:t> 13 ja</a:t>
            </a:r>
          </a:p>
          <a:p>
            <a:r>
              <a:rPr lang="fi-FI" dirty="0"/>
              <a:t>Rauman seutukunta sijalla 20</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5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1028343"/>
            <a:ext cx="424894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31.12.2021.</a:t>
            </a:r>
          </a:p>
          <a:p>
            <a:pPr eaLnBrk="1" hangingPunct="1">
              <a:spcBef>
                <a:spcPct val="0"/>
              </a:spcBef>
              <a:buFontTx/>
              <a:buNone/>
            </a:pP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5" name="Picture 4">
            <a:extLst>
              <a:ext uri="{FF2B5EF4-FFF2-40B4-BE49-F238E27FC236}">
                <a16:creationId xmlns:a16="http://schemas.microsoft.com/office/drawing/2014/main" id="{A6AC9D85-BD80-E8FD-1044-2FEDE0345973}"/>
              </a:ext>
            </a:extLst>
          </p:cNvPr>
          <p:cNvPicPr>
            <a:picLocks noChangeAspect="1"/>
          </p:cNvPicPr>
          <p:nvPr/>
        </p:nvPicPr>
        <p:blipFill>
          <a:blip r:embed="rId3"/>
          <a:stretch>
            <a:fillRect/>
          </a:stretch>
        </p:blipFill>
        <p:spPr>
          <a:xfrm>
            <a:off x="4421466" y="16521"/>
            <a:ext cx="4501929" cy="2059973"/>
          </a:xfrm>
          <a:prstGeom prst="rect">
            <a:avLst/>
          </a:prstGeom>
        </p:spPr>
      </p:pic>
      <p:pic>
        <p:nvPicPr>
          <p:cNvPr id="6" name="Picture 5">
            <a:extLst>
              <a:ext uri="{FF2B5EF4-FFF2-40B4-BE49-F238E27FC236}">
                <a16:creationId xmlns:a16="http://schemas.microsoft.com/office/drawing/2014/main" id="{BAFA4161-FD01-51A3-056D-33A694CDFF6C}"/>
              </a:ext>
            </a:extLst>
          </p:cNvPr>
          <p:cNvPicPr>
            <a:picLocks noChangeAspect="1"/>
          </p:cNvPicPr>
          <p:nvPr/>
        </p:nvPicPr>
        <p:blipFill>
          <a:blip r:embed="rId4"/>
          <a:stretch>
            <a:fillRect/>
          </a:stretch>
        </p:blipFill>
        <p:spPr>
          <a:xfrm>
            <a:off x="4421466" y="2112154"/>
            <a:ext cx="4501929" cy="2044355"/>
          </a:xfrm>
          <a:prstGeom prst="rect">
            <a:avLst/>
          </a:prstGeom>
        </p:spPr>
      </p:pic>
      <p:pic>
        <p:nvPicPr>
          <p:cNvPr id="7" name="Picture 6">
            <a:extLst>
              <a:ext uri="{FF2B5EF4-FFF2-40B4-BE49-F238E27FC236}">
                <a16:creationId xmlns:a16="http://schemas.microsoft.com/office/drawing/2014/main" id="{B43B5211-F148-408C-C9C8-69781720CCD3}"/>
              </a:ext>
            </a:extLst>
          </p:cNvPr>
          <p:cNvPicPr>
            <a:picLocks noChangeAspect="1"/>
          </p:cNvPicPr>
          <p:nvPr/>
        </p:nvPicPr>
        <p:blipFill>
          <a:blip r:embed="rId5"/>
          <a:stretch>
            <a:fillRect/>
          </a:stretch>
        </p:blipFill>
        <p:spPr>
          <a:xfrm>
            <a:off x="4436274" y="4172088"/>
            <a:ext cx="4487121" cy="269376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8033399" y="115824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5" name="Picture 4">
            <a:extLst>
              <a:ext uri="{FF2B5EF4-FFF2-40B4-BE49-F238E27FC236}">
                <a16:creationId xmlns:a16="http://schemas.microsoft.com/office/drawing/2014/main" id="{8DDD6AAF-0211-7BA0-6327-74A7E6742AA4}"/>
              </a:ext>
            </a:extLst>
          </p:cNvPr>
          <p:cNvPicPr>
            <a:picLocks noChangeAspect="1"/>
          </p:cNvPicPr>
          <p:nvPr/>
        </p:nvPicPr>
        <p:blipFill>
          <a:blip r:embed="rId4"/>
          <a:stretch>
            <a:fillRect/>
          </a:stretch>
        </p:blipFill>
        <p:spPr>
          <a:xfrm>
            <a:off x="414236" y="734227"/>
            <a:ext cx="7581900" cy="535305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2020 ainoastaan Raumalla, 0,7 %, reaalisesti alkutuotannon, rakentamisen ja palveluiden nousun ansiosta. Metsäteollisuudessa kirjattiin suuri pudotus. Porin seutukunnassa laskua kirjattiin 2,3 %, mutta nimellinen nousu oli 0,9 %, selityksenä metallien hinnat. Palvelut ja alkutuotanto kasvoivat. Pohjois-Satakunnassa reaalinen BKT supistui 2,8 %. Arvonlisäys laski teollisuudessa, muuten kirjattiin kasvua.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0" y="846137"/>
            <a:ext cx="9017267" cy="5165725"/>
          </a:xfrm>
        </p:spPr>
        <p:txBody>
          <a:bodyPr/>
          <a:lstStyle/>
          <a:p>
            <a:pPr marL="457200" indent="-457200" algn="l">
              <a:buFont typeface="Arial" panose="020B0604020202020204" pitchFamily="34" charset="0"/>
              <a:buChar char="•"/>
              <a:defRPr/>
            </a:pPr>
            <a:r>
              <a:rPr lang="fi-FI" altLang="fi-FI" sz="1500" dirty="0">
                <a:solidFill>
                  <a:schemeClr val="tx1"/>
                </a:solidFill>
              </a:rPr>
              <a:t>Vuoden 2021 ennakkotietojen mukaan Satakunnassa reaalinen arvonlisäys kasvoi 2,0 % (nimellisesti 5,9 %, ero johtunee suurelta osin metallien hintojen noususta). Toimialoittain tarkasteltuna reaalinen arvonlisäys laski vuoden 2021 aikana edellisvuoteen verrattuna alkutuotannossa (-8,3 %) ja jalostuksessa (-0,3 %), mutta kasvoi palveluissa (4,0 %). Koko maassa vastaavat luvut ovat alkutuotannossa -4,5 %, jalostuksessa 3,2 % ja palveluissa 3,5 %. Kaikkiaan Suomen BKT kohosi reaalisesti 3,2 % ja nimellisesti 5,7 %.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2020 aikana Satakunnan BKT kasvoi 0,5 % (käyvin hinnoin ilman inflaatiokorjausta), mutta laski reaalisesti (edellisen vuoden 2019 hinnoin) 1,3 % vuoteen 2019 verrattaessa. Koko maassa BKT aleni vastaavasti 0,8 % käyvin hinnoin ja 2,2 % reaalisesti. Satakunnassa kehityksen taustalla vaikuttaa metsäteollisuuden arvonlisäyksen pudotus. BKT per </a:t>
            </a:r>
            <a:r>
              <a:rPr lang="fi-FI" altLang="fi-FI" sz="1500" dirty="0" err="1">
                <a:solidFill>
                  <a:schemeClr val="tx1"/>
                </a:solidFill>
              </a:rPr>
              <a:t>capita</a:t>
            </a:r>
            <a:r>
              <a:rPr lang="fi-FI" altLang="fi-FI" sz="1500" dirty="0">
                <a:solidFill>
                  <a:schemeClr val="tx1"/>
                </a:solidFill>
              </a:rPr>
              <a:t> kasvoi Satakunnassa v. 2020 nimellisesti 1,3 %, kun koko maassa se laski 1,0 %.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5" name="Picture 4">
            <a:extLst>
              <a:ext uri="{FF2B5EF4-FFF2-40B4-BE49-F238E27FC236}">
                <a16:creationId xmlns:a16="http://schemas.microsoft.com/office/drawing/2014/main" id="{466E03F3-5E1A-4222-818B-3092504D6A1A}"/>
              </a:ext>
            </a:extLst>
          </p:cNvPr>
          <p:cNvPicPr>
            <a:picLocks noChangeAspect="1"/>
          </p:cNvPicPr>
          <p:nvPr/>
        </p:nvPicPr>
        <p:blipFill>
          <a:blip r:embed="rId3"/>
          <a:stretch>
            <a:fillRect/>
          </a:stretch>
        </p:blipFill>
        <p:spPr>
          <a:xfrm>
            <a:off x="3816116" y="3340747"/>
            <a:ext cx="5149824" cy="3077766"/>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0"/>
            <a:ext cx="8465397" cy="4810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7" name="TextBox 6">
            <a:extLst>
              <a:ext uri="{FF2B5EF4-FFF2-40B4-BE49-F238E27FC236}">
                <a16:creationId xmlns:a16="http://schemas.microsoft.com/office/drawing/2014/main" id="{9CB29564-CBCD-4248-8AAA-90454839BC15}"/>
              </a:ext>
            </a:extLst>
          </p:cNvPr>
          <p:cNvSpPr txBox="1"/>
          <p:nvPr/>
        </p:nvSpPr>
        <p:spPr>
          <a:xfrm>
            <a:off x="3491880" y="6438089"/>
            <a:ext cx="5350876" cy="461665"/>
          </a:xfrm>
          <a:prstGeom prst="rect">
            <a:avLst/>
          </a:prstGeom>
          <a:noFill/>
        </p:spPr>
        <p:txBody>
          <a:bodyPr wrap="square" rtlCol="0">
            <a:spAutoFit/>
          </a:bodyPr>
          <a:lstStyle/>
          <a:p>
            <a:r>
              <a:rPr lang="fi-FI" sz="1200" dirty="0"/>
              <a:t>Arvonlisäys sisältää palkat, voitot, vuokrat  ja poistot yms. eriä. Toimi-aloittaisten arvonlisäysten summasta muodostuu BKT.</a:t>
            </a:r>
          </a:p>
        </p:txBody>
      </p:sp>
      <p:pic>
        <p:nvPicPr>
          <p:cNvPr id="3" name="Picture 2">
            <a:extLst>
              <a:ext uri="{FF2B5EF4-FFF2-40B4-BE49-F238E27FC236}">
                <a16:creationId xmlns:a16="http://schemas.microsoft.com/office/drawing/2014/main" id="{46B8859C-85F5-C496-144E-C3517406764C}"/>
              </a:ext>
            </a:extLst>
          </p:cNvPr>
          <p:cNvPicPr>
            <a:picLocks noChangeAspect="1"/>
          </p:cNvPicPr>
          <p:nvPr/>
        </p:nvPicPr>
        <p:blipFill>
          <a:blip r:embed="rId3"/>
          <a:stretch>
            <a:fillRect/>
          </a:stretch>
        </p:blipFill>
        <p:spPr>
          <a:xfrm>
            <a:off x="678603" y="561341"/>
            <a:ext cx="8465397" cy="6325911"/>
          </a:xfrm>
          <a:prstGeom prst="rect">
            <a:avLst/>
          </a:prstGeom>
          <a:solidFill>
            <a:schemeClr val="bg1">
              <a:lumMod val="95000"/>
            </a:schemeClr>
          </a:solidFill>
        </p:spPr>
      </p:pic>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E0BAF-3C31-ADB8-02EE-B70A83AEA590}"/>
              </a:ext>
            </a:extLst>
          </p:cNvPr>
          <p:cNvPicPr>
            <a:picLocks noChangeAspect="1"/>
          </p:cNvPicPr>
          <p:nvPr/>
        </p:nvPicPr>
        <p:blipFill>
          <a:blip r:embed="rId2"/>
          <a:stretch>
            <a:fillRect/>
          </a:stretch>
        </p:blipFill>
        <p:spPr>
          <a:xfrm>
            <a:off x="6926857" y="3125401"/>
            <a:ext cx="2186698" cy="3097067"/>
          </a:xfrm>
          <a:prstGeom prst="rect">
            <a:avLst/>
          </a:prstGeom>
        </p:spPr>
      </p:pic>
      <p:pic>
        <p:nvPicPr>
          <p:cNvPr id="7" name="Picture 6">
            <a:extLst>
              <a:ext uri="{FF2B5EF4-FFF2-40B4-BE49-F238E27FC236}">
                <a16:creationId xmlns:a16="http://schemas.microsoft.com/office/drawing/2014/main" id="{F670C9AC-0950-CF43-3848-D9C63DC05D65}"/>
              </a:ext>
            </a:extLst>
          </p:cNvPr>
          <p:cNvPicPr>
            <a:picLocks noChangeAspect="1"/>
          </p:cNvPicPr>
          <p:nvPr/>
        </p:nvPicPr>
        <p:blipFill>
          <a:blip r:embed="rId3"/>
          <a:stretch>
            <a:fillRect/>
          </a:stretch>
        </p:blipFill>
        <p:spPr>
          <a:xfrm>
            <a:off x="6768426" y="53768"/>
            <a:ext cx="2189646" cy="3097067"/>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9., Pohjois-Satakunta </a:t>
            </a:r>
            <a:r>
              <a:rPr lang="fi-FI" sz="1400" b="1" dirty="0">
                <a:solidFill>
                  <a:prstClr val="black"/>
                </a:solidFill>
                <a:latin typeface="Calibri" panose="020F0502020204030204"/>
              </a:rPr>
              <a:t>13</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49 %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2020)</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4,9 mrd. €), osuus Suomen viennistä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8</a:t>
            </a:r>
            <a:r>
              <a:rPr lang="fi-FI" b="1" dirty="0">
                <a:solidFill>
                  <a:srgbClr val="099BDD"/>
                </a:solidFill>
                <a:latin typeface="Calibri" panose="020F0502020204030204"/>
              </a:rPr>
              <a:t>,1</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5,5 %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lang="fi-FI" b="1" dirty="0">
                <a:solidFill>
                  <a:srgbClr val="099BDD"/>
                </a:solidFill>
                <a:latin typeface="Calibri" panose="020F0502020204030204"/>
              </a:rPr>
              <a:t>4,9</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5,8 %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37</a:t>
            </a:r>
            <a:r>
              <a:rPr lang="fi-FI" b="1" dirty="0">
                <a:solidFill>
                  <a:srgbClr val="099BDD"/>
                </a:solidFill>
                <a:latin typeface="Calibri" panose="020F0502020204030204"/>
              </a:rPr>
              <a:t> % </a:t>
            </a:r>
            <a:r>
              <a:rPr lang="fi-FI" b="1" dirty="0">
                <a:latin typeface="Calibri" panose="020F0502020204030204"/>
              </a:rPr>
              <a:t>(OL3 maksimiteholla)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9.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2020.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3. korkein 19 maakunnasta (v. 2021).</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2023</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327608" cy="338554"/>
          </a:xfrm>
          <a:prstGeom prst="rect">
            <a:avLst/>
          </a:prstGeom>
          <a:solidFill>
            <a:srgbClr val="2683C6"/>
          </a:solidFill>
        </p:spPr>
        <p:txBody>
          <a:bodyPr wrap="none" rtlCol="0">
            <a:spAutoFit/>
          </a:bodyPr>
          <a:lstStyle/>
          <a:p>
            <a:r>
              <a:rPr lang="fi-FI" sz="1600" dirty="0"/>
              <a:t>28.9.2023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C17749-3F46-6BED-F9DD-69AFEC7BE1B5}"/>
              </a:ext>
            </a:extLst>
          </p:cNvPr>
          <p:cNvPicPr>
            <a:picLocks noChangeAspect="1"/>
          </p:cNvPicPr>
          <p:nvPr/>
        </p:nvPicPr>
        <p:blipFill>
          <a:blip r:embed="rId3"/>
          <a:stretch>
            <a:fillRect/>
          </a:stretch>
        </p:blipFill>
        <p:spPr>
          <a:xfrm>
            <a:off x="2664813" y="262072"/>
            <a:ext cx="2445933" cy="3460100"/>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2021</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3.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30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FF0000"/>
                </a:solidFill>
                <a:latin typeface="Calibri" panose="020F0502020204030204"/>
              </a:rPr>
              <a:t>10</a:t>
            </a: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(2020)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527395" y="5066228"/>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-1,9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545736" y="5611043"/>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985304"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2020 (</a:t>
            </a:r>
            <a:r>
              <a:rPr lang="fi-FI" sz="2000" b="1" dirty="0" err="1">
                <a:solidFill>
                  <a:srgbClr val="0070C0"/>
                </a:solidFill>
                <a:effectLst>
                  <a:outerShdw blurRad="38100" dist="38100" dir="2700000" algn="tl">
                    <a:srgbClr val="000000">
                      <a:alpha val="43137"/>
                    </a:srgbClr>
                  </a:outerShdw>
                </a:effectLst>
                <a:latin typeface="Calibri" panose="020F0502020204030204"/>
              </a:rPr>
              <a:t>nimell</a:t>
            </a:r>
            <a:r>
              <a:rPr lang="fi-FI" sz="2000" b="1" dirty="0">
                <a:solidFill>
                  <a:srgbClr val="0070C0"/>
                </a:solidFill>
                <a:effectLst>
                  <a:outerShdw blurRad="38100" dist="38100" dir="2700000" algn="tl">
                    <a:srgbClr val="000000">
                      <a:alpha val="43137"/>
                    </a:srgbClr>
                  </a:outerShdw>
                </a:effectLst>
                <a:latin typeface="Calibri" panose="020F0502020204030204"/>
              </a:rPr>
              <a:t>.</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+0,5</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+0,5 %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2010-2020</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15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.12.2022</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2021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a:t>
            </a:r>
            <a:r>
              <a:rPr lang="fi-FI" sz="1400" b="1" dirty="0">
                <a:solidFill>
                  <a:prstClr val="white">
                    <a:lumMod val="50000"/>
                  </a:prstClr>
                </a:solidFill>
                <a:latin typeface="Calibri" panose="020F0502020204030204"/>
              </a:rPr>
              <a:t>nimellinen</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5,9 %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5,7 %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3. korkein maakunnista (2021)!</a:t>
            </a:r>
          </a:p>
        </p:txBody>
      </p:sp>
      <p:pic>
        <p:nvPicPr>
          <p:cNvPr id="11" name="Picture 10">
            <a:extLst>
              <a:ext uri="{FF2B5EF4-FFF2-40B4-BE49-F238E27FC236}">
                <a16:creationId xmlns:a16="http://schemas.microsoft.com/office/drawing/2014/main" id="{09562712-9B3A-F686-9F34-A5D836E40678}"/>
              </a:ext>
            </a:extLst>
          </p:cNvPr>
          <p:cNvPicPr>
            <a:picLocks noChangeAspect="1"/>
          </p:cNvPicPr>
          <p:nvPr/>
        </p:nvPicPr>
        <p:blipFill>
          <a:blip r:embed="rId6"/>
          <a:stretch>
            <a:fillRect/>
          </a:stretch>
        </p:blipFill>
        <p:spPr>
          <a:xfrm>
            <a:off x="5900939" y="3304468"/>
            <a:ext cx="2127494" cy="3008759"/>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C35B22-B199-A4FF-65DF-A34F5E52EBE9}"/>
              </a:ext>
            </a:extLst>
          </p:cNvPr>
          <p:cNvPicPr>
            <a:picLocks noChangeAspect="1"/>
          </p:cNvPicPr>
          <p:nvPr/>
        </p:nvPicPr>
        <p:blipFill>
          <a:blip r:embed="rId2"/>
          <a:stretch>
            <a:fillRect/>
          </a:stretch>
        </p:blipFill>
        <p:spPr>
          <a:xfrm>
            <a:off x="-2400" y="447726"/>
            <a:ext cx="3998336" cy="5654555"/>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10. korkein (37 386 €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2020, kasvua 1,3 % edellisvuodesta. Merkittävää on viennin hyvin suuri osuus siitä, yli puolet. Koko maassa BKT/</a:t>
            </a:r>
            <a:r>
              <a:rPr lang="fi-FI" b="1" dirty="0" err="1">
                <a:solidFill>
                  <a:prstClr val="black"/>
                </a:solidFill>
              </a:rPr>
              <a:t>capita</a:t>
            </a:r>
            <a:r>
              <a:rPr lang="fi-FI" b="1" dirty="0">
                <a:solidFill>
                  <a:prstClr val="black"/>
                </a:solidFill>
              </a:rPr>
              <a:t> laski 1,0 %. </a:t>
            </a:r>
          </a:p>
          <a:p>
            <a:endParaRPr lang="fi-FI" b="1" dirty="0">
              <a:solidFill>
                <a:prstClr val="black"/>
              </a:solidFill>
            </a:endParaRPr>
          </a:p>
          <a:p>
            <a:r>
              <a:rPr lang="fi-FI" sz="1500" b="1" dirty="0">
                <a:solidFill>
                  <a:prstClr val="black"/>
                </a:solidFill>
              </a:rPr>
              <a:t>Sijaluku pysyi ennallaan edellisvuoteen verrattuna. Satakunnassa reaalinen BKT per </a:t>
            </a:r>
            <a:r>
              <a:rPr lang="fi-FI" sz="1500" b="1" dirty="0" err="1">
                <a:solidFill>
                  <a:prstClr val="black"/>
                </a:solidFill>
              </a:rPr>
              <a:t>capita</a:t>
            </a:r>
            <a:r>
              <a:rPr lang="fi-FI" sz="1500" b="1" dirty="0">
                <a:solidFill>
                  <a:prstClr val="black"/>
                </a:solidFill>
              </a:rPr>
              <a:t> aleni 0,6 %. Koko maassa se laski 2,3 %. Rauman seudulla kasvu oli 1,3 %. Porin seudulla se tippui 1,6 % ja Pohjois-Satakunnassa 1,2 %. </a:t>
            </a:r>
          </a:p>
          <a:p>
            <a:endParaRPr lang="fi-FI" sz="1500" b="1" dirty="0">
              <a:solidFill>
                <a:prstClr val="black"/>
              </a:solidFill>
            </a:endParaRPr>
          </a:p>
          <a:p>
            <a:r>
              <a:rPr lang="fi-FI" sz="1500" b="1" dirty="0">
                <a:solidFill>
                  <a:prstClr val="black"/>
                </a:solidFill>
              </a:rPr>
              <a:t>Rauman seutukunnan sijaluku nousi muutaman pykälän, sillä rakentamisen ja palveluiden arvonlisäys kasvoi. Metsäteollisuudessa tuotanto laski selvästi paperikoneen lakkautuksen myötä. Metallialat kasvoivat vähän. Porin seutukunnassa sijaluku nousi, sillä arvonlisäys kasvoi alkutuotannossa, teknologiateollisuudessa, rakentamisessa ja palveluissa. Pohjois-Satakunnan sijoitus pysyi ennallaan. Arvonlisäys laski teollisuudessa, mutta muuten kirjattiin kasvua.</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9</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30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25</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7042A-96B5-37D4-C0A4-885F6E8B84F8}"/>
              </a:ext>
            </a:extLst>
          </p:cNvPr>
          <p:cNvPicPr>
            <a:picLocks noChangeAspect="1"/>
          </p:cNvPicPr>
          <p:nvPr/>
        </p:nvPicPr>
        <p:blipFill>
          <a:blip r:embed="rId2"/>
          <a:stretch>
            <a:fillRect/>
          </a:stretch>
        </p:blipFill>
        <p:spPr>
          <a:xfrm>
            <a:off x="-23961" y="136525"/>
            <a:ext cx="3804649" cy="5380637"/>
          </a:xfrm>
          <a:prstGeom prst="rect">
            <a:avLst/>
          </a:prstGeom>
        </p:spPr>
      </p:pic>
      <p:pic>
        <p:nvPicPr>
          <p:cNvPr id="7" name="Picture 6">
            <a:extLst>
              <a:ext uri="{FF2B5EF4-FFF2-40B4-BE49-F238E27FC236}">
                <a16:creationId xmlns:a16="http://schemas.microsoft.com/office/drawing/2014/main" id="{EA8E6A78-F015-A230-AE69-B6FC1B3C96CF}"/>
              </a:ext>
            </a:extLst>
          </p:cNvPr>
          <p:cNvPicPr>
            <a:picLocks noChangeAspect="1"/>
          </p:cNvPicPr>
          <p:nvPr/>
        </p:nvPicPr>
        <p:blipFill>
          <a:blip r:embed="rId3"/>
          <a:stretch>
            <a:fillRect/>
          </a:stretch>
        </p:blipFill>
        <p:spPr>
          <a:xfrm>
            <a:off x="3314700" y="31750"/>
            <a:ext cx="2914650" cy="6826250"/>
          </a:xfrm>
          <a:prstGeom prst="rect">
            <a:avLst/>
          </a:prstGeom>
          <a:solidFill>
            <a:schemeClr val="bg1"/>
          </a:solidFill>
        </p:spPr>
      </p:pic>
      <p:pic>
        <p:nvPicPr>
          <p:cNvPr id="8" name="Picture 7">
            <a:extLst>
              <a:ext uri="{FF2B5EF4-FFF2-40B4-BE49-F238E27FC236}">
                <a16:creationId xmlns:a16="http://schemas.microsoft.com/office/drawing/2014/main" id="{F454B198-B418-7924-DBB1-F85FD8176B73}"/>
              </a:ext>
            </a:extLst>
          </p:cNvPr>
          <p:cNvPicPr>
            <a:picLocks noChangeAspect="1"/>
          </p:cNvPicPr>
          <p:nvPr/>
        </p:nvPicPr>
        <p:blipFill>
          <a:blip r:embed="rId4"/>
          <a:stretch>
            <a:fillRect/>
          </a:stretch>
        </p:blipFill>
        <p:spPr>
          <a:xfrm>
            <a:off x="6229350" y="31750"/>
            <a:ext cx="2914650" cy="64579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76975" y="2708920"/>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2021 (ennakkotieto) on Satakunnassa 3.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a:t>
            </a:r>
          </a:p>
          <a:p>
            <a:endParaRPr lang="fi-FI" sz="1400" b="1" dirty="0"/>
          </a:p>
          <a:p>
            <a:endParaRPr lang="fi-FI" sz="1400" dirty="0">
              <a:solidFill>
                <a:schemeClr val="bg1">
                  <a:lumMod val="50000"/>
                </a:schemeClr>
              </a:solidFill>
            </a:endParaRPr>
          </a:p>
        </p:txBody>
      </p:sp>
      <p:pic>
        <p:nvPicPr>
          <p:cNvPr id="4" name="Picture 3">
            <a:extLst>
              <a:ext uri="{FF2B5EF4-FFF2-40B4-BE49-F238E27FC236}">
                <a16:creationId xmlns:a16="http://schemas.microsoft.com/office/drawing/2014/main" id="{4F1FEE04-6415-3284-B4F6-C4C9A094F54F}"/>
              </a:ext>
            </a:extLst>
          </p:cNvPr>
          <p:cNvPicPr>
            <a:picLocks noChangeAspect="1"/>
          </p:cNvPicPr>
          <p:nvPr/>
        </p:nvPicPr>
        <p:blipFill>
          <a:blip r:embed="rId2"/>
          <a:stretch>
            <a:fillRect/>
          </a:stretch>
        </p:blipFill>
        <p:spPr>
          <a:xfrm>
            <a:off x="3779912" y="11705"/>
            <a:ext cx="4849292"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49</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2010-2020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16</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+40 %,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+19 %, </a:t>
            </a:r>
            <a:r>
              <a:rPr lang="fi-FI" sz="1500" b="1" dirty="0">
                <a:solidFill>
                  <a:schemeClr val="tx1"/>
                </a:solidFill>
                <a:latin typeface="Calibri" panose="020F0502020204030204"/>
              </a:rPr>
              <a:t>koko maa 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-46 % (jalostuksen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+100 %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-27</a:t>
            </a:r>
            <a:r>
              <a:rPr lang="fi-FI" sz="1400" b="1" dirty="0">
                <a:solidFill>
                  <a:schemeClr val="tx1"/>
                </a:solidFill>
              </a:rPr>
              <a:t> % (jalostuksen investoinnit)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9760AF3-D4DF-6A21-6614-6A25C88BCD2A}"/>
              </a:ext>
            </a:extLst>
          </p:cNvPr>
          <p:cNvPicPr>
            <a:picLocks noChangeAspect="1"/>
          </p:cNvPicPr>
          <p:nvPr/>
        </p:nvPicPr>
        <p:blipFill>
          <a:blip r:embed="rId3"/>
          <a:stretch>
            <a:fillRect/>
          </a:stretch>
        </p:blipFill>
        <p:spPr>
          <a:xfrm>
            <a:off x="127482" y="1151950"/>
            <a:ext cx="4347315" cy="2565082"/>
          </a:xfrm>
          <a:prstGeom prst="rect">
            <a:avLst/>
          </a:prstGeom>
        </p:spPr>
      </p:pic>
      <p:pic>
        <p:nvPicPr>
          <p:cNvPr id="4" name="Picture 3">
            <a:extLst>
              <a:ext uri="{FF2B5EF4-FFF2-40B4-BE49-F238E27FC236}">
                <a16:creationId xmlns:a16="http://schemas.microsoft.com/office/drawing/2014/main" id="{1E96000B-5800-9725-B476-3136BE1D1198}"/>
              </a:ext>
            </a:extLst>
          </p:cNvPr>
          <p:cNvPicPr>
            <a:picLocks noChangeAspect="1"/>
          </p:cNvPicPr>
          <p:nvPr/>
        </p:nvPicPr>
        <p:blipFill>
          <a:blip r:embed="rId4"/>
          <a:stretch>
            <a:fillRect/>
          </a:stretch>
        </p:blipFill>
        <p:spPr>
          <a:xfrm>
            <a:off x="4607768" y="1151950"/>
            <a:ext cx="4369513" cy="2565082"/>
          </a:xfrm>
          <a:prstGeom prst="rect">
            <a:avLst/>
          </a:prstGeom>
        </p:spPr>
      </p:pic>
      <p:pic>
        <p:nvPicPr>
          <p:cNvPr id="6" name="Picture 5">
            <a:extLst>
              <a:ext uri="{FF2B5EF4-FFF2-40B4-BE49-F238E27FC236}">
                <a16:creationId xmlns:a16="http://schemas.microsoft.com/office/drawing/2014/main" id="{845EAB4D-6935-0E74-7AD4-958ADB2F1DBF}"/>
              </a:ext>
            </a:extLst>
          </p:cNvPr>
          <p:cNvPicPr>
            <a:picLocks noChangeAspect="1"/>
          </p:cNvPicPr>
          <p:nvPr/>
        </p:nvPicPr>
        <p:blipFill>
          <a:blip r:embed="rId5"/>
          <a:stretch>
            <a:fillRect/>
          </a:stretch>
        </p:blipFill>
        <p:spPr>
          <a:xfrm>
            <a:off x="4619562" y="3827326"/>
            <a:ext cx="4345924" cy="2676327"/>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1143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2022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4" name="Picture 3">
            <a:extLst>
              <a:ext uri="{FF2B5EF4-FFF2-40B4-BE49-F238E27FC236}">
                <a16:creationId xmlns:a16="http://schemas.microsoft.com/office/drawing/2014/main" id="{24F7D194-44A0-BCCE-4E52-0A5503084B6E}"/>
              </a:ext>
            </a:extLst>
          </p:cNvPr>
          <p:cNvPicPr>
            <a:picLocks noChangeAspect="1"/>
          </p:cNvPicPr>
          <p:nvPr/>
        </p:nvPicPr>
        <p:blipFill>
          <a:blip r:embed="rId4"/>
          <a:stretch>
            <a:fillRect/>
          </a:stretch>
        </p:blipFill>
        <p:spPr>
          <a:xfrm>
            <a:off x="611560" y="1412776"/>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2021: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13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52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5" name="Picture 4">
            <a:extLst>
              <a:ext uri="{FF2B5EF4-FFF2-40B4-BE49-F238E27FC236}">
                <a16:creationId xmlns:a16="http://schemas.microsoft.com/office/drawing/2014/main" id="{A52DDFF1-2F1B-B9D1-E6C0-966E8E7EB0EA}"/>
              </a:ext>
            </a:extLst>
          </p:cNvPr>
          <p:cNvPicPr>
            <a:picLocks noChangeAspect="1"/>
          </p:cNvPicPr>
          <p:nvPr/>
        </p:nvPicPr>
        <p:blipFill>
          <a:blip r:embed="rId3"/>
          <a:stretch>
            <a:fillRect/>
          </a:stretch>
        </p:blipFill>
        <p:spPr>
          <a:xfrm>
            <a:off x="0" y="0"/>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2021</a:t>
            </a:r>
            <a:endParaRPr lang="en-US" altLang="en-US" sz="2400" dirty="0"/>
          </a:p>
        </p:txBody>
      </p:sp>
      <p:sp>
        <p:nvSpPr>
          <p:cNvPr id="37893" name="TextBox 6"/>
          <p:cNvSpPr txBox="1">
            <a:spLocks noChangeArrowheads="1"/>
          </p:cNvSpPr>
          <p:nvPr/>
        </p:nvSpPr>
        <p:spPr bwMode="auto">
          <a:xfrm>
            <a:off x="107504" y="4207752"/>
            <a:ext cx="67047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A3D75FB-FD7F-59DF-A484-92F412B7FF44}"/>
              </a:ext>
            </a:extLst>
          </p:cNvPr>
          <p:cNvPicPr>
            <a:picLocks noChangeAspect="1"/>
          </p:cNvPicPr>
          <p:nvPr/>
        </p:nvPicPr>
        <p:blipFill>
          <a:blip r:embed="rId4"/>
          <a:stretch>
            <a:fillRect/>
          </a:stretch>
        </p:blipFill>
        <p:spPr>
          <a:xfrm>
            <a:off x="71500" y="562802"/>
            <a:ext cx="6552728" cy="3695025"/>
          </a:xfrm>
          <a:prstGeom prst="rect">
            <a:avLst/>
          </a:prstGeom>
        </p:spPr>
      </p:pic>
      <p:pic>
        <p:nvPicPr>
          <p:cNvPr id="5" name="Picture 4">
            <a:extLst>
              <a:ext uri="{FF2B5EF4-FFF2-40B4-BE49-F238E27FC236}">
                <a16:creationId xmlns:a16="http://schemas.microsoft.com/office/drawing/2014/main" id="{9816FD2C-ADA9-B337-5EF3-23B212F63AB3}"/>
              </a:ext>
            </a:extLst>
          </p:cNvPr>
          <p:cNvPicPr>
            <a:picLocks noChangeAspect="1"/>
          </p:cNvPicPr>
          <p:nvPr/>
        </p:nvPicPr>
        <p:blipFill>
          <a:blip r:embed="rId5"/>
          <a:stretch>
            <a:fillRect/>
          </a:stretch>
        </p:blipFill>
        <p:spPr>
          <a:xfrm>
            <a:off x="179512" y="4941168"/>
            <a:ext cx="4038600" cy="990600"/>
          </a:xfrm>
          <a:prstGeom prst="rect">
            <a:avLst/>
          </a:prstGeom>
        </p:spPr>
      </p:pic>
      <p:pic>
        <p:nvPicPr>
          <p:cNvPr id="7" name="Picture 6">
            <a:extLst>
              <a:ext uri="{FF2B5EF4-FFF2-40B4-BE49-F238E27FC236}">
                <a16:creationId xmlns:a16="http://schemas.microsoft.com/office/drawing/2014/main" id="{FC4F4FAC-2D7D-13B7-4FF9-256F981C4742}"/>
              </a:ext>
            </a:extLst>
          </p:cNvPr>
          <p:cNvPicPr>
            <a:picLocks noChangeAspect="1"/>
          </p:cNvPicPr>
          <p:nvPr/>
        </p:nvPicPr>
        <p:blipFill>
          <a:blip r:embed="rId6"/>
          <a:stretch>
            <a:fillRect/>
          </a:stretch>
        </p:blipFill>
        <p:spPr>
          <a:xfrm>
            <a:off x="7452855" y="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49 %, koko maa 24 % (2020)</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2022 (Tulli);</a:t>
            </a:r>
          </a:p>
          <a:p>
            <a:r>
              <a:rPr lang="fi-FI" b="1" dirty="0"/>
              <a:t>osuus Suomen viennistä on 8,1 % </a:t>
            </a:r>
            <a:r>
              <a:rPr lang="fi-FI" dirty="0"/>
              <a:t>(väestöosuus 3,8 %)</a:t>
            </a:r>
            <a:r>
              <a:rPr lang="fi-FI" sz="1400" dirty="0"/>
              <a:t>. </a:t>
            </a:r>
            <a:r>
              <a:rPr lang="fi-FI" dirty="0"/>
              <a:t>Satakunnan viennin arvon kasvu oli 35,6 % vuoden 2022 aikana (koko maa 18,7 %). </a:t>
            </a:r>
          </a:p>
          <a:p>
            <a:endParaRPr lang="fi-FI" b="1" dirty="0"/>
          </a:p>
          <a:p>
            <a:r>
              <a:rPr lang="fi-FI" b="1" dirty="0"/>
              <a:t>Viennin arvo/</a:t>
            </a:r>
            <a:r>
              <a:rPr lang="fi-FI" b="1" dirty="0" err="1"/>
              <a:t>capita</a:t>
            </a:r>
            <a:r>
              <a:rPr lang="fi-FI" b="1" dirty="0"/>
              <a:t> on 2. korkein 19 maakunnasta! </a:t>
            </a:r>
            <a:r>
              <a:rPr lang="fi-FI" dirty="0"/>
              <a:t>(v. 2022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10,4 % </a:t>
            </a:r>
            <a:r>
              <a:rPr lang="fi-FI" dirty="0"/>
              <a:t>ja tuonnista 8,6 % (yht. 9,5 %), kun väestöosuus on 3,8 % (v. 2022).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7D3338B3-CE9C-77CE-78A6-5761365A3A57}"/>
              </a:ext>
            </a:extLst>
          </p:cNvPr>
          <p:cNvPicPr>
            <a:picLocks noChangeAspect="1"/>
          </p:cNvPicPr>
          <p:nvPr/>
        </p:nvPicPr>
        <p:blipFill>
          <a:blip r:embed="rId3"/>
          <a:stretch>
            <a:fillRect/>
          </a:stretch>
        </p:blipFill>
        <p:spPr>
          <a:xfrm>
            <a:off x="6079901" y="938068"/>
            <a:ext cx="2619375" cy="4181475"/>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954107"/>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vienti</a:t>
            </a:r>
            <a:r>
              <a:rPr lang="sv-SE" sz="1400" b="1" dirty="0"/>
              <a:t> on </a:t>
            </a:r>
            <a:r>
              <a:rPr lang="sv-SE" sz="1400" b="1" dirty="0" err="1"/>
              <a:t>yli</a:t>
            </a:r>
            <a:r>
              <a:rPr lang="sv-SE" sz="1400" b="1" dirty="0"/>
              <a:t>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useat</a:t>
            </a:r>
            <a:r>
              <a:rPr lang="sv-SE" sz="1400" b="1" dirty="0"/>
              <a:t> </a:t>
            </a:r>
            <a:r>
              <a:rPr lang="sv-SE" sz="1400" b="1" dirty="0" err="1"/>
              <a:t>väestönkasvun</a:t>
            </a:r>
            <a:r>
              <a:rPr lang="sv-SE" sz="1400" b="1" dirty="0"/>
              <a:t> </a:t>
            </a:r>
            <a:r>
              <a:rPr lang="sv-SE" sz="1400" b="1" dirty="0" err="1"/>
              <a:t>maakunnat</a:t>
            </a:r>
            <a:r>
              <a:rPr lang="sv-SE" sz="1400" b="1" dirty="0"/>
              <a:t>.</a:t>
            </a:r>
          </a:p>
          <a:p>
            <a:r>
              <a:rPr lang="sv-SE" sz="1400" b="1" dirty="0" err="1"/>
              <a:t>Vuonna</a:t>
            </a:r>
            <a:r>
              <a:rPr lang="sv-SE" sz="1400" b="1" dirty="0"/>
              <a:t> 2022 </a:t>
            </a:r>
            <a:r>
              <a:rPr lang="sv-SE" sz="1400" b="1" dirty="0" err="1"/>
              <a:t>arvo</a:t>
            </a:r>
            <a:r>
              <a:rPr lang="sv-SE" sz="1400" b="1" dirty="0"/>
              <a:t> </a:t>
            </a:r>
            <a:r>
              <a:rPr lang="sv-SE" sz="1400" b="1" dirty="0" err="1"/>
              <a:t>kasvoi</a:t>
            </a:r>
            <a:r>
              <a:rPr lang="sv-SE" sz="1400" b="1" dirty="0"/>
              <a:t> </a:t>
            </a:r>
            <a:r>
              <a:rPr lang="sv-SE" sz="1400" b="1" dirty="0" err="1"/>
              <a:t>edelleen</a:t>
            </a:r>
            <a:r>
              <a:rPr lang="sv-SE" sz="1400" b="1" dirty="0"/>
              <a:t>.</a:t>
            </a:r>
            <a:endParaRPr lang="fi-FI" sz="1400" b="1" dirty="0"/>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B0DB5F74-660F-4E69-5EA3-0037D4464789}"/>
              </a:ext>
            </a:extLst>
          </p:cNvPr>
          <p:cNvPicPr>
            <a:picLocks noChangeAspect="1"/>
          </p:cNvPicPr>
          <p:nvPr/>
        </p:nvPicPr>
        <p:blipFill>
          <a:blip r:embed="rId3"/>
          <a:stretch>
            <a:fillRect/>
          </a:stretch>
        </p:blipFill>
        <p:spPr>
          <a:xfrm>
            <a:off x="4860032" y="597931"/>
            <a:ext cx="3068867" cy="4899028"/>
          </a:xfrm>
          <a:prstGeom prst="rect">
            <a:avLst/>
          </a:prstGeom>
        </p:spPr>
      </p:pic>
      <p:pic>
        <p:nvPicPr>
          <p:cNvPr id="8" name="Picture 7">
            <a:extLst>
              <a:ext uri="{FF2B5EF4-FFF2-40B4-BE49-F238E27FC236}">
                <a16:creationId xmlns:a16="http://schemas.microsoft.com/office/drawing/2014/main" id="{B105A546-8819-C019-695E-5ADECB026DE5}"/>
              </a:ext>
            </a:extLst>
          </p:cNvPr>
          <p:cNvPicPr>
            <a:picLocks noChangeAspect="1"/>
          </p:cNvPicPr>
          <p:nvPr/>
        </p:nvPicPr>
        <p:blipFill>
          <a:blip r:embed="rId4"/>
          <a:stretch>
            <a:fillRect/>
          </a:stretch>
        </p:blipFill>
        <p:spPr>
          <a:xfrm>
            <a:off x="-2838" y="0"/>
            <a:ext cx="4412806" cy="624071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2021</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8CD6E149-1BB1-08F0-F5A7-F80765D39F6D}"/>
              </a:ext>
            </a:extLst>
          </p:cNvPr>
          <p:cNvPicPr>
            <a:picLocks noChangeAspect="1"/>
          </p:cNvPicPr>
          <p:nvPr/>
        </p:nvPicPr>
        <p:blipFill>
          <a:blip r:embed="rId3"/>
          <a:stretch>
            <a:fillRect/>
          </a:stretch>
        </p:blipFill>
        <p:spPr>
          <a:xfrm>
            <a:off x="251520" y="1174292"/>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2021</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B21ACAB6-1A76-4AFF-C684-671CCF91C1DA}"/>
              </a:ext>
            </a:extLst>
          </p:cNvPr>
          <p:cNvPicPr>
            <a:picLocks noChangeAspect="1"/>
          </p:cNvPicPr>
          <p:nvPr/>
        </p:nvPicPr>
        <p:blipFill>
          <a:blip r:embed="rId3"/>
          <a:stretch>
            <a:fillRect/>
          </a:stretch>
        </p:blipFill>
        <p:spPr>
          <a:xfrm>
            <a:off x="0" y="182517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5" name="Picture 4">
            <a:extLst>
              <a:ext uri="{FF2B5EF4-FFF2-40B4-BE49-F238E27FC236}">
                <a16:creationId xmlns:a16="http://schemas.microsoft.com/office/drawing/2014/main" id="{E2CD3B94-7390-2829-9134-5BC7FBE0CC6A}"/>
              </a:ext>
            </a:extLst>
          </p:cNvPr>
          <p:cNvPicPr>
            <a:picLocks noChangeAspect="1"/>
          </p:cNvPicPr>
          <p:nvPr/>
        </p:nvPicPr>
        <p:blipFill>
          <a:blip r:embed="rId3"/>
          <a:stretch>
            <a:fillRect/>
          </a:stretch>
        </p:blipFill>
        <p:spPr>
          <a:xfrm>
            <a:off x="108966" y="618759"/>
            <a:ext cx="8423474" cy="5675137"/>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D997581-872E-CC11-0FB5-35114624E778}"/>
              </a:ext>
            </a:extLst>
          </p:cNvPr>
          <p:cNvPicPr>
            <a:picLocks noChangeAspect="1"/>
          </p:cNvPicPr>
          <p:nvPr/>
        </p:nvPicPr>
        <p:blipFill>
          <a:blip r:embed="rId4"/>
          <a:stretch>
            <a:fillRect/>
          </a:stretch>
        </p:blipFill>
        <p:spPr>
          <a:xfrm>
            <a:off x="415663" y="616491"/>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5" name="Picture 4">
            <a:extLst>
              <a:ext uri="{FF2B5EF4-FFF2-40B4-BE49-F238E27FC236}">
                <a16:creationId xmlns:a16="http://schemas.microsoft.com/office/drawing/2014/main" id="{18A53EB2-FDF0-CA36-F70D-BAF9623A807D}"/>
              </a:ext>
            </a:extLst>
          </p:cNvPr>
          <p:cNvPicPr>
            <a:picLocks noChangeAspect="1"/>
          </p:cNvPicPr>
          <p:nvPr/>
        </p:nvPicPr>
        <p:blipFill>
          <a:blip r:embed="rId3"/>
          <a:stretch>
            <a:fillRect/>
          </a:stretch>
        </p:blipFill>
        <p:spPr>
          <a:xfrm>
            <a:off x="323528" y="679414"/>
            <a:ext cx="8312672" cy="556277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20891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2022 asti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8" name="Picture 7">
            <a:extLst>
              <a:ext uri="{FF2B5EF4-FFF2-40B4-BE49-F238E27FC236}">
                <a16:creationId xmlns:a16="http://schemas.microsoft.com/office/drawing/2014/main" id="{1160672E-2FCE-1882-5A86-C0DBF2B721DF}"/>
              </a:ext>
            </a:extLst>
          </p:cNvPr>
          <p:cNvPicPr>
            <a:picLocks noChangeAspect="1"/>
          </p:cNvPicPr>
          <p:nvPr/>
        </p:nvPicPr>
        <p:blipFill>
          <a:blip r:embed="rId4"/>
          <a:stretch>
            <a:fillRect/>
          </a:stretch>
        </p:blipFill>
        <p:spPr>
          <a:xfrm>
            <a:off x="611560" y="908719"/>
            <a:ext cx="8208912" cy="5290901"/>
          </a:xfrm>
          <a:prstGeom prst="rect">
            <a:avLst/>
          </a:prstGeom>
        </p:spPr>
      </p:pic>
      <p:sp>
        <p:nvSpPr>
          <p:cNvPr id="5" name="TextBox 4">
            <a:extLst>
              <a:ext uri="{FF2B5EF4-FFF2-40B4-BE49-F238E27FC236}">
                <a16:creationId xmlns:a16="http://schemas.microsoft.com/office/drawing/2014/main" id="{416C9B4B-1F48-B9C8-C406-24A7805BC546}"/>
              </a:ext>
            </a:extLst>
          </p:cNvPr>
          <p:cNvSpPr txBox="1"/>
          <p:nvPr/>
        </p:nvSpPr>
        <p:spPr>
          <a:xfrm>
            <a:off x="8412116" y="5589240"/>
            <a:ext cx="466794" cy="246221"/>
          </a:xfrm>
          <a:prstGeom prst="rect">
            <a:avLst/>
          </a:prstGeom>
          <a:noFill/>
        </p:spPr>
        <p:txBody>
          <a:bodyPr wrap="none" rtlCol="0">
            <a:spAutoFit/>
          </a:bodyPr>
          <a:lstStyle/>
          <a:p>
            <a:r>
              <a:rPr lang="fi-FI" sz="1000" dirty="0"/>
              <a:t>2022</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F7138CC7-B18B-0E03-2BBC-38BA99D66E1F}"/>
              </a:ext>
            </a:extLst>
          </p:cNvPr>
          <p:cNvPicPr>
            <a:picLocks noChangeAspect="1"/>
          </p:cNvPicPr>
          <p:nvPr/>
        </p:nvPicPr>
        <p:blipFill>
          <a:blip r:embed="rId2"/>
          <a:stretch>
            <a:fillRect/>
          </a:stretch>
        </p:blipFill>
        <p:spPr>
          <a:xfrm>
            <a:off x="120283" y="908720"/>
            <a:ext cx="8935538" cy="4680520"/>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33406695-55CB-73BF-E098-22F2D7D35994}"/>
              </a:ext>
            </a:extLst>
          </p:cNvPr>
          <p:cNvPicPr>
            <a:picLocks noChangeAspect="1"/>
          </p:cNvPicPr>
          <p:nvPr/>
        </p:nvPicPr>
        <p:blipFill>
          <a:blip r:embed="rId2"/>
          <a:stretch>
            <a:fillRect/>
          </a:stretch>
        </p:blipFill>
        <p:spPr>
          <a:xfrm>
            <a:off x="497413" y="0"/>
            <a:ext cx="8509401" cy="630932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254978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2012-2022</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48390" cy="323165"/>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2012-2022*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31,6</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28,9 % </a:t>
            </a:r>
          </a:p>
        </p:txBody>
      </p:sp>
      <p:sp>
        <p:nvSpPr>
          <p:cNvPr id="6" name="TextBox 5"/>
          <p:cNvSpPr txBox="1"/>
          <p:nvPr/>
        </p:nvSpPr>
        <p:spPr>
          <a:xfrm>
            <a:off x="1161058" y="5263632"/>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68950" y="42434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4280" y="1796309"/>
            <a:ext cx="19864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Yksityiset SOTE-palvelut</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1373" y="3746773"/>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191372" y="3226876"/>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35,8 %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30,5 %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27,6 %</a:t>
            </a:r>
          </a:p>
        </p:txBody>
      </p:sp>
      <p:sp>
        <p:nvSpPr>
          <p:cNvPr id="40" name="TextBox 39"/>
          <p:cNvSpPr txBox="1"/>
          <p:nvPr/>
        </p:nvSpPr>
        <p:spPr>
          <a:xfrm>
            <a:off x="5830499" y="2089066"/>
            <a:ext cx="2165331" cy="577081"/>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SOTE 2012 </a:t>
            </a:r>
            <a:r>
              <a:rPr lang="fi-FI" sz="1050" dirty="0" err="1">
                <a:solidFill>
                  <a:srgbClr val="7F7F7F"/>
                </a:solidFill>
                <a:latin typeface="Calibri" panose="020F0502020204030204"/>
              </a:rPr>
              <a:t>vs</a:t>
            </a:r>
            <a:r>
              <a:rPr lang="fi-FI" sz="1050" dirty="0">
                <a:solidFill>
                  <a:srgbClr val="7F7F7F"/>
                </a:solidFill>
                <a:latin typeface="Calibri" panose="020F0502020204030204"/>
              </a:rPr>
              <a:t> 2021. </a:t>
            </a:r>
            <a:endParaRPr lang="en-US" sz="1050" dirty="0">
              <a:solidFill>
                <a:srgbClr val="7F7F7F"/>
              </a:solidFill>
              <a:latin typeface="Calibri" panose="020F0502020204030204"/>
            </a:endParaRPr>
          </a:p>
        </p:txBody>
      </p:sp>
      <p:sp>
        <p:nvSpPr>
          <p:cNvPr id="44" name="TextBox 43"/>
          <p:cNvSpPr txBox="1"/>
          <p:nvPr/>
        </p:nvSpPr>
        <p:spPr>
          <a:xfrm>
            <a:off x="1148170" y="2241031"/>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66,7 %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38,9 %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47,9 %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57,9 %</a:t>
            </a:r>
          </a:p>
        </p:txBody>
      </p:sp>
      <p:sp>
        <p:nvSpPr>
          <p:cNvPr id="39" name="Rectangle 38"/>
          <p:cNvSpPr/>
          <p:nvPr/>
        </p:nvSpPr>
        <p:spPr>
          <a:xfrm>
            <a:off x="3715030" y="1156492"/>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105,0 %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78119" y="132586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80,4 %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496" y="5578128"/>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31984" y="272530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4279" y="568530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25.4.2023</a:t>
            </a:r>
          </a:p>
        </p:txBody>
      </p:sp>
    </p:spTree>
    <p:extLst>
      <p:ext uri="{BB962C8B-B14F-4D97-AF65-F5344CB8AC3E}">
        <p14:creationId xmlns:p14="http://schemas.microsoft.com/office/powerpoint/2010/main" val="1398979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2010-2022</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2022</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83656" cy="323165"/>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2010-2022*</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40,1</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34,4 % </a:t>
            </a:r>
          </a:p>
        </p:txBody>
      </p:sp>
      <p:sp>
        <p:nvSpPr>
          <p:cNvPr id="6" name="TextBox 5"/>
          <p:cNvSpPr txBox="1"/>
          <p:nvPr/>
        </p:nvSpPr>
        <p:spPr>
          <a:xfrm>
            <a:off x="1141257" y="2231005"/>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74280" y="3762393"/>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51179" y="1789643"/>
            <a:ext cx="19864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Yksityiset SOTE-palvelut</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65647" y="426767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51179" y="52087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106375" y="3248211"/>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75405" y="4731943"/>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49,5 %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49,1 %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39,3 %</a:t>
            </a:r>
          </a:p>
        </p:txBody>
      </p:sp>
      <p:sp>
        <p:nvSpPr>
          <p:cNvPr id="42" name="Tekstiruutu 3"/>
          <p:cNvSpPr txBox="1"/>
          <p:nvPr/>
        </p:nvSpPr>
        <p:spPr>
          <a:xfrm>
            <a:off x="1174279" y="568530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25.4.2023</a:t>
            </a:r>
          </a:p>
        </p:txBody>
      </p:sp>
      <p:sp>
        <p:nvSpPr>
          <p:cNvPr id="44" name="TextBox 43"/>
          <p:cNvSpPr txBox="1"/>
          <p:nvPr/>
        </p:nvSpPr>
        <p:spPr>
          <a:xfrm>
            <a:off x="1157887" y="2726454"/>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3926205" y="2099342"/>
            <a:ext cx="1588897"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106,8 %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53,1 %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65,3 %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66,9 %</a:t>
            </a:r>
          </a:p>
        </p:txBody>
      </p:sp>
      <p:sp>
        <p:nvSpPr>
          <p:cNvPr id="39" name="Rectangle 38"/>
          <p:cNvSpPr/>
          <p:nvPr/>
        </p:nvSpPr>
        <p:spPr>
          <a:xfrm>
            <a:off x="3677119" y="1160442"/>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115,5 %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9552" y="1303474"/>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724586" y="1646224"/>
            <a:ext cx="1784463"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112,3 %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577081"/>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SOTE 2010 </a:t>
            </a:r>
            <a:r>
              <a:rPr lang="fi-FI" sz="1050" dirty="0" err="1">
                <a:solidFill>
                  <a:srgbClr val="7F7F7F"/>
                </a:solidFill>
                <a:latin typeface="Calibri" panose="020F0502020204030204"/>
              </a:rPr>
              <a:t>vs</a:t>
            </a:r>
            <a:r>
              <a:rPr lang="fi-FI" sz="1050" dirty="0">
                <a:solidFill>
                  <a:srgbClr val="7F7F7F"/>
                </a:solidFill>
                <a:latin typeface="Calibri" panose="020F0502020204030204"/>
              </a:rPr>
              <a:t> 2021. </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65</a:t>
            </a:fld>
            <a:endParaRPr lang="fi-FI" altLang="fi-FI"/>
          </a:p>
        </p:txBody>
      </p:sp>
      <p:pic>
        <p:nvPicPr>
          <p:cNvPr id="3" name="Picture 2">
            <a:extLst>
              <a:ext uri="{FF2B5EF4-FFF2-40B4-BE49-F238E27FC236}">
                <a16:creationId xmlns:a16="http://schemas.microsoft.com/office/drawing/2014/main" id="{C98ACAE5-6FC5-DE76-AAF8-B6F9E83129ED}"/>
              </a:ext>
            </a:extLst>
          </p:cNvPr>
          <p:cNvPicPr>
            <a:picLocks noChangeAspect="1"/>
          </p:cNvPicPr>
          <p:nvPr/>
        </p:nvPicPr>
        <p:blipFill>
          <a:blip r:embed="rId2"/>
          <a:stretch>
            <a:fillRect/>
          </a:stretch>
        </p:blipFill>
        <p:spPr>
          <a:xfrm>
            <a:off x="2198820" y="3654024"/>
            <a:ext cx="5446440" cy="3185455"/>
          </a:xfrm>
          <a:prstGeom prst="rect">
            <a:avLst/>
          </a:prstGeom>
        </p:spPr>
      </p:pic>
      <p:pic>
        <p:nvPicPr>
          <p:cNvPr id="7" name="Picture 6">
            <a:extLst>
              <a:ext uri="{FF2B5EF4-FFF2-40B4-BE49-F238E27FC236}">
                <a16:creationId xmlns:a16="http://schemas.microsoft.com/office/drawing/2014/main" id="{7925EB18-12AF-6D80-39B5-8347FDBB25CF}"/>
              </a:ext>
            </a:extLst>
          </p:cNvPr>
          <p:cNvPicPr>
            <a:picLocks noChangeAspect="1"/>
          </p:cNvPicPr>
          <p:nvPr/>
        </p:nvPicPr>
        <p:blipFill>
          <a:blip r:embed="rId3"/>
          <a:stretch>
            <a:fillRect/>
          </a:stretch>
        </p:blipFill>
        <p:spPr>
          <a:xfrm>
            <a:off x="2178361" y="439295"/>
            <a:ext cx="5446440" cy="3149127"/>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2022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9,8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6,4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2022</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16 102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8550" y="4163091"/>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8624" y="5083446"/>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395536" y="4903816"/>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11,0 %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618432" y="5584626"/>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6,8 %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2023</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18550" y="5477364"/>
            <a:ext cx="331693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7.11.2023</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5676147" y="3369305"/>
            <a:ext cx="2675877" cy="168925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2020:</a:t>
            </a:r>
          </a:p>
          <a:p>
            <a:pPr algn="ctr" eaLnBrk="1" fontAlgn="auto" hangingPunct="1">
              <a:spcBef>
                <a:spcPts val="0"/>
              </a:spcBef>
              <a:spcAft>
                <a:spcPts val="0"/>
              </a:spcAft>
            </a:pPr>
            <a:r>
              <a:rPr lang="fi-FI" sz="1000" u="sng" dirty="0">
                <a:solidFill>
                  <a:srgbClr val="0070C0"/>
                </a:solidFill>
              </a:rPr>
              <a:t>Energiatuotanto 102 €/työtunti</a:t>
            </a:r>
          </a:p>
          <a:p>
            <a:pPr algn="ctr" eaLnBrk="1" fontAlgn="auto" hangingPunct="1">
              <a:spcBef>
                <a:spcPts val="0"/>
              </a:spcBef>
              <a:spcAft>
                <a:spcPts val="0"/>
              </a:spcAft>
            </a:pPr>
            <a:r>
              <a:rPr lang="fi-FI" sz="1000" u="sng" dirty="0">
                <a:solidFill>
                  <a:srgbClr val="0070C0"/>
                </a:solidFill>
              </a:rPr>
              <a:t>Kemiallinen metsäteollisuus 72 €/työtunti</a:t>
            </a: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r>
              <a:rPr lang="fi-FI" sz="1000" u="sng" dirty="0">
                <a:solidFill>
                  <a:srgbClr val="0070C0"/>
                </a:solidFill>
              </a:rPr>
              <a:t>Kemianteollisuus 59 €/työtunti</a:t>
            </a:r>
          </a:p>
          <a:p>
            <a:pPr algn="ctr" eaLnBrk="1" fontAlgn="auto" hangingPunct="1">
              <a:spcBef>
                <a:spcPts val="0"/>
              </a:spcBef>
              <a:spcAft>
                <a:spcPts val="0"/>
              </a:spcAft>
            </a:pPr>
            <a:r>
              <a:rPr lang="fi-FI" sz="1000" u="sng" dirty="0">
                <a:solidFill>
                  <a:srgbClr val="0070C0"/>
                </a:solidFill>
              </a:rPr>
              <a:t>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2000-2022</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219 %</a:t>
            </a:r>
          </a:p>
          <a:p>
            <a:r>
              <a:rPr lang="fi-FI" sz="1400" dirty="0">
                <a:solidFill>
                  <a:prstClr val="white">
                    <a:lumMod val="50000"/>
                  </a:prstClr>
                </a:solidFill>
                <a:latin typeface="Calibri" panose="020F0502020204030204"/>
              </a:rPr>
              <a:t>Koko maa keskimäärin: 82 %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7.</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25.</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31.</a:t>
            </a:r>
          </a:p>
          <a:p>
            <a:r>
              <a:rPr lang="fi-FI" sz="1200" b="1" dirty="0">
                <a:solidFill>
                  <a:srgbClr val="0070C0"/>
                </a:solidFill>
                <a:latin typeface="Calibri" panose="020F0502020204030204"/>
              </a:rPr>
              <a:t>(69 seutukuntaa, 2020)!</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3.</a:t>
            </a:r>
            <a:r>
              <a:rPr lang="fi-FI" sz="1200" b="1" dirty="0">
                <a:solidFill>
                  <a:srgbClr val="0070C0"/>
                </a:solidFill>
                <a:latin typeface="Calibri" panose="020F0502020204030204"/>
              </a:rPr>
              <a:t> sija (19:stä) v. 2021</a:t>
            </a:r>
          </a:p>
        </p:txBody>
      </p:sp>
      <p:pic>
        <p:nvPicPr>
          <p:cNvPr id="6" name="Picture 5">
            <a:extLst>
              <a:ext uri="{FF2B5EF4-FFF2-40B4-BE49-F238E27FC236}">
                <a16:creationId xmlns:a16="http://schemas.microsoft.com/office/drawing/2014/main" id="{174B3BFE-A1EB-2A89-F048-B56544DA6247}"/>
              </a:ext>
            </a:extLst>
          </p:cNvPr>
          <p:cNvPicPr>
            <a:picLocks noChangeAspect="1"/>
          </p:cNvPicPr>
          <p:nvPr/>
        </p:nvPicPr>
        <p:blipFill>
          <a:blip r:embed="rId5"/>
          <a:stretch>
            <a:fillRect/>
          </a:stretch>
        </p:blipFill>
        <p:spPr>
          <a:xfrm>
            <a:off x="76108" y="460165"/>
            <a:ext cx="3850003" cy="2346592"/>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2022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9,8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6,4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2022</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16 102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7183" y="4157929"/>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9639" y="5077832"/>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272449" y="4902807"/>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11,0 %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61432" y="5590661"/>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6,8 %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2023</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34,3 %</a:t>
            </a:r>
          </a:p>
        </p:txBody>
      </p:sp>
      <p:sp>
        <p:nvSpPr>
          <p:cNvPr id="32" name="Tekstiruutu 34"/>
          <p:cNvSpPr txBox="1"/>
          <p:nvPr/>
        </p:nvSpPr>
        <p:spPr>
          <a:xfrm>
            <a:off x="-28168" y="5477942"/>
            <a:ext cx="331693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err="1">
                <a:solidFill>
                  <a:prstClr val="black"/>
                </a:solidFill>
                <a:latin typeface="Britannic Bold" panose="020B0903060703020204" pitchFamily="34" charset="0"/>
                <a:cs typeface="+mn-cs"/>
              </a:rPr>
              <a:t>Elektr</a:t>
            </a:r>
            <a:r>
              <a:rPr lang="fi-FI" sz="2000" b="1" dirty="0">
                <a:solidFill>
                  <a:prstClr val="black"/>
                </a:solidFill>
                <a:latin typeface="Britannic Bold" panose="020B0903060703020204" pitchFamily="34" charset="0"/>
                <a:cs typeface="+mn-cs"/>
              </a:rPr>
              <a:t>.- ja </a:t>
            </a:r>
            <a:r>
              <a:rPr lang="fi-FI" sz="2000" b="1" dirty="0" err="1">
                <a:solidFill>
                  <a:prstClr val="black"/>
                </a:solidFill>
                <a:latin typeface="Britannic Bold" panose="020B0903060703020204" pitchFamily="34" charset="0"/>
                <a:cs typeface="+mn-cs"/>
              </a:rPr>
              <a:t>sähkötuott</a:t>
            </a:r>
            <a:r>
              <a:rPr lang="fi-FI" sz="2000" b="1" dirty="0">
                <a:solidFill>
                  <a:prstClr val="black"/>
                </a:solidFill>
                <a:latin typeface="Britannic Bold" panose="020B0903060703020204" pitchFamily="34" charset="0"/>
                <a:cs typeface="+mn-cs"/>
              </a:rPr>
              <a:t>.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2000-2022</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219 %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82 %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7.11.2023</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3 (v. 2021)!</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toiseksi eniten teollisuuden toimipaikkoja väkilukuun nähden</a:t>
            </a:r>
          </a:p>
          <a:p>
            <a:pPr eaLnBrk="1" fontAlgn="auto" hangingPunct="1">
              <a:spcBef>
                <a:spcPts val="0"/>
              </a:spcBef>
              <a:spcAft>
                <a:spcPts val="0"/>
              </a:spcAft>
            </a:pPr>
            <a:r>
              <a:rPr lang="fi-FI" sz="1200" b="1" dirty="0">
                <a:solidFill>
                  <a:prstClr val="white">
                    <a:lumMod val="50000"/>
                  </a:prstClr>
                </a:solidFill>
              </a:rPr>
              <a:t> (6,1 per 1000 as., koko maa 4,1)!</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2020:</a:t>
            </a:r>
          </a:p>
          <a:p>
            <a:pPr algn="ctr" eaLnBrk="1" fontAlgn="auto" hangingPunct="1">
              <a:spcBef>
                <a:spcPts val="0"/>
              </a:spcBef>
              <a:spcAft>
                <a:spcPts val="0"/>
              </a:spcAft>
            </a:pPr>
            <a:r>
              <a:rPr lang="fi-FI" sz="1000" u="sng" dirty="0">
                <a:solidFill>
                  <a:srgbClr val="0070C0"/>
                </a:solidFill>
              </a:rPr>
              <a:t>Energiatuotanto 102 €/työtunti</a:t>
            </a:r>
          </a:p>
          <a:p>
            <a:pPr algn="ctr" eaLnBrk="1" fontAlgn="auto" hangingPunct="1">
              <a:spcBef>
                <a:spcPts val="0"/>
              </a:spcBef>
              <a:spcAft>
                <a:spcPts val="0"/>
              </a:spcAft>
            </a:pPr>
            <a:r>
              <a:rPr lang="fi-FI" sz="1000" u="sng" dirty="0">
                <a:solidFill>
                  <a:srgbClr val="0070C0"/>
                </a:solidFill>
              </a:rPr>
              <a:t>Kemiallinen metsäteollisuus 72 €/työtunti</a:t>
            </a: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r>
              <a:rPr lang="fi-FI" sz="1000" u="sng" dirty="0">
                <a:solidFill>
                  <a:srgbClr val="0070C0"/>
                </a:solidFill>
              </a:rPr>
              <a:t>Kemianteollisuus 59 €/työtunti</a:t>
            </a:r>
          </a:p>
          <a:p>
            <a:pPr algn="ctr" eaLnBrk="1" fontAlgn="auto" hangingPunct="1">
              <a:spcBef>
                <a:spcPts val="0"/>
              </a:spcBef>
              <a:spcAft>
                <a:spcPts val="0"/>
              </a:spcAft>
            </a:pPr>
            <a:r>
              <a:rPr lang="fi-FI" sz="1000" u="sng" dirty="0">
                <a:solidFill>
                  <a:srgbClr val="0070C0"/>
                </a:solidFill>
              </a:rPr>
              <a:t>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6" name="Picture 5">
            <a:extLst>
              <a:ext uri="{FF2B5EF4-FFF2-40B4-BE49-F238E27FC236}">
                <a16:creationId xmlns:a16="http://schemas.microsoft.com/office/drawing/2014/main" id="{FA2D22B7-FE4C-93ED-EFA8-15599E246C88}"/>
              </a:ext>
            </a:extLst>
          </p:cNvPr>
          <p:cNvPicPr>
            <a:picLocks noChangeAspect="1"/>
          </p:cNvPicPr>
          <p:nvPr/>
        </p:nvPicPr>
        <p:blipFill>
          <a:blip r:embed="rId4"/>
          <a:stretch>
            <a:fillRect/>
          </a:stretch>
        </p:blipFill>
        <p:spPr>
          <a:xfrm>
            <a:off x="20314" y="0"/>
            <a:ext cx="2363327" cy="3342281"/>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F5B42-ECE6-F9C5-7300-2F782E8C1D38}"/>
              </a:ext>
            </a:extLst>
          </p:cNvPr>
          <p:cNvPicPr>
            <a:picLocks noChangeAspect="1"/>
          </p:cNvPicPr>
          <p:nvPr/>
        </p:nvPicPr>
        <p:blipFill>
          <a:blip r:embed="rId2"/>
          <a:stretch>
            <a:fillRect/>
          </a:stretch>
        </p:blipFill>
        <p:spPr>
          <a:xfrm>
            <a:off x="-16503" y="507090"/>
            <a:ext cx="4973437" cy="2910346"/>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2020:</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61 €/työtunti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463 milj. €; 53 %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5.12.2022</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1,56 mrd. €, 2020</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52 % (868 milj. €) </a:t>
            </a:r>
            <a:r>
              <a:rPr lang="fi-FI" sz="1400" b="1" dirty="0">
                <a:solidFill>
                  <a:srgbClr val="0070C0"/>
                </a:solidFill>
                <a:latin typeface="Calibri" panose="020F0502020204030204"/>
                <a:cs typeface="+mn-cs"/>
              </a:rPr>
              <a:t>osuus koko maasta 5,1 %,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30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50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326 milj. €; 37 %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2021</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4,7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2,6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56 %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8543</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2021</a:t>
            </a:r>
          </a:p>
          <a:p>
            <a:pPr eaLnBrk="1" fontAlgn="auto" hangingPunct="1">
              <a:spcBef>
                <a:spcPts val="0"/>
              </a:spcBef>
              <a:spcAft>
                <a:spcPts val="0"/>
              </a:spcAft>
            </a:pPr>
            <a:r>
              <a:rPr lang="fi-FI" sz="1400" b="1" dirty="0">
                <a:solidFill>
                  <a:prstClr val="black"/>
                </a:solidFill>
                <a:latin typeface="Calibri" panose="020F0502020204030204"/>
                <a:cs typeface="+mn-cs"/>
              </a:rPr>
              <a:t>(osuus 50 %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2022</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69</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23.1.2023</a:t>
            </a:r>
          </a:p>
        </p:txBody>
      </p:sp>
      <p:pic>
        <p:nvPicPr>
          <p:cNvPr id="5" name="Picture 4">
            <a:extLst>
              <a:ext uri="{FF2B5EF4-FFF2-40B4-BE49-F238E27FC236}">
                <a16:creationId xmlns:a16="http://schemas.microsoft.com/office/drawing/2014/main" id="{6F4FB771-8DBB-25DE-8DD7-1B8D4E3DB870}"/>
              </a:ext>
            </a:extLst>
          </p:cNvPr>
          <p:cNvPicPr>
            <a:picLocks noChangeAspect="1"/>
          </p:cNvPicPr>
          <p:nvPr/>
        </p:nvPicPr>
        <p:blipFill>
          <a:blip r:embed="rId2"/>
          <a:stretch>
            <a:fillRect/>
          </a:stretch>
        </p:blipFill>
        <p:spPr>
          <a:xfrm>
            <a:off x="0" y="620688"/>
            <a:ext cx="9144000" cy="5279721"/>
          </a:xfrm>
          <a:prstGeom prst="rect">
            <a:avLst/>
          </a:prstGeom>
          <a:solidFill>
            <a:schemeClr val="bg1"/>
          </a:solidFill>
        </p:spPr>
      </p:pic>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2022</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4" name="Picture 3">
            <a:extLst>
              <a:ext uri="{FF2B5EF4-FFF2-40B4-BE49-F238E27FC236}">
                <a16:creationId xmlns:a16="http://schemas.microsoft.com/office/drawing/2014/main" id="{02DC0525-DD42-034F-D437-F3ED9C7B0274}"/>
              </a:ext>
            </a:extLst>
          </p:cNvPr>
          <p:cNvPicPr>
            <a:picLocks noChangeAspect="1"/>
          </p:cNvPicPr>
          <p:nvPr/>
        </p:nvPicPr>
        <p:blipFill>
          <a:blip r:embed="rId4"/>
          <a:stretch>
            <a:fillRect/>
          </a:stretch>
        </p:blipFill>
        <p:spPr>
          <a:xfrm>
            <a:off x="611560" y="908720"/>
            <a:ext cx="7948575" cy="5040560"/>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20472" y="2276872"/>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2023</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465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37" name="Tekstiruutu 36"/>
          <p:cNvSpPr txBox="1"/>
          <p:nvPr/>
        </p:nvSpPr>
        <p:spPr>
          <a:xfrm rot="16200000">
            <a:off x="7966641" y="1577494"/>
            <a:ext cx="2080654"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40,1</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a:t>
            </a:r>
            <a:r>
              <a:rPr lang="fi-FI" sz="1200" dirty="0">
                <a:solidFill>
                  <a:schemeClr val="tx1"/>
                </a:solidFill>
                <a:latin typeface="Calibri" panose="020F0502020204030204"/>
              </a:rPr>
              <a:t>34,4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46441" y="3708019"/>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106,8 %</a:t>
            </a:r>
          </a:p>
        </p:txBody>
      </p:sp>
      <p:sp>
        <p:nvSpPr>
          <p:cNvPr id="23" name="Rectangle 22"/>
          <p:cNvSpPr/>
          <p:nvPr/>
        </p:nvSpPr>
        <p:spPr>
          <a:xfrm>
            <a:off x="4755683" y="315077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1239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2,5</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8,2</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.11.2023</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1-6/23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1-6/22</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tx1"/>
                </a:solidFill>
                <a:latin typeface="Calibri" panose="020F0502020204030204"/>
              </a:rPr>
              <a:t>-8,0</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1,7 %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2" name="Picture 11">
            <a:extLst>
              <a:ext uri="{FF2B5EF4-FFF2-40B4-BE49-F238E27FC236}">
                <a16:creationId xmlns:a16="http://schemas.microsoft.com/office/drawing/2014/main" id="{15DCD0EB-5D41-EE83-8768-D6DC1F1777F0}"/>
              </a:ext>
            </a:extLst>
          </p:cNvPr>
          <p:cNvPicPr>
            <a:picLocks noChangeAspect="1"/>
          </p:cNvPicPr>
          <p:nvPr/>
        </p:nvPicPr>
        <p:blipFill>
          <a:blip r:embed="rId5"/>
          <a:stretch>
            <a:fillRect/>
          </a:stretch>
        </p:blipFill>
        <p:spPr>
          <a:xfrm>
            <a:off x="-24709" y="1138822"/>
            <a:ext cx="3746948" cy="2281352"/>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7.11</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2023</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7" name="Picture 6">
            <a:extLst>
              <a:ext uri="{FF2B5EF4-FFF2-40B4-BE49-F238E27FC236}">
                <a16:creationId xmlns:a16="http://schemas.microsoft.com/office/drawing/2014/main" id="{77A1E236-A5B6-6EA9-BCFD-6B06D4503B77}"/>
              </a:ext>
            </a:extLst>
          </p:cNvPr>
          <p:cNvPicPr>
            <a:picLocks noChangeAspect="1"/>
          </p:cNvPicPr>
          <p:nvPr/>
        </p:nvPicPr>
        <p:blipFill>
          <a:blip r:embed="rId3"/>
          <a:stretch>
            <a:fillRect/>
          </a:stretch>
        </p:blipFill>
        <p:spPr>
          <a:xfrm>
            <a:off x="168397" y="406486"/>
            <a:ext cx="4956463" cy="3019103"/>
          </a:xfrm>
          <a:prstGeom prst="rect">
            <a:avLst/>
          </a:prstGeom>
        </p:spPr>
      </p:pic>
      <p:pic>
        <p:nvPicPr>
          <p:cNvPr id="10" name="Picture 9">
            <a:extLst>
              <a:ext uri="{FF2B5EF4-FFF2-40B4-BE49-F238E27FC236}">
                <a16:creationId xmlns:a16="http://schemas.microsoft.com/office/drawing/2014/main" id="{FAA14672-207F-A7C8-C40A-8FFF1BC79340}"/>
              </a:ext>
            </a:extLst>
          </p:cNvPr>
          <p:cNvPicPr>
            <a:picLocks noChangeAspect="1"/>
          </p:cNvPicPr>
          <p:nvPr/>
        </p:nvPicPr>
        <p:blipFill>
          <a:blip r:embed="rId4"/>
          <a:stretch>
            <a:fillRect/>
          </a:stretch>
        </p:blipFill>
        <p:spPr>
          <a:xfrm>
            <a:off x="168397" y="3218208"/>
            <a:ext cx="4950352" cy="3019104"/>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54131B-7452-8B70-876B-DEB8469C7651}"/>
              </a:ext>
            </a:extLst>
          </p:cNvPr>
          <p:cNvPicPr>
            <a:picLocks noChangeAspect="1"/>
          </p:cNvPicPr>
          <p:nvPr/>
        </p:nvPicPr>
        <p:blipFill>
          <a:blip r:embed="rId2"/>
          <a:stretch>
            <a:fillRect/>
          </a:stretch>
        </p:blipFill>
        <p:spPr>
          <a:xfrm>
            <a:off x="66994" y="807428"/>
            <a:ext cx="3828607" cy="2333552"/>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129789" y="871876"/>
            <a:ext cx="3359381" cy="307777"/>
          </a:xfrm>
          <a:prstGeom prst="rect">
            <a:avLst/>
          </a:prstGeom>
          <a:solidFill>
            <a:schemeClr val="bg1"/>
          </a:solidFill>
        </p:spPr>
        <p:txBody>
          <a:bodyPr wrap="square" rtlCol="0">
            <a:spAutoFit/>
          </a:bodyPr>
          <a:lstStyle/>
          <a:p>
            <a:r>
              <a:rPr lang="fi-FI" sz="1400" dirty="0" err="1"/>
              <a:t>Turnover</a:t>
            </a:r>
            <a:r>
              <a:rPr lang="fi-FI" sz="1400" dirty="0"/>
              <a:t> 2010-6/2023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2023</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465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1659377" y="459944"/>
            <a:ext cx="3510908"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40,1</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34,4</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p>
        </p:txBody>
      </p:sp>
      <p:sp>
        <p:nvSpPr>
          <p:cNvPr id="19" name="Rectangle 18"/>
          <p:cNvSpPr/>
          <p:nvPr/>
        </p:nvSpPr>
        <p:spPr>
          <a:xfrm>
            <a:off x="25548" y="3674083"/>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106,8 %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1239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2010-2022</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7.11.2023</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-8,2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332094" y="1298217"/>
            <a:ext cx="1224136" cy="400109"/>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699250" y="522545"/>
            <a:ext cx="4280273" cy="178510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2014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405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101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2018          </a:t>
            </a:r>
          </a:p>
        </p:txBody>
      </p:sp>
      <p:sp>
        <p:nvSpPr>
          <p:cNvPr id="5" name="Pyöristetty suorakulmio 4"/>
          <p:cNvSpPr/>
          <p:nvPr/>
        </p:nvSpPr>
        <p:spPr>
          <a:xfrm>
            <a:off x="6270971" y="4641017"/>
            <a:ext cx="2708552" cy="163023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0070C0"/>
                </a:solidFill>
                <a:effectLst/>
                <a:uLnTx/>
                <a:uFillTx/>
                <a:latin typeface="Calibri" panose="020F0502020204030204"/>
                <a:ea typeface="+mn-ea"/>
                <a:cs typeface="+mn-cs"/>
              </a:rPr>
              <a:t>Ruoka-alan välittömät veroluonteiset maksut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Palkansaajaverot maakuntaan 36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Palkansaajaverot valtiolle 15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Yritysverot maakuntaan 8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Yritysverot valtiolle 14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Työnantajan SOTU-maksut 46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Kaikki yhteensä 119 milj.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3" name="Rectangle 22"/>
          <p:cNvSpPr/>
          <p:nvPr/>
        </p:nvSpPr>
        <p:spPr>
          <a:xfrm>
            <a:off x="4718720" y="325326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2014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11 612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1 589 hlö</a:t>
            </a: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työllisistä yht.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12,9 % </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11,7 %)</a:t>
            </a:r>
          </a:p>
        </p:txBody>
      </p:sp>
      <p:sp>
        <p:nvSpPr>
          <p:cNvPr id="44" name="Rectangle 43"/>
          <p:cNvSpPr/>
          <p:nvPr/>
        </p:nvSpPr>
        <p:spPr>
          <a:xfrm>
            <a:off x="4705202" y="1218584"/>
            <a:ext cx="4572000" cy="20313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Satakunnan ruoka-ala maksoi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veroluonteisia maksuja v. 2014 yht.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119 milj. €</a:t>
            </a:r>
          </a:p>
        </p:txBody>
      </p:sp>
      <p:sp>
        <p:nvSpPr>
          <p:cNvPr id="45" name="Tekstiruutu 34"/>
          <p:cNvSpPr txBox="1"/>
          <p:nvPr/>
        </p:nvSpPr>
        <p:spPr>
          <a:xfrm>
            <a:off x="-48673" y="4453589"/>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Elint.teollisuus</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47" name="Tekstiruutu 34"/>
          <p:cNvSpPr txBox="1"/>
          <p:nvPr/>
        </p:nvSpPr>
        <p:spPr>
          <a:xfrm>
            <a:off x="-29343" y="5924683"/>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Ravitsemispalvelut</a:t>
            </a:r>
          </a:p>
        </p:txBody>
      </p:sp>
      <p:sp>
        <p:nvSpPr>
          <p:cNvPr id="30" name="Pyöristetty suorakulmio 9"/>
          <p:cNvSpPr/>
          <p:nvPr/>
        </p:nvSpPr>
        <p:spPr>
          <a:xfrm>
            <a:off x="2172871" y="4518164"/>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354011" y="4503938"/>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4515</a:t>
            </a:r>
          </a:p>
        </p:txBody>
      </p:sp>
      <p:sp>
        <p:nvSpPr>
          <p:cNvPr id="32" name="Tekstiruutu 34"/>
          <p:cNvSpPr txBox="1"/>
          <p:nvPr/>
        </p:nvSpPr>
        <p:spPr>
          <a:xfrm>
            <a:off x="-48697" y="4096279"/>
            <a:ext cx="13436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Maatalous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.11.2023</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24320" y="2778506"/>
            <a:ext cx="4544720"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0" i="0" u="none" strike="noStrike" kern="1200" cap="none" spc="0" normalizeH="0" baseline="0" noProof="0" dirty="0">
                <a:ln>
                  <a:noFill/>
                </a:ln>
                <a:solidFill>
                  <a:srgbClr val="FF0000"/>
                </a:solidFill>
                <a:effectLst/>
                <a:uLnTx/>
                <a:uFillTx/>
                <a:latin typeface="Calibri" panose="020F0502020204030204"/>
                <a:ea typeface="+mn-ea"/>
                <a:cs typeface="+mn-cs"/>
              </a:rPr>
              <a:t> 53,1 %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Satakunnan osuus alkutuotannon ja elintarviketeollisuuden tuotoksen arvosta on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6,5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v. 2020 (väestöosuus 3,9 %).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36" name="Tekstiruutu 34"/>
          <p:cNvSpPr txBox="1"/>
          <p:nvPr/>
        </p:nvSpPr>
        <p:spPr>
          <a:xfrm>
            <a:off x="-55465" y="4854270"/>
            <a:ext cx="22429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Elint.tukkukauppa</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38" name="Tekstiruutu 34"/>
          <p:cNvSpPr txBox="1"/>
          <p:nvPr/>
        </p:nvSpPr>
        <p:spPr>
          <a:xfrm>
            <a:off x="-45817" y="5273751"/>
            <a:ext cx="2303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Elint.vähitt.kauppa</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29" name="Tekstiruutu 34"/>
          <p:cNvSpPr txBox="1"/>
          <p:nvPr/>
        </p:nvSpPr>
        <p:spPr>
          <a:xfrm>
            <a:off x="1921014" y="3655677"/>
            <a:ext cx="2751793" cy="8002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Välitön työllisyys,   Arvonlisäys,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työllistä                     milj. €</a:t>
            </a:r>
          </a:p>
        </p:txBody>
      </p:sp>
      <p:sp>
        <p:nvSpPr>
          <p:cNvPr id="54" name="Pyöristetty suorakulmio 9"/>
          <p:cNvSpPr/>
          <p:nvPr/>
        </p:nvSpPr>
        <p:spPr>
          <a:xfrm>
            <a:off x="2187832" y="4872966"/>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5" name="Pyöristetty suorakulmio 9"/>
          <p:cNvSpPr/>
          <p:nvPr/>
        </p:nvSpPr>
        <p:spPr>
          <a:xfrm>
            <a:off x="2194312" y="5269800"/>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6" name="Pyöristetty suorakulmio 9"/>
          <p:cNvSpPr/>
          <p:nvPr/>
        </p:nvSpPr>
        <p:spPr>
          <a:xfrm>
            <a:off x="3520313" y="4872966"/>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9" name="Pyöristetty suorakulmio 9"/>
          <p:cNvSpPr/>
          <p:nvPr/>
        </p:nvSpPr>
        <p:spPr>
          <a:xfrm>
            <a:off x="3531253" y="6018878"/>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0" name="Pyöristetty suorakulmio 9"/>
          <p:cNvSpPr/>
          <p:nvPr/>
        </p:nvSpPr>
        <p:spPr>
          <a:xfrm>
            <a:off x="3529134" y="5275385"/>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517423" y="4531892"/>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3" name="Pyöristetty suorakulmio 9"/>
          <p:cNvSpPr/>
          <p:nvPr/>
        </p:nvSpPr>
        <p:spPr>
          <a:xfrm>
            <a:off x="3535061" y="5661040"/>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4" name="Pyöristetty suorakulmio 9"/>
          <p:cNvSpPr/>
          <p:nvPr/>
        </p:nvSpPr>
        <p:spPr>
          <a:xfrm>
            <a:off x="2230147" y="6011514"/>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5" name="Pyöristetty suorakulmio 9"/>
          <p:cNvSpPr/>
          <p:nvPr/>
        </p:nvSpPr>
        <p:spPr>
          <a:xfrm>
            <a:off x="2220295" y="5659455"/>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7" name="Rectangle 66"/>
          <p:cNvSpPr/>
          <p:nvPr/>
        </p:nvSpPr>
        <p:spPr>
          <a:xfrm>
            <a:off x="3679781" y="4854646"/>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175</a:t>
            </a:r>
          </a:p>
        </p:txBody>
      </p:sp>
      <p:sp>
        <p:nvSpPr>
          <p:cNvPr id="68" name="Rectangle 67"/>
          <p:cNvSpPr/>
          <p:nvPr/>
        </p:nvSpPr>
        <p:spPr>
          <a:xfrm>
            <a:off x="3751243" y="4496388"/>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72</a:t>
            </a:r>
          </a:p>
        </p:txBody>
      </p:sp>
      <p:sp>
        <p:nvSpPr>
          <p:cNvPr id="69" name="Rectangle 68"/>
          <p:cNvSpPr/>
          <p:nvPr/>
        </p:nvSpPr>
        <p:spPr>
          <a:xfrm>
            <a:off x="3741837" y="5247464"/>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a:t>
            </a:r>
          </a:p>
        </p:txBody>
      </p:sp>
      <p:sp>
        <p:nvSpPr>
          <p:cNvPr id="70" name="Rectangle 69"/>
          <p:cNvSpPr/>
          <p:nvPr/>
        </p:nvSpPr>
        <p:spPr>
          <a:xfrm>
            <a:off x="2360600" y="5631446"/>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1939</a:t>
            </a:r>
          </a:p>
        </p:txBody>
      </p:sp>
      <p:sp>
        <p:nvSpPr>
          <p:cNvPr id="71" name="Rectangle 70"/>
          <p:cNvSpPr/>
          <p:nvPr/>
        </p:nvSpPr>
        <p:spPr>
          <a:xfrm>
            <a:off x="2442198" y="5251378"/>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265</a:t>
            </a:r>
          </a:p>
        </p:txBody>
      </p:sp>
      <p:sp>
        <p:nvSpPr>
          <p:cNvPr id="72" name="Rectangle 71"/>
          <p:cNvSpPr/>
          <p:nvPr/>
        </p:nvSpPr>
        <p:spPr>
          <a:xfrm>
            <a:off x="3773241" y="5997658"/>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63</a:t>
            </a:r>
          </a:p>
        </p:txBody>
      </p:sp>
      <p:sp>
        <p:nvSpPr>
          <p:cNvPr id="73" name="Rectangle 72"/>
          <p:cNvSpPr/>
          <p:nvPr/>
        </p:nvSpPr>
        <p:spPr>
          <a:xfrm>
            <a:off x="3764062" y="5622561"/>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63</a:t>
            </a:r>
          </a:p>
        </p:txBody>
      </p:sp>
      <p:sp>
        <p:nvSpPr>
          <p:cNvPr id="74" name="Rectangle 73"/>
          <p:cNvSpPr/>
          <p:nvPr/>
        </p:nvSpPr>
        <p:spPr>
          <a:xfrm>
            <a:off x="2360600" y="4858453"/>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2573</a:t>
            </a:r>
          </a:p>
        </p:txBody>
      </p:sp>
      <p:sp>
        <p:nvSpPr>
          <p:cNvPr id="75" name="Rectangle 74"/>
          <p:cNvSpPr/>
          <p:nvPr/>
        </p:nvSpPr>
        <p:spPr>
          <a:xfrm>
            <a:off x="2352603" y="600356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2319</a:t>
            </a:r>
          </a:p>
        </p:txBody>
      </p:sp>
      <p:sp>
        <p:nvSpPr>
          <p:cNvPr id="4" name="TextBox 3"/>
          <p:cNvSpPr txBox="1"/>
          <p:nvPr/>
        </p:nvSpPr>
        <p:spPr>
          <a:xfrm>
            <a:off x="-24214" y="3607282"/>
            <a:ext cx="2988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640935" y="4096279"/>
            <a:ext cx="1330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569040" y="4446278"/>
            <a:ext cx="1591713" cy="187851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Suomen ruoka-alan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työllisistä on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4,6 %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arvonlisäyksestä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(väestöosuus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4,1 %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fi-FI" sz="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700" b="1" i="0" u="none" strike="noStrike" kern="1200" cap="none" spc="0" normalizeH="0" baseline="0" noProof="0" dirty="0">
                <a:ln>
                  <a:noFill/>
                </a:ln>
                <a:solidFill>
                  <a:srgbClr val="0070C0"/>
                </a:solidFill>
                <a:effectLst/>
                <a:uLnTx/>
                <a:uFillTx/>
                <a:latin typeface="Calibri" panose="020F0502020204030204"/>
                <a:ea typeface="+mn-ea"/>
                <a:cs typeface="+mn-cs"/>
              </a:rPr>
              <a:t>(2014)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5,4 %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700" b="1" i="0" u="none" strike="noStrike" kern="1200" cap="none" spc="0" normalizeH="0" baseline="0" noProof="0" dirty="0">
                <a:ln>
                  <a:noFill/>
                </a:ln>
                <a:solidFill>
                  <a:srgbClr val="0070C0"/>
                </a:solidFill>
                <a:effectLst/>
                <a:uLnTx/>
                <a:uFillTx/>
                <a:latin typeface="Calibri" panose="020F0502020204030204"/>
                <a:ea typeface="+mn-ea"/>
                <a:cs typeface="+mn-cs"/>
              </a:rPr>
              <a:t>(2018)  </a:t>
            </a:r>
          </a:p>
        </p:txBody>
      </p:sp>
      <p:sp>
        <p:nvSpPr>
          <p:cNvPr id="18" name="Ylös kääntyvä nuoli 17"/>
          <p:cNvSpPr/>
          <p:nvPr/>
        </p:nvSpPr>
        <p:spPr>
          <a:xfrm flipH="1" flipV="1">
            <a:off x="4450426" y="1545771"/>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0" name="Picture 9">
            <a:extLst>
              <a:ext uri="{FF2B5EF4-FFF2-40B4-BE49-F238E27FC236}">
                <a16:creationId xmlns:a16="http://schemas.microsoft.com/office/drawing/2014/main" id="{4DB4999F-6225-6313-E923-0523E8B058B4}"/>
              </a:ext>
            </a:extLst>
          </p:cNvPr>
          <p:cNvPicPr>
            <a:picLocks noChangeAspect="1"/>
          </p:cNvPicPr>
          <p:nvPr/>
        </p:nvPicPr>
        <p:blipFill>
          <a:blip r:embed="rId6"/>
          <a:stretch>
            <a:fillRect/>
          </a:stretch>
        </p:blipFill>
        <p:spPr>
          <a:xfrm>
            <a:off x="40555" y="381480"/>
            <a:ext cx="3892626" cy="2371786"/>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4.5.2018</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ABCD341-4BFD-45AD-9C52-B0F74A9B1735}"/>
              </a:ext>
            </a:extLst>
          </p:cNvPr>
          <p:cNvPicPr>
            <a:picLocks noChangeAspect="1"/>
          </p:cNvPicPr>
          <p:nvPr/>
        </p:nvPicPr>
        <p:blipFill>
          <a:blip r:embed="rId2"/>
          <a:stretch>
            <a:fillRect/>
          </a:stretch>
        </p:blipFill>
        <p:spPr>
          <a:xfrm>
            <a:off x="0" y="108391"/>
            <a:ext cx="9144000" cy="5149989"/>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72ED595-D0E2-F70E-D3F7-25D47E2E133D}"/>
              </a:ext>
            </a:extLst>
          </p:cNvPr>
          <p:cNvPicPr>
            <a:picLocks noChangeAspect="1"/>
          </p:cNvPicPr>
          <p:nvPr/>
        </p:nvPicPr>
        <p:blipFill>
          <a:blip r:embed="rId2"/>
          <a:stretch>
            <a:fillRect/>
          </a:stretch>
        </p:blipFill>
        <p:spPr>
          <a:xfrm>
            <a:off x="26894" y="2658485"/>
            <a:ext cx="3484245" cy="2297424"/>
          </a:xfrm>
          <a:prstGeom prst="rect">
            <a:avLst/>
          </a:prstGeom>
        </p:spPr>
      </p:pic>
      <p:graphicFrame>
        <p:nvGraphicFramePr>
          <p:cNvPr id="46" name="Chart 45">
            <a:extLst>
              <a:ext uri="{FF2B5EF4-FFF2-40B4-BE49-F238E27FC236}">
                <a16:creationId xmlns:a16="http://schemas.microsoft.com/office/drawing/2014/main" id="{C5564088-FCE0-4157-A178-54E044331440}"/>
              </a:ext>
            </a:extLst>
          </p:cNvPr>
          <p:cNvGraphicFramePr>
            <a:graphicFrameLocks/>
          </p:cNvGraphicFramePr>
          <p:nvPr>
            <p:extLst>
              <p:ext uri="{D42A27DB-BD31-4B8C-83A1-F6EECF244321}">
                <p14:modId xmlns:p14="http://schemas.microsoft.com/office/powerpoint/2010/main" val="3248696986"/>
              </p:ext>
            </p:extLst>
          </p:nvPr>
        </p:nvGraphicFramePr>
        <p:xfrm>
          <a:off x="3098383" y="1697870"/>
          <a:ext cx="2476986" cy="1375030"/>
        </p:xfrm>
        <a:graphic>
          <a:graphicData uri="http://schemas.openxmlformats.org/drawingml/2006/chart">
            <c:chart xmlns:c="http://schemas.openxmlformats.org/drawingml/2006/chart" xmlns:r="http://schemas.openxmlformats.org/officeDocument/2006/relationships" r:id="rId3"/>
          </a:graphicData>
        </a:graphic>
      </p:graphicFrame>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1400" y="2111927"/>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89</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11</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a:off x="8784754" y="2217735"/>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sp>
        <p:nvSpPr>
          <p:cNvPr id="42" name="Tekstiruutu 41"/>
          <p:cNvSpPr txBox="1"/>
          <p:nvPr/>
        </p:nvSpPr>
        <p:spPr>
          <a:xfrm>
            <a:off x="5528223" y="1675909"/>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414 </a:t>
              </a:r>
              <a:r>
                <a:rPr lang="fi-FI" sz="4000" b="1" dirty="0">
                  <a:solidFill>
                    <a:prstClr val="black"/>
                  </a:solidFill>
                  <a:effectLst>
                    <a:outerShdw blurRad="38100" dist="38100" dir="2700000" algn="tl">
                      <a:srgbClr val="000000">
                        <a:alpha val="43137"/>
                      </a:srgbClr>
                    </a:outerShdw>
                  </a:effectLst>
                  <a:latin typeface="Calibri" panose="020F0502020204030204"/>
                </a:rPr>
                <a:t>581</a:t>
              </a:r>
              <a:endPar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2898836" y="383156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rot="16200000">
            <a:off x="7894210" y="959758"/>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5130812" y="3295521"/>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713912" y="547996"/>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srgbClr val="0070C0"/>
                </a:solidFill>
                <a:effectLst/>
                <a:uLnTx/>
                <a:uFillTx/>
                <a:latin typeface="Calibri" panose="020F0502020204030204"/>
                <a:ea typeface="+mn-ea"/>
                <a:cs typeface="+mn-cs"/>
              </a:rPr>
              <a:t>Matkailutoiminnassa on merkittävä potentiaali työllistävään ja osallistavaan talouskasvuun.</a:t>
            </a:r>
            <a:endParaRPr kumimoji="0" lang="fi-FI"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Kuva 10"/>
          <p:cNvPicPr>
            <a:picLocks noChangeAspect="1"/>
          </p:cNvPicPr>
          <p:nvPr/>
        </p:nvPicPr>
        <p:blipFill>
          <a:blip r:embed="rId8"/>
          <a:stretch>
            <a:fillRect/>
          </a:stretch>
        </p:blipFill>
        <p:spPr>
          <a:xfrm>
            <a:off x="118811" y="5039236"/>
            <a:ext cx="2701202" cy="1344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2020)</a:t>
            </a:r>
          </a:p>
        </p:txBody>
      </p:sp>
      <p:pic>
        <p:nvPicPr>
          <p:cNvPr id="41" name="Kuva 29"/>
          <p:cNvPicPr>
            <a:picLocks/>
          </p:cNvPicPr>
          <p:nvPr/>
        </p:nvPicPr>
        <p:blipFill>
          <a:blip r:embed="rId9">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7630016"/>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35,3</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70,5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29,5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+13,3 %, </a:t>
            </a:r>
            <a:r>
              <a:rPr lang="sv-SE" sz="1000" dirty="0" err="1"/>
              <a:t>koko</a:t>
            </a:r>
            <a:r>
              <a:rPr lang="sv-SE" sz="1000" dirty="0"/>
              <a:t> </a:t>
            </a:r>
            <a:r>
              <a:rPr lang="sv-SE" sz="1000" dirty="0" err="1"/>
              <a:t>maa</a:t>
            </a:r>
            <a:r>
              <a:rPr lang="sv-SE" sz="1000" dirty="0"/>
              <a:t> +25,6 % (2022 vs. 2021))</a:t>
            </a:r>
            <a:endParaRPr lang="fi-FI" sz="1000" dirty="0"/>
          </a:p>
        </p:txBody>
      </p:sp>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2"/>
          <a:stretch>
            <a:fillRect/>
          </a:stretch>
        </p:blipFill>
        <p:spPr>
          <a:xfrm>
            <a:off x="4918488" y="3781784"/>
            <a:ext cx="4232828" cy="2528220"/>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8" name="Picture 7">
            <a:extLst>
              <a:ext uri="{FF2B5EF4-FFF2-40B4-BE49-F238E27FC236}">
                <a16:creationId xmlns:a16="http://schemas.microsoft.com/office/drawing/2014/main" id="{0E9BE098-CB48-67C4-A025-FDE52F41B6A5}"/>
              </a:ext>
            </a:extLst>
          </p:cNvPr>
          <p:cNvPicPr>
            <a:picLocks noChangeAspect="1"/>
          </p:cNvPicPr>
          <p:nvPr/>
        </p:nvPicPr>
        <p:blipFill>
          <a:blip r:embed="rId3"/>
          <a:stretch>
            <a:fillRect/>
          </a:stretch>
        </p:blipFill>
        <p:spPr>
          <a:xfrm>
            <a:off x="6673848" y="88503"/>
            <a:ext cx="2216150" cy="5537200"/>
          </a:xfrm>
          <a:prstGeom prst="rect">
            <a:avLst/>
          </a:prstGeom>
        </p:spPr>
      </p:pic>
      <p:pic>
        <p:nvPicPr>
          <p:cNvPr id="9" name="Picture 8">
            <a:extLst>
              <a:ext uri="{FF2B5EF4-FFF2-40B4-BE49-F238E27FC236}">
                <a16:creationId xmlns:a16="http://schemas.microsoft.com/office/drawing/2014/main" id="{D3DD088E-D5E4-B79A-D693-58E2DE8D8EE0}"/>
              </a:ext>
            </a:extLst>
          </p:cNvPr>
          <p:cNvPicPr>
            <a:picLocks noChangeAspect="1"/>
          </p:cNvPicPr>
          <p:nvPr/>
        </p:nvPicPr>
        <p:blipFill>
          <a:blip r:embed="rId4"/>
          <a:stretch>
            <a:fillRect/>
          </a:stretch>
        </p:blipFill>
        <p:spPr>
          <a:xfrm>
            <a:off x="-1244" y="1844938"/>
            <a:ext cx="6367316" cy="3348861"/>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CA3260E-85C1-913E-568B-30DFF6CF5E55}"/>
              </a:ext>
            </a:extLst>
          </p:cNvPr>
          <p:cNvPicPr>
            <a:picLocks noChangeAspect="1"/>
          </p:cNvPicPr>
          <p:nvPr/>
        </p:nvPicPr>
        <p:blipFill>
          <a:blip r:embed="rId2"/>
          <a:stretch>
            <a:fillRect/>
          </a:stretch>
        </p:blipFill>
        <p:spPr>
          <a:xfrm>
            <a:off x="2768760" y="263154"/>
            <a:ext cx="2395936" cy="3426249"/>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2019:</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30</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lang="fi-FI" b="1" baseline="30000" dirty="0" err="1">
                <a:solidFill>
                  <a:srgbClr val="FF5050"/>
                </a:solidFill>
                <a:latin typeface="Calibri" panose="020F0502020204030204"/>
              </a:rPr>
              <a:t>th</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3nd</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6"/>
          <a:stretch>
            <a:fillRect/>
          </a:stretch>
        </p:blipFill>
        <p:spPr>
          <a:xfrm>
            <a:off x="3376810" y="4575080"/>
            <a:ext cx="589918" cy="498827"/>
          </a:xfrm>
          <a:prstGeom prst="rect">
            <a:avLst/>
          </a:prstGeom>
        </p:spPr>
      </p:pic>
      <p:pic>
        <p:nvPicPr>
          <p:cNvPr id="11" name="Picture 10"/>
          <p:cNvPicPr>
            <a:picLocks noChangeAspect="1"/>
          </p:cNvPicPr>
          <p:nvPr/>
        </p:nvPicPr>
        <p:blipFill>
          <a:blip r:embed="rId7"/>
          <a:stretch>
            <a:fillRect/>
          </a:stretch>
        </p:blipFill>
        <p:spPr>
          <a:xfrm>
            <a:off x="3376810" y="5141907"/>
            <a:ext cx="572689" cy="510929"/>
          </a:xfrm>
          <a:prstGeom prst="rect">
            <a:avLst/>
          </a:prstGeom>
        </p:spPr>
      </p:pic>
      <p:pic>
        <p:nvPicPr>
          <p:cNvPr id="16" name="Picture 15"/>
          <p:cNvPicPr>
            <a:picLocks noChangeAspect="1"/>
          </p:cNvPicPr>
          <p:nvPr/>
        </p:nvPicPr>
        <p:blipFill>
          <a:blip r:embed="rId8"/>
          <a:stretch>
            <a:fillRect/>
          </a:stretch>
        </p:blipFill>
        <p:spPr>
          <a:xfrm>
            <a:off x="3364101" y="5720836"/>
            <a:ext cx="586656" cy="586656"/>
          </a:xfrm>
          <a:prstGeom prst="rect">
            <a:avLst/>
          </a:prstGeom>
        </p:spPr>
      </p:pic>
      <p:pic>
        <p:nvPicPr>
          <p:cNvPr id="20" name="Picture 19"/>
          <p:cNvPicPr>
            <a:picLocks noChangeAspect="1"/>
          </p:cNvPicPr>
          <p:nvPr/>
        </p:nvPicPr>
        <p:blipFill>
          <a:blip r:embed="rId9"/>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53 %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(8,2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36</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5,8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(17446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3,9 %)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2000-22: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+219 %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82</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49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8</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6,6</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1,56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11</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12 %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8 %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25.5.2023</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2019: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1993-2022</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D73E2B69-27B4-B785-0B17-9E0063E05B75}"/>
              </a:ext>
            </a:extLst>
          </p:cNvPr>
          <p:cNvPicPr>
            <a:picLocks noChangeAspect="1"/>
          </p:cNvPicPr>
          <p:nvPr/>
        </p:nvPicPr>
        <p:blipFill>
          <a:blip r:embed="rId4"/>
          <a:stretch>
            <a:fillRect/>
          </a:stretch>
        </p:blipFill>
        <p:spPr>
          <a:xfrm>
            <a:off x="663890" y="879207"/>
            <a:ext cx="8036118" cy="5398093"/>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2962672" cy="27223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80</a:t>
            </a:fld>
            <a:endParaRPr lang="fi-FI" altLang="fi-FI" sz="1200">
              <a:solidFill>
                <a:srgbClr val="898989"/>
              </a:solidFill>
            </a:endParaRPr>
          </a:p>
        </p:txBody>
      </p:sp>
      <p:pic>
        <p:nvPicPr>
          <p:cNvPr id="7" name="Picture 6">
            <a:extLst>
              <a:ext uri="{FF2B5EF4-FFF2-40B4-BE49-F238E27FC236}">
                <a16:creationId xmlns:a16="http://schemas.microsoft.com/office/drawing/2014/main" id="{EE232D1A-AC98-4B69-8708-CA47F5313986}"/>
              </a:ext>
            </a:extLst>
          </p:cNvPr>
          <p:cNvPicPr>
            <a:picLocks noChangeAspect="1"/>
          </p:cNvPicPr>
          <p:nvPr/>
        </p:nvPicPr>
        <p:blipFill>
          <a:blip r:embed="rId3"/>
          <a:stretch>
            <a:fillRect/>
          </a:stretch>
        </p:blipFill>
        <p:spPr>
          <a:xfrm>
            <a:off x="4401085" y="0"/>
            <a:ext cx="4742915" cy="6858000"/>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81</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2022                 Satamaliitto 2023</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174502" y="18654"/>
            <a:ext cx="8511579"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8,1 %</a:t>
            </a:r>
            <a:r>
              <a:rPr lang="fi-FI" altLang="fi-FI" sz="1400" dirty="0"/>
              <a:t> (vrt. väestöosuus 3,8 %, 2022).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arvo per </a:t>
            </a:r>
            <a:r>
              <a:rPr lang="fi-FI" altLang="fi-FI" sz="1400" dirty="0" err="1"/>
              <a:t>capita</a:t>
            </a:r>
            <a:r>
              <a:rPr lang="fi-FI" altLang="fi-FI" sz="1400" dirty="0"/>
              <a:t> on 2. korkein 19 maakunnasta.   </a:t>
            </a:r>
          </a:p>
          <a:p>
            <a:pPr marL="457200" lvl="1" indent="0" eaLnBrk="1" hangingPunct="1">
              <a:buNone/>
            </a:pPr>
            <a:r>
              <a:rPr lang="fi-FI" altLang="fi-FI" sz="1400" dirty="0"/>
              <a:t>       Aitoa tuottavuutta: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2020) on </a:t>
            </a:r>
            <a:r>
              <a:rPr lang="fi-FI" altLang="fi-FI" sz="1400" b="1" dirty="0"/>
              <a:t>49 %, </a:t>
            </a:r>
            <a:r>
              <a:rPr lang="fi-FI" altLang="fi-FI" sz="1400" dirty="0"/>
              <a:t>kaksinkertainen maan keskiarvoon (24 %) verrattuna. </a:t>
            </a:r>
            <a:r>
              <a:rPr lang="fi-FI" altLang="fi-FI" sz="1400" b="1" dirty="0"/>
              <a:t>Vienti henkeä kohden </a:t>
            </a:r>
            <a:r>
              <a:rPr lang="fi-FI" altLang="fi-FI" sz="1400" dirty="0"/>
              <a:t>on 19 maakunnasta </a:t>
            </a:r>
            <a:r>
              <a:rPr lang="fi-FI" altLang="fi-FI" sz="1400" b="1" dirty="0"/>
              <a:t>3. korkein </a:t>
            </a:r>
            <a:r>
              <a:rPr lang="fi-FI" altLang="fi-FI" sz="1400" dirty="0"/>
              <a:t>(2021). </a:t>
            </a:r>
            <a:r>
              <a:rPr lang="fi-FI" altLang="fi-FI" sz="1400" b="1" dirty="0"/>
              <a:t>Jalostuksen (teoll., energia ja </a:t>
            </a:r>
            <a:r>
              <a:rPr lang="fi-FI" altLang="fi-FI" sz="1400" b="1" dirty="0" err="1"/>
              <a:t>rak</a:t>
            </a:r>
            <a:r>
              <a:rPr lang="fi-FI" altLang="fi-FI" sz="1400" b="1" dirty="0"/>
              <a:t>.) arvonlisäys henkeä kohden </a:t>
            </a:r>
            <a:r>
              <a:rPr lang="fi-FI" altLang="fi-FI" sz="1400" dirty="0"/>
              <a:t>on maakunnista </a:t>
            </a:r>
            <a:r>
              <a:rPr lang="fi-FI" altLang="fi-FI" sz="1400" b="1" dirty="0"/>
              <a:t>3. korkein </a:t>
            </a:r>
            <a:r>
              <a:rPr lang="fi-FI" altLang="fi-FI" sz="1400" dirty="0"/>
              <a:t>(2021).</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5,5 %</a:t>
            </a:r>
            <a:r>
              <a:rPr lang="fi-FI" altLang="fi-FI" sz="1400" dirty="0"/>
              <a:t>, eli vajaat 1,5 kertaa väestöosuus (2021). Osuus on </a:t>
            </a:r>
            <a:r>
              <a:rPr lang="fi-FI" altLang="fi-FI" sz="1400" b="1" dirty="0"/>
              <a:t>5,8 %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14,3 %.</a:t>
            </a:r>
            <a:r>
              <a:rPr lang="fi-FI" altLang="fi-FI" sz="1400" dirty="0"/>
              <a:t> Elintarvike-, metsä-, konepaja- ja energiateollisuuden osuus on myös selvästi väestöosuutta suurempi, 5,3 %-6,9 %. </a:t>
            </a:r>
            <a:r>
              <a:rPr lang="fi-FI" altLang="fi-FI" sz="1400" b="1" dirty="0"/>
              <a:t>Valmistavan teollisuuden osuus BKT:stä </a:t>
            </a:r>
            <a:r>
              <a:rPr lang="fi-FI" altLang="fi-FI" sz="1400" dirty="0"/>
              <a:t>on </a:t>
            </a:r>
            <a:r>
              <a:rPr lang="fi-FI" altLang="fi-FI" sz="1400" b="1" dirty="0"/>
              <a:t>22,4 %</a:t>
            </a:r>
            <a:r>
              <a:rPr lang="fi-FI" altLang="fi-FI" sz="1400" dirty="0"/>
              <a:t>, joka on maan keskiarvoa (16,5 %) korkeampi (2020).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712968" cy="4968130"/>
          </a:xfrm>
        </p:spPr>
        <p:txBody>
          <a:bodyPr/>
          <a:lstStyle/>
          <a:p>
            <a:pPr lvl="1" eaLnBrk="1" hangingPunct="1"/>
            <a:r>
              <a:rPr lang="fi-FI" altLang="fi-FI" sz="1700" dirty="0"/>
              <a:t>Yritykset uskovat Satakuntaan: tulevat investoinnit ovat miljardiluokkaa.                      2010-20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2000-22:</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(2010-22)</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7-12/22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(7-12/2022 vs. 7-12/ 2021)</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r>
              <a:rPr lang="fi-FI" b="1" dirty="0">
                <a:solidFill>
                  <a:prstClr val="black"/>
                </a:solidFill>
              </a:rPr>
              <a:t>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53571" y="3146638"/>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219</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+82 %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17</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+63</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a:t>
            </a:r>
          </a:p>
        </p:txBody>
      </p:sp>
      <p:sp>
        <p:nvSpPr>
          <p:cNvPr id="4" name="Rectangle 3">
            <a:extLst>
              <a:ext uri="{FF2B5EF4-FFF2-40B4-BE49-F238E27FC236}">
                <a16:creationId xmlns:a16="http://schemas.microsoft.com/office/drawing/2014/main" id="{97EF65B1-048A-52DA-F6B9-FB384522B365}"/>
              </a:ext>
            </a:extLst>
          </p:cNvPr>
          <p:cNvSpPr/>
          <p:nvPr/>
        </p:nvSpPr>
        <p:spPr>
          <a:xfrm>
            <a:off x="4419765"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107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9F82B2D5-1662-010F-4FAD-062721F59BCC}"/>
              </a:ext>
            </a:extLst>
          </p:cNvPr>
          <p:cNvSpPr/>
          <p:nvPr/>
        </p:nvSpPr>
        <p:spPr>
          <a:xfrm>
            <a:off x="7263383" y="379909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92</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797" y="6316417"/>
            <a:ext cx="1856812" cy="480765"/>
          </a:xfrm>
          <a:prstGeom prst="rect">
            <a:avLst/>
          </a:prstGeom>
        </p:spPr>
      </p:pic>
    </p:spTree>
    <p:extLst>
      <p:ext uri="{BB962C8B-B14F-4D97-AF65-F5344CB8AC3E}">
        <p14:creationId xmlns:p14="http://schemas.microsoft.com/office/powerpoint/2010/main" val="2217441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tsikko 1"/>
          <p:cNvSpPr>
            <a:spLocks noGrp="1"/>
          </p:cNvSpPr>
          <p:nvPr>
            <p:ph type="title"/>
          </p:nvPr>
        </p:nvSpPr>
        <p:spPr bwMode="auto">
          <a:xfrm>
            <a:off x="1528429" y="262575"/>
            <a:ext cx="6080029"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(joulukuu 2022), päivitys kevät 2023</a:t>
            </a:r>
          </a:p>
        </p:txBody>
      </p:sp>
      <p:sp>
        <p:nvSpPr>
          <p:cNvPr id="3" name="Tekstin paikkamerkki 2"/>
          <p:cNvSpPr>
            <a:spLocks noGrp="1"/>
          </p:cNvSpPr>
          <p:nvPr>
            <p:ph type="body" sz="quarter" idx="10"/>
          </p:nvPr>
        </p:nvSpPr>
        <p:spPr>
          <a:xfrm>
            <a:off x="161764" y="1052736"/>
            <a:ext cx="8820472" cy="4104455"/>
          </a:xfrm>
        </p:spPr>
        <p:txBody>
          <a:bodyPr/>
          <a:lstStyle/>
          <a:p>
            <a:pPr>
              <a:defRPr/>
            </a:pPr>
            <a:r>
              <a:rPr lang="fi-FI" sz="1800" dirty="0"/>
              <a:t>TE-toimistoon ilmoitettuja uusia avoimia työpaikkoja oli vuonna 2021 ennätysmäärä vuodesta 2006 alkavassa tilastoinnissa. Tänä vuonna työvoiman kysyntä on edelleen kasvanut ja lokakuun loppuun mennessä uusia työpaikkoja oli avautunut jo enemmän kuin koko viime vuonna yhteensä.</a:t>
            </a:r>
          </a:p>
          <a:p>
            <a:pPr>
              <a:defRPr/>
            </a:pPr>
            <a:r>
              <a:rPr lang="fi-FI" sz="1800" dirty="0"/>
              <a:t>Työnantajien kokemat rekrytointiongelmat ovat vuoden 2020 jälkeen jälleen yleistyneet (IV/2021-III/2022 54 %, v. 2021 42 %, v. 2020 36 %, v. 2019 42 %, v. 2018 36 %).</a:t>
            </a:r>
          </a:p>
          <a:p>
            <a:pPr>
              <a:defRPr/>
            </a:pPr>
            <a:r>
              <a:rPr lang="fi-FI" sz="1800" dirty="0"/>
              <a:t>Työvoiman saatavuusongelmat koskettavat laajasti eri ammattialoja. Viimeisimmän ammattibarometrin mukaan eniten työvoimapula-ammatteja oli terveydenhuollossa ja sosiaalialalla. Myös muiden palvelualojen ammateissa pula työvoimasta on yleistynyt. Lisäksi rakentamisen ja teollisuuden ammattialoilla on edelleen vaikeuksia osaavan työvoiman saatavuudessa. Arviot on tehty syyskuussa 2022.</a:t>
            </a:r>
          </a:p>
          <a:p>
            <a:pPr>
              <a:defRPr/>
            </a:pPr>
            <a:r>
              <a:rPr lang="fi-FI" sz="1800" dirty="0"/>
              <a:t>Voimakkaassa kasvussa oleva automaatio- ja robotiikka-ala ei löydä tarvitsemaansa korkeakoulutettua työvoimaa, sähkö- ja automaatioinsinööreistä on Satakunnassa pulaa. </a:t>
            </a:r>
          </a:p>
          <a:p>
            <a:pPr>
              <a:defRPr/>
            </a:pPr>
            <a:r>
              <a:rPr lang="fi-FI" sz="1800" dirty="0"/>
              <a:t>Kevääseen 2023 mennessä rekrytointiongelmat ovat voimakkaasti yleistyneet. Tilastokeskuksen työ- ja elinkeinoministeriölle tuottamien työnantajahaastattelujen perusteella viime vuonna 58 % työvoimaa hakeneista toimipaikoista Satakunnassa oli kokenut vaikeuksia työpaikkojen täyttämisessä.</a:t>
            </a:r>
          </a:p>
          <a:p>
            <a:pPr>
              <a:defRPr/>
            </a:pPr>
            <a:endParaRPr lang="fi-FI" sz="1800" dirty="0"/>
          </a:p>
          <a:p>
            <a:pPr>
              <a:defRPr/>
            </a:pPr>
            <a:endParaRPr lang="fi-FI" sz="1800" dirty="0"/>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84</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40C9273-5092-488D-8097-041698EA8DE6}"/>
              </a:ext>
            </a:extLst>
          </p:cNvPr>
          <p:cNvSpPr>
            <a:spLocks noGrp="1"/>
          </p:cNvSpPr>
          <p:nvPr>
            <p:ph type="sldNum" sz="quarter" idx="12"/>
          </p:nvPr>
        </p:nvSpPr>
        <p:spPr>
          <a:xfrm>
            <a:off x="8532440" y="6332378"/>
            <a:ext cx="400050" cy="360040"/>
          </a:xfrm>
        </p:spPr>
        <p:txBody>
          <a:bodyPr/>
          <a:lstStyle/>
          <a:p>
            <a:pPr defTabSz="685800" eaLnBrk="1" fontAlgn="auto" hangingPunct="1">
              <a:spcBef>
                <a:spcPts val="0"/>
              </a:spcBef>
              <a:spcAft>
                <a:spcPts val="0"/>
              </a:spcAft>
              <a:defRPr/>
            </a:pPr>
            <a:fld id="{D3C89A02-2183-4EC2-9978-996C81F899C4}" type="slidenum">
              <a:rPr lang="fi-FI" sz="1100">
                <a:solidFill>
                  <a:prstClr val="black">
                    <a:tint val="75000"/>
                  </a:prstClr>
                </a:solidFill>
                <a:latin typeface="Calibri" panose="020F0502020204030204"/>
                <a:cs typeface="+mn-cs"/>
              </a:rPr>
              <a:pPr defTabSz="685800" eaLnBrk="1" fontAlgn="auto" hangingPunct="1">
                <a:spcBef>
                  <a:spcPts val="0"/>
                </a:spcBef>
                <a:spcAft>
                  <a:spcPts val="0"/>
                </a:spcAft>
                <a:defRPr/>
              </a:pPr>
              <a:t>85</a:t>
            </a:fld>
            <a:endParaRPr lang="fi-FI" sz="1100" dirty="0">
              <a:solidFill>
                <a:prstClr val="black">
                  <a:tint val="75000"/>
                </a:prstClr>
              </a:solidFill>
              <a:latin typeface="Calibri" panose="020F0502020204030204"/>
              <a:cs typeface="+mn-cs"/>
            </a:endParaRPr>
          </a:p>
        </p:txBody>
      </p:sp>
      <p:pic>
        <p:nvPicPr>
          <p:cNvPr id="4" name="Kuva 3" descr="Kuva, joka sisältää kohteen teksti, merkki, clipart-kuva&#10;&#10;Kuvaus luotu automaattisesti">
            <a:extLst>
              <a:ext uri="{FF2B5EF4-FFF2-40B4-BE49-F238E27FC236}">
                <a16:creationId xmlns:a16="http://schemas.microsoft.com/office/drawing/2014/main" id="{F56B3A49-1A5D-23C8-DFFC-5CE62A5C4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6" name="Picture 5">
            <a:extLst>
              <a:ext uri="{FF2B5EF4-FFF2-40B4-BE49-F238E27FC236}">
                <a16:creationId xmlns:a16="http://schemas.microsoft.com/office/drawing/2014/main" id="{97934E0A-0913-BB33-0A38-2D4874EB0DB8}"/>
              </a:ext>
            </a:extLst>
          </p:cNvPr>
          <p:cNvPicPr>
            <a:picLocks noChangeAspect="1"/>
          </p:cNvPicPr>
          <p:nvPr/>
        </p:nvPicPr>
        <p:blipFill>
          <a:blip r:embed="rId4"/>
          <a:stretch>
            <a:fillRect/>
          </a:stretch>
        </p:blipFill>
        <p:spPr>
          <a:xfrm>
            <a:off x="18415" y="134883"/>
            <a:ext cx="9144000" cy="5982224"/>
          </a:xfrm>
          <a:prstGeom prst="rect">
            <a:avLst/>
          </a:prstGeom>
        </p:spPr>
      </p:pic>
    </p:spTree>
    <p:extLst>
      <p:ext uri="{BB962C8B-B14F-4D97-AF65-F5344CB8AC3E}">
        <p14:creationId xmlns:p14="http://schemas.microsoft.com/office/powerpoint/2010/main" val="884276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86</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7" name="Picture 6">
            <a:extLst>
              <a:ext uri="{FF2B5EF4-FFF2-40B4-BE49-F238E27FC236}">
                <a16:creationId xmlns:a16="http://schemas.microsoft.com/office/drawing/2014/main" id="{6420D8D4-D459-AF8B-343B-E65F99E609EA}"/>
              </a:ext>
            </a:extLst>
          </p:cNvPr>
          <p:cNvPicPr>
            <a:picLocks noChangeAspect="1"/>
          </p:cNvPicPr>
          <p:nvPr/>
        </p:nvPicPr>
        <p:blipFill>
          <a:blip r:embed="rId3"/>
          <a:stretch>
            <a:fillRect/>
          </a:stretch>
        </p:blipFill>
        <p:spPr>
          <a:xfrm>
            <a:off x="0" y="23629"/>
            <a:ext cx="4952997" cy="2928494"/>
          </a:xfrm>
          <a:prstGeom prst="rect">
            <a:avLst/>
          </a:prstGeom>
        </p:spPr>
      </p:pic>
      <p:pic>
        <p:nvPicPr>
          <p:cNvPr id="8" name="Picture 7">
            <a:extLst>
              <a:ext uri="{FF2B5EF4-FFF2-40B4-BE49-F238E27FC236}">
                <a16:creationId xmlns:a16="http://schemas.microsoft.com/office/drawing/2014/main" id="{09216815-5313-4E16-F3D9-9931EE9E00F0}"/>
              </a:ext>
            </a:extLst>
          </p:cNvPr>
          <p:cNvPicPr>
            <a:picLocks noChangeAspect="1"/>
          </p:cNvPicPr>
          <p:nvPr/>
        </p:nvPicPr>
        <p:blipFill>
          <a:blip r:embed="rId4"/>
          <a:stretch>
            <a:fillRect/>
          </a:stretch>
        </p:blipFill>
        <p:spPr>
          <a:xfrm>
            <a:off x="4952997" y="23629"/>
            <a:ext cx="4194783" cy="2534253"/>
          </a:xfrm>
          <a:prstGeom prst="rect">
            <a:avLst/>
          </a:prstGeom>
        </p:spPr>
      </p:pic>
      <p:pic>
        <p:nvPicPr>
          <p:cNvPr id="9" name="Picture 8">
            <a:extLst>
              <a:ext uri="{FF2B5EF4-FFF2-40B4-BE49-F238E27FC236}">
                <a16:creationId xmlns:a16="http://schemas.microsoft.com/office/drawing/2014/main" id="{84DBD8D8-E7D4-BF32-1B9E-8713904722FF}"/>
              </a:ext>
            </a:extLst>
          </p:cNvPr>
          <p:cNvPicPr>
            <a:picLocks noChangeAspect="1"/>
          </p:cNvPicPr>
          <p:nvPr/>
        </p:nvPicPr>
        <p:blipFill>
          <a:blip r:embed="rId5"/>
          <a:stretch>
            <a:fillRect/>
          </a:stretch>
        </p:blipFill>
        <p:spPr>
          <a:xfrm>
            <a:off x="4971922" y="2557883"/>
            <a:ext cx="4181962" cy="3175374"/>
          </a:xfrm>
          <a:prstGeom prst="rect">
            <a:avLst/>
          </a:prstGeom>
        </p:spPr>
      </p:pic>
      <p:pic>
        <p:nvPicPr>
          <p:cNvPr id="10" name="Picture 9">
            <a:extLst>
              <a:ext uri="{FF2B5EF4-FFF2-40B4-BE49-F238E27FC236}">
                <a16:creationId xmlns:a16="http://schemas.microsoft.com/office/drawing/2014/main" id="{E0BA0F2E-C5DA-FB2D-0956-FC74D2E4AE79}"/>
              </a:ext>
            </a:extLst>
          </p:cNvPr>
          <p:cNvPicPr>
            <a:picLocks noChangeAspect="1"/>
          </p:cNvPicPr>
          <p:nvPr/>
        </p:nvPicPr>
        <p:blipFill>
          <a:blip r:embed="rId6"/>
          <a:stretch>
            <a:fillRect/>
          </a:stretch>
        </p:blipFill>
        <p:spPr>
          <a:xfrm>
            <a:off x="12052" y="2952123"/>
            <a:ext cx="4959870" cy="3766041"/>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87</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4" name="Picture 3">
            <a:extLst>
              <a:ext uri="{FF2B5EF4-FFF2-40B4-BE49-F238E27FC236}">
                <a16:creationId xmlns:a16="http://schemas.microsoft.com/office/drawing/2014/main" id="{32EE78D8-7310-783F-2766-9377792E6865}"/>
              </a:ext>
            </a:extLst>
          </p:cNvPr>
          <p:cNvPicPr>
            <a:picLocks noChangeAspect="1"/>
          </p:cNvPicPr>
          <p:nvPr/>
        </p:nvPicPr>
        <p:blipFill>
          <a:blip r:embed="rId4"/>
          <a:stretch>
            <a:fillRect/>
          </a:stretch>
        </p:blipFill>
        <p:spPr>
          <a:xfrm>
            <a:off x="0" y="82801"/>
            <a:ext cx="9144000" cy="5982224"/>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88</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DD10D8E1-7284-708C-2173-AE6BC4114702}"/>
              </a:ext>
            </a:extLst>
          </p:cNvPr>
          <p:cNvPicPr>
            <a:picLocks noChangeAspect="1"/>
          </p:cNvPicPr>
          <p:nvPr/>
        </p:nvPicPr>
        <p:blipFill>
          <a:blip r:embed="rId3"/>
          <a:stretch>
            <a:fillRect/>
          </a:stretch>
        </p:blipFill>
        <p:spPr>
          <a:xfrm>
            <a:off x="0" y="83868"/>
            <a:ext cx="9144000" cy="5982224"/>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89</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31D8DE0A-3463-62CB-8F8A-04F5D9E821CA}"/>
              </a:ext>
            </a:extLst>
          </p:cNvPr>
          <p:cNvPicPr>
            <a:picLocks noChangeAspect="1"/>
          </p:cNvPicPr>
          <p:nvPr/>
        </p:nvPicPr>
        <p:blipFill>
          <a:blip r:embed="rId3"/>
          <a:stretch>
            <a:fillRect/>
          </a:stretch>
        </p:blipFill>
        <p:spPr>
          <a:xfrm>
            <a:off x="0" y="136523"/>
            <a:ext cx="9144000" cy="5982224"/>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1990-2022,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5" name="Picture 4">
            <a:extLst>
              <a:ext uri="{FF2B5EF4-FFF2-40B4-BE49-F238E27FC236}">
                <a16:creationId xmlns:a16="http://schemas.microsoft.com/office/drawing/2014/main" id="{9E74517D-DF46-3F5E-024B-15767D26091A}"/>
              </a:ext>
            </a:extLst>
          </p:cNvPr>
          <p:cNvPicPr>
            <a:picLocks noChangeAspect="1"/>
          </p:cNvPicPr>
          <p:nvPr/>
        </p:nvPicPr>
        <p:blipFill>
          <a:blip r:embed="rId4"/>
          <a:stretch>
            <a:fillRect/>
          </a:stretch>
        </p:blipFill>
        <p:spPr>
          <a:xfrm>
            <a:off x="827584" y="755673"/>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90</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DF818A63-7BC6-BCF7-082B-4856E9524E59}"/>
              </a:ext>
            </a:extLst>
          </p:cNvPr>
          <p:cNvPicPr>
            <a:picLocks noChangeAspect="1"/>
          </p:cNvPicPr>
          <p:nvPr/>
        </p:nvPicPr>
        <p:blipFill>
          <a:blip r:embed="rId3"/>
          <a:stretch>
            <a:fillRect/>
          </a:stretch>
        </p:blipFill>
        <p:spPr>
          <a:xfrm>
            <a:off x="0" y="107340"/>
            <a:ext cx="9144000" cy="5982224"/>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91</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7FEC3A5D-D374-B7B7-6F61-6298C95E4D22}"/>
              </a:ext>
            </a:extLst>
          </p:cNvPr>
          <p:cNvPicPr>
            <a:picLocks noChangeAspect="1"/>
          </p:cNvPicPr>
          <p:nvPr/>
        </p:nvPicPr>
        <p:blipFill>
          <a:blip r:embed="rId3"/>
          <a:stretch>
            <a:fillRect/>
          </a:stretch>
        </p:blipFill>
        <p:spPr>
          <a:xfrm>
            <a:off x="0" y="107340"/>
            <a:ext cx="9144000" cy="5982224"/>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F38BD6-9D60-9C9C-2FCB-C125D96521CD}"/>
              </a:ext>
            </a:extLst>
          </p:cNvPr>
          <p:cNvPicPr>
            <a:picLocks noChangeAspect="1"/>
          </p:cNvPicPr>
          <p:nvPr/>
        </p:nvPicPr>
        <p:blipFill>
          <a:blip r:embed="rId2"/>
          <a:stretch>
            <a:fillRect/>
          </a:stretch>
        </p:blipFill>
        <p:spPr>
          <a:xfrm>
            <a:off x="245937" y="3262106"/>
            <a:ext cx="2194750" cy="3097036"/>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9. paras 70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611275"/>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talouskasvu nopeaa 6/2021-9/2022</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9.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3"/>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3" name="Picture 2">
            <a:extLst>
              <a:ext uri="{FF2B5EF4-FFF2-40B4-BE49-F238E27FC236}">
                <a16:creationId xmlns:a16="http://schemas.microsoft.com/office/drawing/2014/main" id="{AA2D4A54-DFB6-11A9-82DB-88B915A840D7}"/>
              </a:ext>
            </a:extLst>
          </p:cNvPr>
          <p:cNvPicPr>
            <a:picLocks noChangeAspect="1"/>
          </p:cNvPicPr>
          <p:nvPr/>
        </p:nvPicPr>
        <p:blipFill>
          <a:blip r:embed="rId4"/>
          <a:stretch>
            <a:fillRect/>
          </a:stretch>
        </p:blipFill>
        <p:spPr>
          <a:xfrm>
            <a:off x="6565734" y="3370432"/>
            <a:ext cx="2445933" cy="3460100"/>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93</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2" name="Picture 1">
            <a:extLst>
              <a:ext uri="{FF2B5EF4-FFF2-40B4-BE49-F238E27FC236}">
                <a16:creationId xmlns:a16="http://schemas.microsoft.com/office/drawing/2014/main" id="{44948686-684F-256A-D490-B2E7B8EF5B62}"/>
              </a:ext>
            </a:extLst>
          </p:cNvPr>
          <p:cNvPicPr>
            <a:picLocks noChangeAspect="1"/>
          </p:cNvPicPr>
          <p:nvPr/>
        </p:nvPicPr>
        <p:blipFill>
          <a:blip r:embed="rId2"/>
          <a:stretch>
            <a:fillRect/>
          </a:stretch>
        </p:blipFill>
        <p:spPr>
          <a:xfrm>
            <a:off x="4424145" y="1995927"/>
            <a:ext cx="4641274" cy="3321367"/>
          </a:xfrm>
          <a:prstGeom prst="rect">
            <a:avLst/>
          </a:prstGeom>
        </p:spPr>
      </p:pic>
      <p:pic>
        <p:nvPicPr>
          <p:cNvPr id="6" name="Picture 5">
            <a:extLst>
              <a:ext uri="{FF2B5EF4-FFF2-40B4-BE49-F238E27FC236}">
                <a16:creationId xmlns:a16="http://schemas.microsoft.com/office/drawing/2014/main" id="{B2C673D0-1C39-5B24-1882-8298990D5340}"/>
              </a:ext>
            </a:extLst>
          </p:cNvPr>
          <p:cNvPicPr>
            <a:picLocks noChangeAspect="1"/>
          </p:cNvPicPr>
          <p:nvPr/>
        </p:nvPicPr>
        <p:blipFill>
          <a:blip r:embed="rId3"/>
          <a:stretch>
            <a:fillRect/>
          </a:stretch>
        </p:blipFill>
        <p:spPr>
          <a:xfrm>
            <a:off x="115273" y="1995926"/>
            <a:ext cx="4305274" cy="3321367"/>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94</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2" name="Picture 1">
            <a:extLst>
              <a:ext uri="{FF2B5EF4-FFF2-40B4-BE49-F238E27FC236}">
                <a16:creationId xmlns:a16="http://schemas.microsoft.com/office/drawing/2014/main" id="{C8B7B762-1396-71C6-DA20-BCC67F5EC3DA}"/>
              </a:ext>
            </a:extLst>
          </p:cNvPr>
          <p:cNvPicPr>
            <a:picLocks noChangeAspect="1"/>
          </p:cNvPicPr>
          <p:nvPr/>
        </p:nvPicPr>
        <p:blipFill>
          <a:blip r:embed="rId2"/>
          <a:stretch>
            <a:fillRect/>
          </a:stretch>
        </p:blipFill>
        <p:spPr>
          <a:xfrm>
            <a:off x="4362766" y="2027846"/>
            <a:ext cx="4781234" cy="3451191"/>
          </a:xfrm>
          <a:prstGeom prst="rect">
            <a:avLst/>
          </a:prstGeom>
        </p:spPr>
      </p:pic>
      <p:pic>
        <p:nvPicPr>
          <p:cNvPr id="4" name="Picture 3">
            <a:extLst>
              <a:ext uri="{FF2B5EF4-FFF2-40B4-BE49-F238E27FC236}">
                <a16:creationId xmlns:a16="http://schemas.microsoft.com/office/drawing/2014/main" id="{416A0AA9-0C24-E552-9AD7-CE121058F843}"/>
              </a:ext>
            </a:extLst>
          </p:cNvPr>
          <p:cNvPicPr>
            <a:picLocks noChangeAspect="1"/>
          </p:cNvPicPr>
          <p:nvPr/>
        </p:nvPicPr>
        <p:blipFill>
          <a:blip r:embed="rId3"/>
          <a:stretch>
            <a:fillRect/>
          </a:stretch>
        </p:blipFill>
        <p:spPr>
          <a:xfrm>
            <a:off x="0" y="2027846"/>
            <a:ext cx="4362765" cy="3508941"/>
          </a:xfrm>
          <a:prstGeom prst="rect">
            <a:avLst/>
          </a:prstGeom>
        </p:spPr>
      </p:pic>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995" y="1344832"/>
            <a:ext cx="4323678" cy="4800257"/>
          </a:xfrm>
        </p:spPr>
        <p:txBody>
          <a:bodyPr>
            <a:noAutofit/>
          </a:bodyPr>
          <a:lstStyle/>
          <a:p>
            <a:pPr algn="just">
              <a:defRPr/>
            </a:pPr>
            <a:r>
              <a:rPr lang="fi-FI" altLang="fi-FI" sz="1350" b="1" dirty="0"/>
              <a:t>Satakunnan talouden käännekohdaksi näyttäisi muodostuneen viime kevät. Laskun merkkejä oli havaittavissa jo aiemminkin, mutta tällöin teollisuuden liikevaihto alkoi pudota voimakkaasti. Eniten kärsineitä aloja olivat metsä- ja kemianteollisuus, metallien jalostus, automaatio, konepajat ja metallituotteiden valmistus. Liikevaihdon laskun taustalla piilee kuitenkin osittain hintojen lasku etenkin metallien jalostuksessa. Lisäksi lähes jokaisella teollisuuden haaralla henkilöstöä lisättiin edelleen, mikä viittaa suotuisampaan kehitykseen kuin mitä osin hintojen laskuun pohjautuva liikevaihdon pudotus antaa ymmärtää. </a:t>
            </a:r>
          </a:p>
          <a:p>
            <a:pPr algn="just">
              <a:defRPr/>
            </a:pPr>
            <a:r>
              <a:rPr lang="fi-FI" altLang="fi-FI" sz="1350" b="1" dirty="0"/>
              <a:t>Satakunnan rakentamisen kehitys sakkasi alkuvuonna. Sen sijaan palvelualojen liikevaihto kohosi edelleen. Yleinen palkkasumman ja henkilöstön kasvu viittaa osaltaan talouden pysyneen ainakin jonkinlaisessa vireessä. </a:t>
            </a:r>
          </a:p>
          <a:p>
            <a:pPr algn="just">
              <a:defRPr/>
            </a:pPr>
            <a:r>
              <a:rPr lang="fi-FI" altLang="fi-FI" sz="1350" b="1" dirty="0"/>
              <a:t>Talous on kehittynyt Satakunnassa heikommin kuin valtakunnallisesti lähinnä metallien jalostuksen suuren painoarvon vuoksi. Satakunnan viennin arvo laski alkuvuonna, sillä merkittävimpien vientialojen, teknologia- ja metsäteollisuuden, viennin arvo putosi huomattavasti.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16" name="Picture 15">
            <a:extLst>
              <a:ext uri="{FF2B5EF4-FFF2-40B4-BE49-F238E27FC236}">
                <a16:creationId xmlns:a16="http://schemas.microsoft.com/office/drawing/2014/main" id="{B533C953-BE38-E189-DDA3-E54D39256208}"/>
              </a:ext>
            </a:extLst>
          </p:cNvPr>
          <p:cNvPicPr>
            <a:picLocks noChangeAspect="1"/>
          </p:cNvPicPr>
          <p:nvPr/>
        </p:nvPicPr>
        <p:blipFill>
          <a:blip r:embed="rId3"/>
          <a:stretch>
            <a:fillRect/>
          </a:stretch>
        </p:blipFill>
        <p:spPr>
          <a:xfrm>
            <a:off x="4453937" y="1521619"/>
            <a:ext cx="4657848" cy="2836787"/>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2610" y="1073437"/>
            <a:ext cx="5277548" cy="5094119"/>
          </a:xfrm>
        </p:spPr>
        <p:txBody>
          <a:bodyPr>
            <a:noAutofit/>
          </a:bodyPr>
          <a:lstStyle/>
          <a:p>
            <a:pPr marL="0" indent="0">
              <a:buNone/>
              <a:defRPr/>
            </a:pPr>
            <a:endParaRPr lang="fi-FI" altLang="fi-FI" sz="1253" b="1" dirty="0"/>
          </a:p>
          <a:p>
            <a:pPr algn="just">
              <a:defRPr/>
            </a:pPr>
            <a:r>
              <a:rPr lang="fi-FI" altLang="fi-FI" sz="1350" b="1" dirty="0"/>
              <a:t>Satakunnan menestyjin kuuluivat vuoden 2023 tammi-kesäkuussa elintarviketeollisuus, meriteollisuus, elektroniikka- ja sähkötuotteiden valmistus, kauppa, majoitus- ja ravitsemistoiminta sekä liike-elämän palvelut. Näissä liikevaihto kohosi koko vuoden ensimmäisen puoliskon ajan. Meri-Porin teollisuusalueella liikevaihto aleni keväällä, mutta henkilöstö jatkoi nousuaan. Tilausten laskutusaikataulu saattaa selittää eroavuutta.  Teknologiateollisuuden henkilöstömäärä nousi jokaisella alatoimialalla. Tämä voi viitata osin myös tuotannon kasvuun, sillä liikevaihdon laskun taustalla vaikuttaa suurelta osin alentunut hintataso. Tämä pätee etenkin metallien jalostukseen, jossa henkilöstömäärä kohosi selvästi. Syynä voi osittain olla myös viive, eli liikevaihdon lasku näkyy myöhemmin henkilöstössä etenkin kun näkymät ovat heikentyneet monilta osin. </a:t>
            </a:r>
          </a:p>
          <a:p>
            <a:pPr algn="just">
              <a:defRPr/>
            </a:pPr>
            <a:r>
              <a:rPr lang="fi-FI" altLang="fi-FI" sz="1350" b="1" dirty="0"/>
              <a:t>Kemianteollisuuden liikevaihto aleni rajusti keväällä, ja myös henkilöstö supistui. Rakentamisen liikevaihto laski. Myös henkilöstöä vähennettiin merkkinä suhdanteiden taittumisesta. </a:t>
            </a:r>
          </a:p>
          <a:p>
            <a:pPr algn="just">
              <a:defRPr/>
            </a:pPr>
            <a:r>
              <a:rPr lang="fi-FI" altLang="fi-FI" sz="1350" b="1" dirty="0"/>
              <a:t>Satakunnan palvelualojen kehitys jatkui vuoden 2023 tammi-kesäkuussa vaihtelevana. Liikevaihdon nousu on jatkunut, mutta taustalla vaikuttaa ainakin osin edelleen kohonnut hintataso. Kaupan liikevaihto kasvoi yhä, ja henkilöstöäkin lisättiin keväällä. Liike-elämän palveluiden liikevaihto kasvoi edelleen. Majoitus- ja ravitsemistoiminnankin liikevaihto jatkoi voimakasta kohoamistaan, ja henkilöstöäkin lisättiin. Sen sijaan luovilla aloilla suhdanteet piirtyivät varsin synkkinä. Yksityiset SOTE-alat jatkoivat kasvu-uralla.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025" name="Picture 1">
            <a:extLst>
              <a:ext uri="{FF2B5EF4-FFF2-40B4-BE49-F238E27FC236}">
                <a16:creationId xmlns:a16="http://schemas.microsoft.com/office/drawing/2014/main" id="{0059788D-B411-DE2E-0774-23619FBBAE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690" y="1315772"/>
            <a:ext cx="3984968" cy="24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94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4543" y="1436489"/>
            <a:ext cx="8925237" cy="3010637"/>
          </a:xfrm>
        </p:spPr>
        <p:txBody>
          <a:bodyPr>
            <a:noAutofit/>
          </a:bodyPr>
          <a:lstStyle/>
          <a:p>
            <a:pPr algn="just">
              <a:defRPr/>
            </a:pPr>
            <a:r>
              <a:rPr lang="fi-FI" altLang="fi-FI" sz="1350" b="1" dirty="0"/>
              <a:t>Tilastokeskuksen tuoreimpien suhdannetietojen mukaan Satakunnan yritysten yhteenlaskettu liikevaihto laski vuoden 2023 tammi–kesäkuussa 2,8 % vuoden 2022 vastaavaan aikaan verrattuna. Koko maassa kasvua kirjattiin vastaavasti 0,6 %. Ero koko maan hyväksi selittyy pitkälti metallien jalostuksen pienemmällä painoarvolla, jolloin hintavaihtelut eivät heijastu yhtä voimakkaasti kehitykseen. Itse tuotannon määrälle sillä ei ole yleensä läheskään yhtä suurta vaikutusta. </a:t>
            </a:r>
          </a:p>
          <a:p>
            <a:pPr algn="just">
              <a:defRPr/>
            </a:pPr>
            <a:r>
              <a:rPr lang="fi-FI" altLang="fi-FI" sz="1350" b="1" dirty="0"/>
              <a:t>Maakunnan yrityksistä 54 % saavutti tammi–kesäkuussa liikevaihdon kasvua. 37 % yrityskannasta ylsi vähintään 15 %:n nousuun. Toimiala- ja yrityskohtainen vaihtelu on ollut aiempaa suurempaa etenkin teollisuudessa, mutta osin myös palveluissa. Eniten laski yli 20 henkilön yritysten liikevaihto, 4,2 %. 5-19 työntekijän yritysten liikevaihto sen sijaan kohosi 1,2 %. Alle viiden hengen yritysten liikevaihto tippui 0,9 %. Suurin muutosvaikutus Satakunnan talouden suuntaviivoihin on edelleen ollut yli 20 hengen lähinnä teollisuudessa toimivilla yrityksillä. Alle viisi vuotta toimineiden yritysten liikevaihto kohosi loppuvuoden aikana n. 22 %. Yli viisi vuotta toimineiden yritysten liikevaihto laski 3,2 %. </a:t>
            </a:r>
          </a:p>
          <a:p>
            <a:pPr algn="just">
              <a:defRPr/>
            </a:pPr>
            <a:r>
              <a:rPr lang="fi-FI" altLang="fi-FI" sz="1350" b="1" dirty="0"/>
              <a:t>Koko maassa keskimäärin talous kasvoi edelleen aivan alkuvuodesta, mutta keväällä liikevaihto kääntyi laskuun. Teollisuuden liikevaihto aleni selvästi toisella vuosineljänneksellä, mutta ainakin elintarviketeollisuudessa sekä koneiden ja laitteiden valmistuksessa liikevaihto kohosi yhä. Rakentamisen liikevaihto taittui laskuun huhti-kesäkuussa. Sen sijaan palvelualoilla nousu jatkui monilta osin. Kasvu on kuitenkin pohjautunut pääosin hintojen kohoamiseen. Ainoastaan luovien alojen liikevaihto supistui. Kaupassakin liikevaihto aleni keväällä.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9" name="Picture 8">
            <a:extLst>
              <a:ext uri="{FF2B5EF4-FFF2-40B4-BE49-F238E27FC236}">
                <a16:creationId xmlns:a16="http://schemas.microsoft.com/office/drawing/2014/main" id="{EF284539-C455-51CE-BB04-F7ABFF2555D1}"/>
              </a:ext>
            </a:extLst>
          </p:cNvPr>
          <p:cNvPicPr>
            <a:picLocks noChangeAspect="1"/>
          </p:cNvPicPr>
          <p:nvPr/>
        </p:nvPicPr>
        <p:blipFill>
          <a:blip r:embed="rId3"/>
          <a:stretch>
            <a:fillRect/>
          </a:stretch>
        </p:blipFill>
        <p:spPr>
          <a:xfrm>
            <a:off x="39372" y="4542994"/>
            <a:ext cx="9065256" cy="1423214"/>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2022 jälkimmäisellä puoliskolla yritysten liikevaihto kasvoi voimakkaasti kaikissa Satakunnan seutukunnissa. Kasvu ylitti pääosin valtakunnan tason.  </a:t>
            </a:r>
          </a:p>
          <a:p>
            <a:pPr algn="just">
              <a:defRPr/>
            </a:pPr>
            <a:r>
              <a:rPr lang="fi-FI" altLang="fi-FI" sz="1500" b="1" dirty="0"/>
              <a:t>Vuoden 2023 alussa liikevaihdon nousu jatkui hiipuneena Rauman seutukunnassa ja Pohjois-Satakunnassa.</a:t>
            </a:r>
          </a:p>
          <a:p>
            <a:pPr algn="just">
              <a:defRPr/>
            </a:pPr>
            <a:r>
              <a:rPr lang="fi-FI" altLang="fi-FI" sz="1500" b="1" dirty="0"/>
              <a:t>Porin seutukunnassa liikevaihto sen sijaan aleni vuoden 2023 ensimmäisellä neljänneksellä, sillä metallien jalostuksen suuren painoarvon vuoksi alan tuottajahintojen lasku painoi kehityksen aavistuksen pakkaselle.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98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2022-23: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pic>
        <p:nvPicPr>
          <p:cNvPr id="16" name="Picture 15">
            <a:extLst>
              <a:ext uri="{FF2B5EF4-FFF2-40B4-BE49-F238E27FC236}">
                <a16:creationId xmlns:a16="http://schemas.microsoft.com/office/drawing/2014/main" id="{5E7E2560-1400-8FE0-D1A7-DB6C6B2304D9}"/>
              </a:ext>
            </a:extLst>
          </p:cNvPr>
          <p:cNvPicPr>
            <a:picLocks noChangeAspect="1"/>
          </p:cNvPicPr>
          <p:nvPr/>
        </p:nvPicPr>
        <p:blipFill>
          <a:blip r:embed="rId3"/>
          <a:stretch>
            <a:fillRect/>
          </a:stretch>
        </p:blipFill>
        <p:spPr>
          <a:xfrm>
            <a:off x="306113" y="5095211"/>
            <a:ext cx="8301038" cy="728663"/>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2049" name="Picture 1">
            <a:extLst>
              <a:ext uri="{FF2B5EF4-FFF2-40B4-BE49-F238E27FC236}">
                <a16:creationId xmlns:a16="http://schemas.microsoft.com/office/drawing/2014/main" id="{2508607E-C8FF-49F4-A673-367773D0B4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086" y="1396511"/>
            <a:ext cx="5184149" cy="314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6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99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tammi</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kesäkuu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selvästi vuoden 2023 tammi-kesäkuussa. Laskeneet tuottajahinnat vaikuttavat suurelta osin laskun taustalla etenkin metallien jalostuksessa, mutta osin myös mm. metsäteollisuudessa. Ainoastaan elintarviketeollisuuden viennin arvo kohosi tammi-maaliskuussa, mutta siinäkin kevät sujui kehnosti. Maassa keskimäärin viennin arvo tippui Satakuntaa vähemmän johtuen lähinnä teknologiateollisuuden selvästi loivemmasta pudotuksesta. Sen taustalla piilee metallien jalostuksen vähäisempi painoarvo. Siten metallien hintojen pudotus, joka näkyy Satakunnan viennin arvossa, ei vaikuta niin paljon valtakunnallisiin kehityslukuihin.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861087"/>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60 %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(3,9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32 %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(2,1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(54 milj. €) v. 2022.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(432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6,4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2022.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sija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kolmas</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maakunnasta</a:t>
            </a:r>
            <a:r>
              <a:rPr lang="sv-SE" sz="1350" b="1" dirty="0">
                <a:solidFill>
                  <a:prstClr val="black"/>
                </a:solidFill>
                <a:highlight>
                  <a:srgbClr val="FFFF00"/>
                </a:highlight>
                <a:latin typeface="Calibri" panose="020F0502020204030204"/>
                <a:cs typeface="+mn-cs"/>
              </a:rPr>
              <a:t>.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8,1 % Suomen viennistä ja sija 4 (19 maakuntaa) v. 2022. Väestöosuus on 3,8 %.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5023447" y="1984678"/>
            <a:ext cx="52359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3073" name="Picture 1">
            <a:extLst>
              <a:ext uri="{FF2B5EF4-FFF2-40B4-BE49-F238E27FC236}">
                <a16:creationId xmlns:a16="http://schemas.microsoft.com/office/drawing/2014/main" id="{CB28AC2C-C229-AB76-6908-59F06DDD57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073" y="2881302"/>
            <a:ext cx="3956274" cy="24113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E25EB98-BDE2-2AEB-47E8-CE35B5DC1300}"/>
              </a:ext>
            </a:extLst>
          </p:cNvPr>
          <p:cNvPicPr>
            <a:picLocks noChangeAspect="1"/>
          </p:cNvPicPr>
          <p:nvPr/>
        </p:nvPicPr>
        <p:blipFill>
          <a:blip r:embed="rId4"/>
          <a:stretch>
            <a:fillRect/>
          </a:stretch>
        </p:blipFill>
        <p:spPr>
          <a:xfrm>
            <a:off x="260280" y="4251343"/>
            <a:ext cx="3893344"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4.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40345</TotalTime>
  <Words>10252</Words>
  <Application>Microsoft Office PowerPoint</Application>
  <PresentationFormat>On-screen Show (4:3)</PresentationFormat>
  <Paragraphs>1183</Paragraphs>
  <Slides>134</Slides>
  <Notes>47</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134</vt:i4>
      </vt:variant>
    </vt:vector>
  </HeadingPairs>
  <TitlesOfParts>
    <vt:vector size="161" baseType="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1_Office-teema</vt:lpstr>
      <vt:lpstr>Office Theme</vt:lpstr>
      <vt:lpstr>9_Retro</vt:lpstr>
      <vt:lpstr>2_pp-malli_tke</vt:lpstr>
      <vt:lpstr>3_pp-malli_tke</vt:lpstr>
      <vt:lpstr>Office-teema</vt:lpstr>
      <vt:lpstr>SATAKUNTA LUKUINA Satakunnan toimintaympäristö -infograafeja väestöstä, aluetaloudesta, suhdannekehityksestä ja positiivisesta rakennemuutoksesta  marraskuu 2023  Aluekehitysasiantuntija Saku Vähäsantanen, Satakuntaliitto 044 711 4350, etunimi.sukunimi at satakunta.fi</vt:lpstr>
      <vt:lpstr> SISÄLTÖ  Kalvot 3-24:  Väestö, koulutus, t&amp;k-toiminta, hyvinvointi ja    työllisyys Kalvot 25-32:  Työpaikkarakenne ja resilienssi Kalvot 33-54:  Aluetalous, tuottavuus ja vienti Kalvot 55-80:  Suurimmat työnantajat, yrityskanta, kasvualat,    teollisuus, automaatio, matkailu, ruokaketju Kalvot 81-92:  Positiivinen rakennemuutos Kalvot 93-134:  Satakunnan talous -suhdannekatsaus marraskuu 2023  </vt:lpstr>
      <vt:lpstr>Satakunta 2021-22</vt:lpstr>
      <vt:lpstr>PowerPoint Presentation</vt:lpstr>
      <vt:lpstr>PowerPoint Presentation</vt:lpstr>
      <vt:lpstr>Väestö, kehitys v. 2022 asti</vt:lpstr>
      <vt:lpstr>Väestö, kehitys v. 2022</vt:lpstr>
      <vt:lpstr>Väestö, kehitys kunnittain 1993-2022</vt:lpstr>
      <vt:lpstr>Väestö</vt:lpstr>
      <vt:lpstr>Väestörakenne</vt:lpstr>
      <vt:lpstr>Väestörakenne</vt:lpstr>
      <vt:lpstr>Väestöennuste 2021</vt:lpstr>
      <vt:lpstr>Väestöennuste osa-alueittain 2021</vt:lpstr>
      <vt:lpstr>Väestöennuste 2021</vt:lpstr>
      <vt:lpstr>Väestöennuste 2021</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Aluetalous, investoinnit</vt:lpstr>
      <vt:lpstr>PowerPoint Presentation</vt:lpstr>
      <vt:lpstr>Seutukuntien kilpailukyky 2021</vt:lpstr>
      <vt:lpstr>satakunnaN vahvuuksia: vIENTI</vt:lpstr>
      <vt:lpstr>vIENTI VAHVuutena</vt:lpstr>
      <vt:lpstr>satakunnaN vahvuuksia: vIENTI</vt:lpstr>
      <vt:lpstr>satakunnaN SUURIMMAT TYÖNANTAJAT 2021</vt:lpstr>
      <vt:lpstr>seutukuntien SUURIMMAT TYÖNANTAJAT 2021</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2012-2022</vt:lpstr>
      <vt:lpstr>satakunnaN NOUSUTRENDEJÄ 2010-2022</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SATAKUNTA Suomen talouden vahva osa</vt:lpstr>
      <vt:lpstr>Suomen talouden vahva osa: SATAKUNNAN positiivinen rakennemuutos</vt:lpstr>
      <vt:lpstr>Työvoiman kysynnän ja osaamistarpeiden näkymät (joulukuu 2022), päivitys kevät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1701</cp:revision>
  <cp:lastPrinted>2017-02-15T05:52:19Z</cp:lastPrinted>
  <dcterms:created xsi:type="dcterms:W3CDTF">2013-02-13T10:00:41Z</dcterms:created>
  <dcterms:modified xsi:type="dcterms:W3CDTF">2023-11-08T09:15:27Z</dcterms:modified>
</cp:coreProperties>
</file>