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1"/>
  </p:notesMasterIdLst>
  <p:sldIdLst>
    <p:sldId id="256" r:id="rId5"/>
    <p:sldId id="536" r:id="rId6"/>
    <p:sldId id="678" r:id="rId7"/>
    <p:sldId id="679" r:id="rId8"/>
    <p:sldId id="508" r:id="rId9"/>
    <p:sldId id="677" r:id="rId10"/>
    <p:sldId id="462" r:id="rId11"/>
    <p:sldId id="515" r:id="rId12"/>
    <p:sldId id="676" r:id="rId13"/>
    <p:sldId id="555" r:id="rId14"/>
    <p:sldId id="293" r:id="rId15"/>
    <p:sldId id="668" r:id="rId16"/>
    <p:sldId id="548" r:id="rId17"/>
    <p:sldId id="386" r:id="rId18"/>
    <p:sldId id="291" r:id="rId19"/>
    <p:sldId id="529" r:id="rId20"/>
    <p:sldId id="495" r:id="rId21"/>
    <p:sldId id="554" r:id="rId22"/>
    <p:sldId id="496" r:id="rId23"/>
    <p:sldId id="501" r:id="rId24"/>
    <p:sldId id="494" r:id="rId25"/>
    <p:sldId id="493" r:id="rId26"/>
    <p:sldId id="497" r:id="rId27"/>
    <p:sldId id="500" r:id="rId28"/>
    <p:sldId id="284" r:id="rId29"/>
    <p:sldId id="559" r:id="rId30"/>
    <p:sldId id="469" r:id="rId31"/>
    <p:sldId id="558" r:id="rId32"/>
    <p:sldId id="470" r:id="rId33"/>
    <p:sldId id="475" r:id="rId34"/>
    <p:sldId id="553" r:id="rId35"/>
    <p:sldId id="471" r:id="rId36"/>
    <p:sldId id="472" r:id="rId37"/>
    <p:sldId id="473" r:id="rId38"/>
    <p:sldId id="474" r:id="rId39"/>
    <p:sldId id="480" r:id="rId40"/>
    <p:sldId id="520" r:id="rId41"/>
    <p:sldId id="482" r:id="rId42"/>
    <p:sldId id="483" r:id="rId43"/>
    <p:sldId id="484" r:id="rId44"/>
    <p:sldId id="492" r:id="rId45"/>
    <p:sldId id="487" r:id="rId46"/>
    <p:sldId id="488" r:id="rId47"/>
    <p:sldId id="489" r:id="rId48"/>
    <p:sldId id="490" r:id="rId49"/>
    <p:sldId id="491" r:id="rId50"/>
    <p:sldId id="560" r:id="rId51"/>
    <p:sldId id="423" r:id="rId52"/>
    <p:sldId id="498" r:id="rId53"/>
    <p:sldId id="476" r:id="rId54"/>
    <p:sldId id="544" r:id="rId55"/>
    <p:sldId id="292" r:id="rId56"/>
    <p:sldId id="486" r:id="rId57"/>
    <p:sldId id="675" r:id="rId58"/>
    <p:sldId id="499" r:id="rId59"/>
    <p:sldId id="535" r:id="rId6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4" d="100"/>
          <a:sy n="114" d="100"/>
        </p:scale>
        <p:origin x="3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8.11.2023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8.11.2023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8.11.2023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8.11.2023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81425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59207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283409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1785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8.11.2023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16105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8.11.2023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60078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8.11.2023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752388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95176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9126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21878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24732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www.satakuntaliitto.fi/"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8.11.2023</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8.11.2023</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8.11.2023</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1517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6.emf"/><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58.emf"/><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1.emf"/><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6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4.emf"/><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7.emf"/><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80.emf"/><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1.emf"/></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84.emf"/><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87.emf"/><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90.emf"/><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93.emf"/><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95.emf"/></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41</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Marras</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2023</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778253"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sp>
        <p:nvSpPr>
          <p:cNvPr id="7" name="TextBox 6">
            <a:extLst>
              <a:ext uri="{FF2B5EF4-FFF2-40B4-BE49-F238E27FC236}">
                <a16:creationId xmlns:a16="http://schemas.microsoft.com/office/drawing/2014/main" id="{9CB29564-CBCD-4248-8AAA-90454839BC15}"/>
              </a:ext>
            </a:extLst>
          </p:cNvPr>
          <p:cNvSpPr txBox="1"/>
          <p:nvPr/>
        </p:nvSpPr>
        <p:spPr>
          <a:xfrm>
            <a:off x="9454530" y="1951815"/>
            <a:ext cx="1746870" cy="2062103"/>
          </a:xfrm>
          <a:prstGeom prst="rect">
            <a:avLst/>
          </a:prstGeom>
          <a:noFill/>
        </p:spPr>
        <p:txBody>
          <a:bodyPr wrap="squar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pic>
        <p:nvPicPr>
          <p:cNvPr id="3" name="Picture 2">
            <a:extLst>
              <a:ext uri="{FF2B5EF4-FFF2-40B4-BE49-F238E27FC236}">
                <a16:creationId xmlns:a16="http://schemas.microsoft.com/office/drawing/2014/main" id="{C46504F4-29A5-CBCB-294D-149B9FF336FC}"/>
              </a:ext>
            </a:extLst>
          </p:cNvPr>
          <p:cNvPicPr>
            <a:picLocks noChangeAspect="1"/>
          </p:cNvPicPr>
          <p:nvPr/>
        </p:nvPicPr>
        <p:blipFill>
          <a:blip r:embed="rId3"/>
          <a:stretch>
            <a:fillRect/>
          </a:stretch>
        </p:blipFill>
        <p:spPr>
          <a:xfrm>
            <a:off x="272203" y="627339"/>
            <a:ext cx="8465397" cy="6325911"/>
          </a:xfrm>
          <a:prstGeom prst="rect">
            <a:avLst/>
          </a:prstGeom>
          <a:solidFill>
            <a:schemeClr val="bg1">
              <a:lumMod val="95000"/>
            </a:schemeClr>
          </a:solidFill>
        </p:spPr>
      </p:pic>
      <p:pic>
        <p:nvPicPr>
          <p:cNvPr id="4" name="Kuva 8" descr="Kuva, joka sisältää kohteen teksti, merkki, clipart-kuva&#10;&#10;Kuvaus luotu automaattisesti">
            <a:extLst>
              <a:ext uri="{FF2B5EF4-FFF2-40B4-BE49-F238E27FC236}">
                <a16:creationId xmlns:a16="http://schemas.microsoft.com/office/drawing/2014/main" id="{BFA83E3D-FBDD-9787-2F73-4BAA87245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5220" y="5875586"/>
            <a:ext cx="1856812" cy="480765"/>
          </a:xfrm>
          <a:prstGeom prst="rect">
            <a:avLst/>
          </a:prstGeom>
        </p:spPr>
      </p:pic>
    </p:spTree>
    <p:extLst>
      <p:ext uri="{BB962C8B-B14F-4D97-AF65-F5344CB8AC3E}">
        <p14:creationId xmlns:p14="http://schemas.microsoft.com/office/powerpoint/2010/main" val="149022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03048-838B-38FA-0C90-E5EB0A61F189}"/>
              </a:ext>
            </a:extLst>
          </p:cNvPr>
          <p:cNvPicPr>
            <a:picLocks noChangeAspect="1"/>
          </p:cNvPicPr>
          <p:nvPr/>
        </p:nvPicPr>
        <p:blipFill>
          <a:blip r:embed="rId2"/>
          <a:stretch>
            <a:fillRect/>
          </a:stretch>
        </p:blipFill>
        <p:spPr>
          <a:xfrm>
            <a:off x="1524000" y="116632"/>
            <a:ext cx="4735267" cy="6696744"/>
          </a:xfrm>
          <a:prstGeom prst="rect">
            <a:avLst/>
          </a:prstGeom>
        </p:spPr>
      </p:pic>
      <p:sp>
        <p:nvSpPr>
          <p:cNvPr id="4" name="TextBox 3"/>
          <p:cNvSpPr txBox="1"/>
          <p:nvPr/>
        </p:nvSpPr>
        <p:spPr>
          <a:xfrm>
            <a:off x="6081118" y="687745"/>
            <a:ext cx="4604787" cy="2862322"/>
          </a:xfrm>
          <a:prstGeom prst="rect">
            <a:avLst/>
          </a:prstGeom>
          <a:noFill/>
        </p:spPr>
        <p:txBody>
          <a:bodyPr wrap="none" rtlCol="0">
            <a:spAutoFit/>
          </a:bodyPr>
          <a:lstStyle/>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punaisella heikoimmat (v. 2021),</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9,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Pohjois-Satakunta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13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20</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Satakunta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5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096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6060901" y="4005065"/>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363" y="6216652"/>
            <a:ext cx="1856812" cy="480765"/>
          </a:xfrm>
          <a:prstGeom prst="rect">
            <a:avLst/>
          </a:prstGeom>
        </p:spPr>
      </p:pic>
    </p:spTree>
    <p:extLst>
      <p:ext uri="{BB962C8B-B14F-4D97-AF65-F5344CB8AC3E}">
        <p14:creationId xmlns:p14="http://schemas.microsoft.com/office/powerpoint/2010/main" val="267983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87477" y="28738"/>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2012-2022</a:t>
            </a:r>
          </a:p>
        </p:txBody>
      </p:sp>
      <p:sp>
        <p:nvSpPr>
          <p:cNvPr id="9" name="Tekstiruutu 8"/>
          <p:cNvSpPr txBox="1"/>
          <p:nvPr/>
        </p:nvSpPr>
        <p:spPr>
          <a:xfrm>
            <a:off x="10404050" y="3401344"/>
            <a:ext cx="307777" cy="9924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2023</a:t>
            </a: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 name="Kaarinuoli vasemmalle 2"/>
          <p:cNvSpPr/>
          <p:nvPr/>
        </p:nvSpPr>
        <p:spPr>
          <a:xfrm rot="15276112" flipH="1">
            <a:off x="8194464" y="4207035"/>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latin typeface="Calibri"/>
            </a:endParaRPr>
          </a:p>
        </p:txBody>
      </p:sp>
      <p:sp>
        <p:nvSpPr>
          <p:cNvPr id="5" name="Pyöristetty suorakulmio 4"/>
          <p:cNvSpPr/>
          <p:nvPr/>
        </p:nvSpPr>
        <p:spPr>
          <a:xfrm>
            <a:off x="7676499"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244340" y="17897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53338" y="1"/>
            <a:ext cx="1193314" cy="1138209"/>
          </a:xfrm>
          <a:prstGeom prst="rect">
            <a:avLst/>
          </a:prstGeom>
        </p:spPr>
      </p:pic>
      <p:sp>
        <p:nvSpPr>
          <p:cNvPr id="17" name="Tekstiruutu 34"/>
          <p:cNvSpPr txBox="1"/>
          <p:nvPr/>
        </p:nvSpPr>
        <p:spPr>
          <a:xfrm>
            <a:off x="7516911" y="1465854"/>
            <a:ext cx="4320926" cy="400110"/>
          </a:xfrm>
          <a:prstGeom prst="rect">
            <a:avLst/>
          </a:prstGeom>
          <a:noFill/>
        </p:spPr>
        <p:txBody>
          <a:bodyPr wrap="none" rtlCol="0">
            <a:spAutoFit/>
          </a:bodyPr>
          <a:lstStyle/>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2012-2022*</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6940392" y="2733983"/>
            <a:ext cx="4134590" cy="37442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600" dirty="0">
                <a:solidFill>
                  <a:prstClr val="white">
                    <a:lumMod val="50000"/>
                  </a:prstClr>
                </a:solidFill>
                <a:latin typeface="Calibri"/>
              </a:rPr>
              <a:t>    </a:t>
            </a:r>
            <a:r>
              <a:rPr lang="fi-FI" sz="1600" b="1" dirty="0">
                <a:solidFill>
                  <a:prstClr val="white">
                    <a:lumMod val="50000"/>
                  </a:prstClr>
                </a:solidFill>
                <a:latin typeface="Calibri"/>
              </a:rPr>
              <a:t>Toimialat keskimäärin 31,6</a:t>
            </a:r>
            <a:r>
              <a:rPr lang="fi-FI" sz="1600" b="1" dirty="0">
                <a:solidFill>
                  <a:srgbClr val="00B0F0"/>
                </a:solidFill>
                <a:latin typeface="Calibri"/>
              </a:rPr>
              <a:t> </a:t>
            </a:r>
            <a:r>
              <a:rPr lang="fi-FI" sz="1600" b="1" dirty="0">
                <a:solidFill>
                  <a:prstClr val="white">
                    <a:lumMod val="50000"/>
                  </a:prstClr>
                </a:solidFill>
                <a:latin typeface="Calibri"/>
              </a:rPr>
              <a:t>%</a:t>
            </a:r>
          </a:p>
          <a:p>
            <a:pPr algn="ctr"/>
            <a:r>
              <a:rPr lang="fi-FI" sz="1600" b="1" dirty="0">
                <a:solidFill>
                  <a:prstClr val="white">
                    <a:lumMod val="50000"/>
                  </a:prstClr>
                </a:solidFill>
                <a:latin typeface="Calibri"/>
              </a:rPr>
              <a:t>      Teollisuus keskimäärin 28,9 % </a:t>
            </a:r>
          </a:p>
        </p:txBody>
      </p:sp>
      <p:sp>
        <p:nvSpPr>
          <p:cNvPr id="6" name="TextBox 5"/>
          <p:cNvSpPr txBox="1"/>
          <p:nvPr/>
        </p:nvSpPr>
        <p:spPr>
          <a:xfrm>
            <a:off x="1548077" y="5875176"/>
            <a:ext cx="360066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Automaatio- ja robotiikkaklusteri</a:t>
            </a:r>
            <a:endParaRPr lang="en-US"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905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558599" y="4514967"/>
            <a:ext cx="2254143"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Elintarviketeollisuus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244340" y="24389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4" name="TextBox 23"/>
          <p:cNvSpPr txBox="1"/>
          <p:nvPr/>
        </p:nvSpPr>
        <p:spPr>
          <a:xfrm>
            <a:off x="1565706" y="1252079"/>
            <a:ext cx="258436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Yksityiset SOTE-palvelut</a:t>
            </a:r>
            <a:endParaRPr lang="en-US" sz="12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260619" y="31302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7" name="TextBox 26"/>
          <p:cNvSpPr txBox="1"/>
          <p:nvPr/>
        </p:nvSpPr>
        <p:spPr>
          <a:xfrm>
            <a:off x="1588496" y="3852697"/>
            <a:ext cx="240322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Liike-elämän palvelut</a:t>
            </a:r>
            <a:endParaRPr lang="en-US"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1509311" y="5189640"/>
            <a:ext cx="287290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Tukku- ja vähittäiskauppa</a:t>
            </a:r>
            <a:endParaRPr lang="en-US"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1588496" y="3159502"/>
            <a:ext cx="1643399"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Rakentaminen</a:t>
            </a:r>
            <a:endParaRPr lang="en-US"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260620" y="382364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2" name="Pyöristetty suorakulmio 9"/>
          <p:cNvSpPr/>
          <p:nvPr/>
        </p:nvSpPr>
        <p:spPr>
          <a:xfrm>
            <a:off x="5260619" y="449507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3" name="Pyöristetty suorakulmio 9"/>
          <p:cNvSpPr/>
          <p:nvPr/>
        </p:nvSpPr>
        <p:spPr>
          <a:xfrm>
            <a:off x="5276628" y="515854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4" name="Pyöristetty suorakulmio 9"/>
          <p:cNvSpPr/>
          <p:nvPr/>
        </p:nvSpPr>
        <p:spPr>
          <a:xfrm>
            <a:off x="5286700" y="5817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5" name="Rectangle 34"/>
          <p:cNvSpPr/>
          <p:nvPr/>
        </p:nvSpPr>
        <p:spPr>
          <a:xfrm>
            <a:off x="5348881" y="4339478"/>
            <a:ext cx="188865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35,8 %</a:t>
            </a:r>
          </a:p>
        </p:txBody>
      </p:sp>
      <p:sp>
        <p:nvSpPr>
          <p:cNvPr id="36" name="Rectangle 35"/>
          <p:cNvSpPr/>
          <p:nvPr/>
        </p:nvSpPr>
        <p:spPr>
          <a:xfrm>
            <a:off x="5234940" y="5011854"/>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30,5 %</a:t>
            </a:r>
          </a:p>
        </p:txBody>
      </p:sp>
      <p:sp>
        <p:nvSpPr>
          <p:cNvPr id="38" name="Rectangle 37"/>
          <p:cNvSpPr/>
          <p:nvPr/>
        </p:nvSpPr>
        <p:spPr>
          <a:xfrm>
            <a:off x="5227963" y="568845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27,6 %</a:t>
            </a:r>
          </a:p>
        </p:txBody>
      </p:sp>
      <p:sp>
        <p:nvSpPr>
          <p:cNvPr id="40" name="TextBox 39"/>
          <p:cNvSpPr txBox="1"/>
          <p:nvPr/>
        </p:nvSpPr>
        <p:spPr>
          <a:xfrm>
            <a:off x="7759544" y="1988809"/>
            <a:ext cx="2887108" cy="523220"/>
          </a:xfrm>
          <a:prstGeom prst="rect">
            <a:avLst/>
          </a:prstGeom>
          <a:noFill/>
        </p:spPr>
        <p:txBody>
          <a:bodyPr wrap="square" rtlCol="0">
            <a:spAutoFit/>
          </a:bodyPr>
          <a:lstStyle/>
          <a:p>
            <a:r>
              <a:rPr lang="fi-FI" sz="1400" dirty="0">
                <a:solidFill>
                  <a:srgbClr val="7F7F7F"/>
                </a:solidFill>
                <a:latin typeface="Calibri" panose="020F0502020204030204"/>
                <a:cs typeface="Arial" panose="020B0604020202020204" pitchFamily="34" charset="0"/>
              </a:rPr>
              <a:t>*Kyseessä suurimmat päätoimialat</a:t>
            </a:r>
          </a:p>
          <a:p>
            <a:r>
              <a:rPr lang="fi-FI" sz="1400" dirty="0">
                <a:solidFill>
                  <a:srgbClr val="7F7F7F"/>
                </a:solidFill>
                <a:latin typeface="Calibri" panose="020F0502020204030204"/>
                <a:cs typeface="Arial" panose="020B0604020202020204" pitchFamily="34" charset="0"/>
              </a:rPr>
              <a:t>  karkealla jaolla, SOTE 2012 </a:t>
            </a:r>
            <a:r>
              <a:rPr lang="fi-FI" sz="1400" dirty="0" err="1">
                <a:solidFill>
                  <a:srgbClr val="7F7F7F"/>
                </a:solidFill>
                <a:latin typeface="Calibri" panose="020F0502020204030204"/>
                <a:cs typeface="Arial" panose="020B0604020202020204" pitchFamily="34" charset="0"/>
              </a:rPr>
              <a:t>vs</a:t>
            </a:r>
            <a:r>
              <a:rPr lang="fi-FI" sz="1400" dirty="0">
                <a:solidFill>
                  <a:srgbClr val="7F7F7F"/>
                </a:solidFill>
                <a:latin typeface="Calibri" panose="020F0502020204030204"/>
                <a:cs typeface="Arial" panose="020B0604020202020204" pitchFamily="34" charset="0"/>
              </a:rPr>
              <a:t> 2021. </a:t>
            </a:r>
            <a:endParaRPr lang="en-US" sz="1400" dirty="0">
              <a:solidFill>
                <a:srgbClr val="7F7F7F"/>
              </a:solidFill>
              <a:latin typeface="Calibri" panose="020F0502020204030204"/>
              <a:cs typeface="Arial" panose="020B0604020202020204" pitchFamily="34" charset="0"/>
            </a:endParaRPr>
          </a:p>
        </p:txBody>
      </p:sp>
      <p:sp>
        <p:nvSpPr>
          <p:cNvPr id="44" name="TextBox 43"/>
          <p:cNvSpPr txBox="1"/>
          <p:nvPr/>
        </p:nvSpPr>
        <p:spPr>
          <a:xfrm>
            <a:off x="1530892" y="1845041"/>
            <a:ext cx="3523722" cy="369332"/>
          </a:xfrm>
          <a:prstGeom prst="rect">
            <a:avLst/>
          </a:prstGeom>
          <a:noFill/>
        </p:spPr>
        <p:txBody>
          <a:bodyPr wrap="none" rtlCol="0">
            <a:spAutoFit/>
          </a:bodyPr>
          <a:lstStyle/>
          <a:p>
            <a:r>
              <a:rPr lang="en-US" dirty="0" err="1">
                <a:solidFill>
                  <a:prstClr val="black"/>
                </a:solidFill>
                <a:latin typeface="Britannic Bold" panose="020B0903060703020204" pitchFamily="34" charset="0"/>
                <a:cs typeface="Arial" panose="020B0604020202020204" pitchFamily="34" charset="0"/>
              </a:rPr>
              <a:t>Sähkö</a:t>
            </a:r>
            <a:r>
              <a:rPr lang="en-US" dirty="0">
                <a:solidFill>
                  <a:prstClr val="black"/>
                </a:solidFill>
                <a:latin typeface="Britannic Bold" panose="020B0903060703020204" pitchFamily="34" charset="0"/>
                <a:cs typeface="Arial" panose="020B0604020202020204" pitchFamily="34" charset="0"/>
              </a:rPr>
              <a:t>- ja </a:t>
            </a:r>
            <a:r>
              <a:rPr lang="en-US" dirty="0" err="1">
                <a:solidFill>
                  <a:prstClr val="black"/>
                </a:solidFill>
                <a:latin typeface="Britannic Bold" panose="020B0903060703020204" pitchFamily="34" charset="0"/>
                <a:cs typeface="Arial" panose="020B0604020202020204" pitchFamily="34" charset="0"/>
              </a:rPr>
              <a:t>elektroniikkateollisuus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227963" y="57706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6" name="Rectangle 45"/>
          <p:cNvSpPr/>
          <p:nvPr/>
        </p:nvSpPr>
        <p:spPr>
          <a:xfrm>
            <a:off x="5486333" y="164711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66,7 %</a:t>
            </a:r>
          </a:p>
        </p:txBody>
      </p:sp>
      <p:sp>
        <p:nvSpPr>
          <p:cNvPr id="26" name="Rectangle 25"/>
          <p:cNvSpPr/>
          <p:nvPr/>
        </p:nvSpPr>
        <p:spPr>
          <a:xfrm>
            <a:off x="5202760" y="3650833"/>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38,9 %</a:t>
            </a:r>
          </a:p>
        </p:txBody>
      </p:sp>
      <p:sp>
        <p:nvSpPr>
          <p:cNvPr id="23" name="Rectangle 22"/>
          <p:cNvSpPr/>
          <p:nvPr/>
        </p:nvSpPr>
        <p:spPr>
          <a:xfrm>
            <a:off x="5492190" y="296918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47,9 %</a:t>
            </a:r>
          </a:p>
        </p:txBody>
      </p:sp>
      <p:sp>
        <p:nvSpPr>
          <p:cNvPr id="61" name="Rectangle 60"/>
          <p:cNvSpPr/>
          <p:nvPr/>
        </p:nvSpPr>
        <p:spPr>
          <a:xfrm>
            <a:off x="5466073" y="2278619"/>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57,9 %</a:t>
            </a:r>
          </a:p>
        </p:txBody>
      </p:sp>
      <p:sp>
        <p:nvSpPr>
          <p:cNvPr id="39" name="Rectangle 38"/>
          <p:cNvSpPr/>
          <p:nvPr/>
        </p:nvSpPr>
        <p:spPr>
          <a:xfrm>
            <a:off x="4953373" y="398989"/>
            <a:ext cx="231024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105,0 %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570826" y="624825"/>
            <a:ext cx="1975221"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Metallien jalostus</a:t>
            </a:r>
            <a:endParaRPr lang="en-US"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227963" y="119955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202760" y="1060725"/>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80,4 %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9995" y="6294503"/>
            <a:ext cx="1856812" cy="480765"/>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298D53D-B478-E3CB-E99A-25145F419FAA}"/>
              </a:ext>
            </a:extLst>
          </p:cNvPr>
          <p:cNvSpPr txBox="1"/>
          <p:nvPr/>
        </p:nvSpPr>
        <p:spPr>
          <a:xfrm>
            <a:off x="285193" y="6247498"/>
            <a:ext cx="2095269" cy="48023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B1E0833F-5F66-A999-AB8E-175C1B49F7EC}"/>
              </a:ext>
            </a:extLst>
          </p:cNvPr>
          <p:cNvSpPr txBox="1"/>
          <p:nvPr/>
        </p:nvSpPr>
        <p:spPr>
          <a:xfrm>
            <a:off x="1509311" y="2490741"/>
            <a:ext cx="235513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Teknologiateollisuus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565705" y="643741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a:rPr>
              <a:t>25.4.2023</a:t>
            </a:r>
          </a:p>
        </p:txBody>
      </p:sp>
    </p:spTree>
    <p:extLst>
      <p:ext uri="{BB962C8B-B14F-4D97-AF65-F5344CB8AC3E}">
        <p14:creationId xmlns:p14="http://schemas.microsoft.com/office/powerpoint/2010/main" val="139897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87477" y="28738"/>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2010-2022</a:t>
            </a:r>
          </a:p>
        </p:txBody>
      </p:sp>
      <p:sp>
        <p:nvSpPr>
          <p:cNvPr id="9" name="Tekstiruutu 8"/>
          <p:cNvSpPr txBox="1"/>
          <p:nvPr/>
        </p:nvSpPr>
        <p:spPr>
          <a:xfrm>
            <a:off x="10404050" y="3401344"/>
            <a:ext cx="307777" cy="9924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2022</a:t>
            </a: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 name="Kaarinuoli vasemmalle 2"/>
          <p:cNvSpPr/>
          <p:nvPr/>
        </p:nvSpPr>
        <p:spPr>
          <a:xfrm rot="15276112" flipH="1">
            <a:off x="8194464" y="4207035"/>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latin typeface="Calibri"/>
            </a:endParaRPr>
          </a:p>
        </p:txBody>
      </p:sp>
      <p:sp>
        <p:nvSpPr>
          <p:cNvPr id="5" name="Pyöristetty suorakulmio 4"/>
          <p:cNvSpPr/>
          <p:nvPr/>
        </p:nvSpPr>
        <p:spPr>
          <a:xfrm>
            <a:off x="7676499"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244340" y="17897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53338" y="1"/>
            <a:ext cx="1193314" cy="1138209"/>
          </a:xfrm>
          <a:prstGeom prst="rect">
            <a:avLst/>
          </a:prstGeom>
        </p:spPr>
      </p:pic>
      <p:sp>
        <p:nvSpPr>
          <p:cNvPr id="17" name="Tekstiruutu 34"/>
          <p:cNvSpPr txBox="1"/>
          <p:nvPr/>
        </p:nvSpPr>
        <p:spPr>
          <a:xfrm>
            <a:off x="7463253" y="1018157"/>
            <a:ext cx="4320926" cy="400110"/>
          </a:xfrm>
          <a:prstGeom prst="rect">
            <a:avLst/>
          </a:prstGeom>
          <a:noFill/>
        </p:spPr>
        <p:txBody>
          <a:bodyPr wrap="none" rtlCol="0">
            <a:spAutoFit/>
          </a:bodyPr>
          <a:lstStyle/>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Nopein liikevaihdon kasvu 2010-2022*</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420456" y="2689024"/>
            <a:ext cx="3110660" cy="4620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600" dirty="0">
                <a:solidFill>
                  <a:prstClr val="white">
                    <a:lumMod val="50000"/>
                  </a:prstClr>
                </a:solidFill>
                <a:latin typeface="Calibri"/>
              </a:rPr>
              <a:t>    </a:t>
            </a:r>
            <a:r>
              <a:rPr lang="fi-FI" sz="1600" b="1" dirty="0">
                <a:solidFill>
                  <a:prstClr val="white">
                    <a:lumMod val="50000"/>
                  </a:prstClr>
                </a:solidFill>
                <a:latin typeface="Calibri"/>
              </a:rPr>
              <a:t>Toimialat keskimäärin 40,1</a:t>
            </a:r>
            <a:r>
              <a:rPr lang="fi-FI" sz="1600" b="1" dirty="0">
                <a:solidFill>
                  <a:srgbClr val="00B0F0"/>
                </a:solidFill>
                <a:latin typeface="Calibri"/>
              </a:rPr>
              <a:t> </a:t>
            </a:r>
            <a:r>
              <a:rPr lang="fi-FI" sz="1600" b="1" dirty="0">
                <a:solidFill>
                  <a:prstClr val="white">
                    <a:lumMod val="50000"/>
                  </a:prstClr>
                </a:solidFill>
                <a:latin typeface="Calibri"/>
              </a:rPr>
              <a:t>%</a:t>
            </a:r>
          </a:p>
          <a:p>
            <a:pPr algn="ctr"/>
            <a:r>
              <a:rPr lang="fi-FI" sz="1600" b="1" dirty="0">
                <a:solidFill>
                  <a:prstClr val="white">
                    <a:lumMod val="50000"/>
                  </a:prstClr>
                </a:solidFill>
                <a:latin typeface="Calibri"/>
              </a:rPr>
              <a:t>    Teollisuus keskimäärin 34,4 % </a:t>
            </a:r>
          </a:p>
        </p:txBody>
      </p:sp>
      <p:sp>
        <p:nvSpPr>
          <p:cNvPr id="6" name="TextBox 5"/>
          <p:cNvSpPr txBox="1"/>
          <p:nvPr/>
        </p:nvSpPr>
        <p:spPr>
          <a:xfrm>
            <a:off x="1521676" y="1831674"/>
            <a:ext cx="360066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Automaatio- ja robotiikka-klusteri</a:t>
            </a:r>
            <a:endParaRPr lang="en-US"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905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565706" y="3873524"/>
            <a:ext cx="2254143"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Elintarviketeollisuus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244340" y="24389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4" name="TextBox 23"/>
          <p:cNvSpPr txBox="1"/>
          <p:nvPr/>
        </p:nvSpPr>
        <p:spPr>
          <a:xfrm>
            <a:off x="1534905" y="1243191"/>
            <a:ext cx="258436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Yksityiset SOTE-palvelut</a:t>
            </a:r>
            <a:endParaRPr lang="en-US" sz="12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260619" y="31302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7" name="TextBox 26"/>
          <p:cNvSpPr txBox="1"/>
          <p:nvPr/>
        </p:nvSpPr>
        <p:spPr>
          <a:xfrm>
            <a:off x="1554195" y="4547227"/>
            <a:ext cx="240322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Liike-elämän palvelut</a:t>
            </a:r>
            <a:endParaRPr lang="en-US"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1534905" y="5802040"/>
            <a:ext cx="287290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Tukku- ja vähittäiskauppa</a:t>
            </a:r>
            <a:endParaRPr lang="en-US"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1475166" y="3187948"/>
            <a:ext cx="235513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Teknologiateollisuus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1567206" y="5166258"/>
            <a:ext cx="1643399"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Rakentaminen</a:t>
            </a:r>
            <a:endParaRPr lang="en-US"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260620" y="382364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2" name="Pyöristetty suorakulmio 9"/>
          <p:cNvSpPr/>
          <p:nvPr/>
        </p:nvSpPr>
        <p:spPr>
          <a:xfrm>
            <a:off x="5260619" y="449507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3" name="Pyöristetty suorakulmio 9"/>
          <p:cNvSpPr/>
          <p:nvPr/>
        </p:nvSpPr>
        <p:spPr>
          <a:xfrm>
            <a:off x="5276628" y="515854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4" name="Pyöristetty suorakulmio 9"/>
          <p:cNvSpPr/>
          <p:nvPr/>
        </p:nvSpPr>
        <p:spPr>
          <a:xfrm>
            <a:off x="5286700" y="5817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5" name="Rectangle 34"/>
          <p:cNvSpPr/>
          <p:nvPr/>
        </p:nvSpPr>
        <p:spPr>
          <a:xfrm>
            <a:off x="5348881" y="4339478"/>
            <a:ext cx="188865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49,5 %</a:t>
            </a:r>
          </a:p>
        </p:txBody>
      </p:sp>
      <p:sp>
        <p:nvSpPr>
          <p:cNvPr id="36" name="Rectangle 35"/>
          <p:cNvSpPr/>
          <p:nvPr/>
        </p:nvSpPr>
        <p:spPr>
          <a:xfrm>
            <a:off x="5234940" y="5011854"/>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49,1 %</a:t>
            </a:r>
          </a:p>
        </p:txBody>
      </p:sp>
      <p:sp>
        <p:nvSpPr>
          <p:cNvPr id="38" name="Rectangle 37"/>
          <p:cNvSpPr/>
          <p:nvPr/>
        </p:nvSpPr>
        <p:spPr>
          <a:xfrm>
            <a:off x="5227963" y="568845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39,3 %</a:t>
            </a:r>
          </a:p>
        </p:txBody>
      </p:sp>
      <p:sp>
        <p:nvSpPr>
          <p:cNvPr id="42" name="Tekstiruutu 3"/>
          <p:cNvSpPr txBox="1"/>
          <p:nvPr/>
        </p:nvSpPr>
        <p:spPr>
          <a:xfrm>
            <a:off x="1565705" y="643741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a:rPr>
              <a:t>25.4.2023</a:t>
            </a:r>
          </a:p>
        </p:txBody>
      </p:sp>
      <p:sp>
        <p:nvSpPr>
          <p:cNvPr id="44" name="TextBox 43"/>
          <p:cNvSpPr txBox="1"/>
          <p:nvPr/>
        </p:nvSpPr>
        <p:spPr>
          <a:xfrm>
            <a:off x="1543849" y="2492272"/>
            <a:ext cx="3523722" cy="369332"/>
          </a:xfrm>
          <a:prstGeom prst="rect">
            <a:avLst/>
          </a:prstGeom>
          <a:noFill/>
        </p:spPr>
        <p:txBody>
          <a:bodyPr wrap="none" rtlCol="0">
            <a:spAutoFit/>
          </a:bodyPr>
          <a:lstStyle/>
          <a:p>
            <a:r>
              <a:rPr lang="en-US" dirty="0" err="1">
                <a:solidFill>
                  <a:prstClr val="black"/>
                </a:solidFill>
                <a:latin typeface="Britannic Bold" panose="020B0903060703020204" pitchFamily="34" charset="0"/>
                <a:cs typeface="Arial" panose="020B0604020202020204" pitchFamily="34" charset="0"/>
              </a:rPr>
              <a:t>Sähkö</a:t>
            </a:r>
            <a:r>
              <a:rPr lang="en-US" dirty="0">
                <a:solidFill>
                  <a:prstClr val="black"/>
                </a:solidFill>
                <a:latin typeface="Britannic Bold" panose="020B0903060703020204" pitchFamily="34" charset="0"/>
                <a:cs typeface="Arial" panose="020B0604020202020204" pitchFamily="34" charset="0"/>
              </a:rPr>
              <a:t>- ja </a:t>
            </a:r>
            <a:r>
              <a:rPr lang="en-US" dirty="0" err="1">
                <a:solidFill>
                  <a:prstClr val="black"/>
                </a:solidFill>
                <a:latin typeface="Britannic Bold" panose="020B0903060703020204" pitchFamily="34" charset="0"/>
                <a:cs typeface="Arial" panose="020B0604020202020204" pitchFamily="34" charset="0"/>
              </a:rPr>
              <a:t>elektroniikkateollisuus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227963" y="57706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6" name="Rectangle 45"/>
          <p:cNvSpPr/>
          <p:nvPr/>
        </p:nvSpPr>
        <p:spPr>
          <a:xfrm>
            <a:off x="5234940" y="1656123"/>
            <a:ext cx="205056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106,8 %</a:t>
            </a:r>
          </a:p>
        </p:txBody>
      </p:sp>
      <p:sp>
        <p:nvSpPr>
          <p:cNvPr id="26" name="Rectangle 25"/>
          <p:cNvSpPr/>
          <p:nvPr/>
        </p:nvSpPr>
        <p:spPr>
          <a:xfrm>
            <a:off x="5202760" y="3650833"/>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53,1 %</a:t>
            </a:r>
          </a:p>
        </p:txBody>
      </p:sp>
      <p:sp>
        <p:nvSpPr>
          <p:cNvPr id="23" name="Rectangle 22"/>
          <p:cNvSpPr/>
          <p:nvPr/>
        </p:nvSpPr>
        <p:spPr>
          <a:xfrm>
            <a:off x="5492190" y="296918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65,3 %</a:t>
            </a:r>
          </a:p>
        </p:txBody>
      </p:sp>
      <p:sp>
        <p:nvSpPr>
          <p:cNvPr id="61" name="Rectangle 60"/>
          <p:cNvSpPr/>
          <p:nvPr/>
        </p:nvSpPr>
        <p:spPr>
          <a:xfrm>
            <a:off x="5466073" y="2278619"/>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66,9 %</a:t>
            </a:r>
          </a:p>
        </p:txBody>
      </p:sp>
      <p:sp>
        <p:nvSpPr>
          <p:cNvPr id="39" name="Rectangle 38"/>
          <p:cNvSpPr/>
          <p:nvPr/>
        </p:nvSpPr>
        <p:spPr>
          <a:xfrm>
            <a:off x="4902824" y="404256"/>
            <a:ext cx="231024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115,5 %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546070" y="594966"/>
            <a:ext cx="1975221"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Metallien jalostus</a:t>
            </a:r>
            <a:endParaRPr lang="en-US"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227963" y="119955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4966114" y="1051966"/>
            <a:ext cx="231024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112,3 %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4304" y="6282921"/>
            <a:ext cx="1856812" cy="480765"/>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7692843" y="2064525"/>
            <a:ext cx="2887108" cy="523220"/>
          </a:xfrm>
          <a:prstGeom prst="rect">
            <a:avLst/>
          </a:prstGeom>
          <a:noFill/>
        </p:spPr>
        <p:txBody>
          <a:bodyPr wrap="square" rtlCol="0">
            <a:spAutoFit/>
          </a:bodyPr>
          <a:lstStyle/>
          <a:p>
            <a:r>
              <a:rPr lang="fi-FI" sz="1400" dirty="0">
                <a:solidFill>
                  <a:srgbClr val="7F7F7F"/>
                </a:solidFill>
                <a:latin typeface="Calibri" panose="020F0502020204030204"/>
                <a:cs typeface="Arial" panose="020B0604020202020204" pitchFamily="34" charset="0"/>
              </a:rPr>
              <a:t>*Kyseessä suurimmat päätoimialat</a:t>
            </a:r>
          </a:p>
          <a:p>
            <a:r>
              <a:rPr lang="fi-FI" sz="1400" dirty="0">
                <a:solidFill>
                  <a:srgbClr val="7F7F7F"/>
                </a:solidFill>
                <a:latin typeface="Calibri" panose="020F0502020204030204"/>
                <a:cs typeface="Arial" panose="020B0604020202020204" pitchFamily="34" charset="0"/>
              </a:rPr>
              <a:t>  karkealla jaolla, SOTE 2010 </a:t>
            </a:r>
            <a:r>
              <a:rPr lang="fi-FI" sz="1400" dirty="0" err="1">
                <a:solidFill>
                  <a:srgbClr val="7F7F7F"/>
                </a:solidFill>
                <a:latin typeface="Calibri" panose="020F0502020204030204"/>
                <a:cs typeface="Arial" panose="020B0604020202020204" pitchFamily="34" charset="0"/>
              </a:rPr>
              <a:t>vs</a:t>
            </a:r>
            <a:r>
              <a:rPr lang="fi-FI" sz="1400" dirty="0">
                <a:solidFill>
                  <a:srgbClr val="7F7F7F"/>
                </a:solidFill>
                <a:latin typeface="Calibri" panose="020F0502020204030204"/>
                <a:cs typeface="Arial" panose="020B0604020202020204" pitchFamily="34" charset="0"/>
              </a:rPr>
              <a:t> 2021. </a:t>
            </a:r>
            <a:endParaRPr lang="en-US" sz="1400" dirty="0">
              <a:solidFill>
                <a:srgbClr val="7F7F7F"/>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8535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Teollisuus tuotti Satakunnassa liikevaihtoa v. 2022</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9,8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 6,4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3664376" y="508409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943816" y="1573344"/>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5" name="Pyöristetty suorakulmio 4"/>
          <p:cNvSpPr/>
          <p:nvPr/>
        </p:nvSpPr>
        <p:spPr>
          <a:xfrm>
            <a:off x="7783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5 v. 2020:</a:t>
            </a:r>
          </a:p>
          <a:p>
            <a:pPr algn="ctr"/>
            <a:r>
              <a:rPr lang="fi-FI" sz="1000" u="sng" dirty="0">
                <a:solidFill>
                  <a:srgbClr val="0070C0"/>
                </a:solidFill>
                <a:latin typeface="Calibri" panose="020F0502020204030204"/>
              </a:rPr>
              <a:t>Energiatuotanto 102 €/työtunti</a:t>
            </a:r>
          </a:p>
          <a:p>
            <a:pPr algn="ctr"/>
            <a:r>
              <a:rPr lang="fi-FI" sz="1000" u="sng" dirty="0">
                <a:solidFill>
                  <a:srgbClr val="0070C0"/>
                </a:solidFill>
                <a:latin typeface="Calibri" panose="020F0502020204030204"/>
              </a:rPr>
              <a:t>Kemiallinen metsäteollisuus 72 €/työtunti</a:t>
            </a:r>
          </a:p>
          <a:p>
            <a:pPr algn="ctr"/>
            <a:r>
              <a:rPr lang="fi-FI" sz="1000" u="sng" dirty="0">
                <a:solidFill>
                  <a:srgbClr val="0070C0"/>
                </a:solidFill>
                <a:latin typeface="Calibri" panose="020F0502020204030204"/>
              </a:rPr>
              <a:t>Metallien jalostus ja metallituotteiden valmistus 64 €/työtunti</a:t>
            </a:r>
          </a:p>
          <a:p>
            <a:pPr algn="ctr"/>
            <a:r>
              <a:rPr lang="fi-FI" sz="1000" u="sng" dirty="0">
                <a:solidFill>
                  <a:srgbClr val="0070C0"/>
                </a:solidFill>
                <a:latin typeface="Calibri" panose="020F0502020204030204"/>
              </a:rPr>
              <a:t>Koneiden ja laitteiden valmistus 61 €/työtunti</a:t>
            </a:r>
          </a:p>
          <a:p>
            <a:pPr algn="ctr"/>
            <a:r>
              <a:rPr lang="fi-FI" sz="1000" u="sng" dirty="0">
                <a:solidFill>
                  <a:srgbClr val="0070C0"/>
                </a:solidFill>
                <a:latin typeface="Calibri" panose="020F0502020204030204"/>
              </a:rPr>
              <a:t>Kemianteollisuus 59 €/työtunti</a:t>
            </a:r>
          </a:p>
          <a:p>
            <a:pPr algn="ctr"/>
            <a:r>
              <a:rPr lang="fi-FI" sz="1000" u="sng" dirty="0">
                <a:solidFill>
                  <a:srgbClr val="0070C0"/>
                </a:solidFill>
                <a:latin typeface="Calibri" panose="020F0502020204030204"/>
              </a:rPr>
              <a:t>Toimialat keskimäärin 43 €/työtunti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30965" y="3278879"/>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2022</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16 100 hlötyövuotta</a:t>
            </a:r>
          </a:p>
        </p:txBody>
      </p:sp>
      <p:sp>
        <p:nvSpPr>
          <p:cNvPr id="44" name="Rectangle 43"/>
          <p:cNvSpPr/>
          <p:nvPr/>
        </p:nvSpPr>
        <p:spPr>
          <a:xfrm>
            <a:off x="6430965" y="1359565"/>
            <a:ext cx="4572000" cy="2031325"/>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Calibri" panose="020F0502020204030204"/>
                <a:cs typeface="Arial" panose="020B0604020202020204" pitchFamily="34" charset="0"/>
              </a:rPr>
              <a:t>Satakunnan teollisuus maksoi </a:t>
            </a:r>
          </a:p>
          <a:p>
            <a:r>
              <a:rPr lang="fi-FI" b="1" dirty="0">
                <a:solidFill>
                  <a:prstClr val="black"/>
                </a:solidFill>
                <a:latin typeface="Calibri" panose="020F0502020204030204"/>
                <a:cs typeface="Arial" panose="020B0604020202020204" pitchFamily="34" charset="0"/>
              </a:rPr>
              <a:t>palkkoja maakunnassa v. 2017</a:t>
            </a:r>
          </a:p>
          <a:p>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836 miljoonaa  €</a:t>
            </a:r>
          </a:p>
        </p:txBody>
      </p:sp>
      <p:sp>
        <p:nvSpPr>
          <p:cNvPr id="45" name="Tekstiruutu 34"/>
          <p:cNvSpPr txBox="1"/>
          <p:nvPr/>
        </p:nvSpPr>
        <p:spPr>
          <a:xfrm>
            <a:off x="1550208" y="5360060"/>
            <a:ext cx="1952779" cy="954107"/>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Elektroniikka- ja</a:t>
            </a:r>
          </a:p>
          <a:p>
            <a:r>
              <a:rPr lang="fi-FI" b="1" dirty="0" err="1">
                <a:solidFill>
                  <a:prstClr val="black"/>
                </a:solidFill>
                <a:latin typeface="Britannic Bold" panose="020B0903060703020204" pitchFamily="34" charset="0"/>
                <a:cs typeface="Arial" panose="020B0604020202020204" pitchFamily="34" charset="0"/>
              </a:rPr>
              <a:t>sähkötuott</a:t>
            </a:r>
            <a:r>
              <a:rPr lang="fi-FI" b="1" dirty="0">
                <a:solidFill>
                  <a:prstClr val="black"/>
                </a:solidFill>
                <a:latin typeface="Britannic Bold" panose="020B0903060703020204" pitchFamily="34" charset="0"/>
                <a:cs typeface="Arial" panose="020B0604020202020204" pitchFamily="34" charset="0"/>
              </a:rPr>
              <a:t>. </a:t>
            </a:r>
            <a:r>
              <a:rPr lang="fi-FI" b="1" dirty="0" err="1">
                <a:solidFill>
                  <a:prstClr val="black"/>
                </a:solidFill>
                <a:latin typeface="Britannic Bold" panose="020B0903060703020204" pitchFamily="34" charset="0"/>
                <a:cs typeface="Arial" panose="020B0604020202020204" pitchFamily="34" charset="0"/>
              </a:rPr>
              <a:t>valm</a:t>
            </a:r>
            <a:r>
              <a:rPr lang="fi-FI" b="1" dirty="0">
                <a:solidFill>
                  <a:prstClr val="black"/>
                </a:solidFill>
                <a:latin typeface="Britannic Bold" panose="020B0903060703020204" pitchFamily="34" charset="0"/>
                <a:cs typeface="Arial" panose="020B0604020202020204" pitchFamily="34" charset="0"/>
              </a:rPr>
              <a:t>.</a:t>
            </a:r>
          </a:p>
        </p:txBody>
      </p:sp>
      <p:sp>
        <p:nvSpPr>
          <p:cNvPr id="47" name="Tekstiruutu 34"/>
          <p:cNvSpPr txBox="1"/>
          <p:nvPr/>
        </p:nvSpPr>
        <p:spPr>
          <a:xfrm>
            <a:off x="1550208" y="5140881"/>
            <a:ext cx="1778051" cy="369332"/>
          </a:xfrm>
          <a:prstGeom prst="rect">
            <a:avLst/>
          </a:prstGeom>
          <a:noFill/>
        </p:spPr>
        <p:txBody>
          <a:bodyPr wrap="none" rtlCol="0">
            <a:spAutoFit/>
          </a:bodyPr>
          <a:lstStyle/>
          <a:p>
            <a:r>
              <a:rPr lang="fi-FI" b="1" dirty="0" err="1">
                <a:solidFill>
                  <a:prstClr val="black"/>
                </a:solidFill>
                <a:latin typeface="Britannic Bold" panose="020B0903060703020204" pitchFamily="34" charset="0"/>
                <a:cs typeface="Arial" panose="020B0604020202020204" pitchFamily="34" charset="0"/>
              </a:rPr>
              <a:t>Elintarviketeoll</a:t>
            </a:r>
            <a:r>
              <a:rPr lang="fi-FI" b="1" dirty="0">
                <a:solidFill>
                  <a:prstClr val="black"/>
                </a:solidFill>
                <a:latin typeface="Britannic Bold" panose="020B0903060703020204" pitchFamily="34" charset="0"/>
                <a:cs typeface="Arial" panose="020B0604020202020204" pitchFamily="34" charset="0"/>
              </a:rPr>
              <a:t>.</a:t>
            </a:r>
          </a:p>
        </p:txBody>
      </p:sp>
      <p:sp>
        <p:nvSpPr>
          <p:cNvPr id="50" name="Rectangle 49"/>
          <p:cNvSpPr/>
          <p:nvPr/>
        </p:nvSpPr>
        <p:spPr>
          <a:xfrm>
            <a:off x="3861753" y="4943115"/>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11,0 %</a:t>
            </a:r>
          </a:p>
        </p:txBody>
      </p:sp>
      <p:sp>
        <p:nvSpPr>
          <p:cNvPr id="58" name="Pyöristetty suorakulmio 9"/>
          <p:cNvSpPr/>
          <p:nvPr/>
        </p:nvSpPr>
        <p:spPr>
          <a:xfrm>
            <a:off x="3676336" y="574026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4163865" y="5576507"/>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6,8 %</a:t>
            </a:r>
          </a:p>
        </p:txBody>
      </p:sp>
      <p:sp>
        <p:nvSpPr>
          <p:cNvPr id="4" name="TextBox 3"/>
          <p:cNvSpPr txBox="1"/>
          <p:nvPr/>
        </p:nvSpPr>
        <p:spPr>
          <a:xfrm>
            <a:off x="1497534" y="3512719"/>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70681" y="3566610"/>
            <a:ext cx="4462184"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tammi-kesäkuu 2023</a:t>
            </a:r>
          </a:p>
        </p:txBody>
      </p:sp>
      <p:sp>
        <p:nvSpPr>
          <p:cNvPr id="30" name="Pyöristetty suorakulmio 9"/>
          <p:cNvSpPr/>
          <p:nvPr/>
        </p:nvSpPr>
        <p:spPr>
          <a:xfrm>
            <a:off x="3664376" y="44192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3842590" y="4271491"/>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34,3 %</a:t>
            </a:r>
          </a:p>
        </p:txBody>
      </p:sp>
      <p:sp>
        <p:nvSpPr>
          <p:cNvPr id="32" name="Tekstiruutu 34"/>
          <p:cNvSpPr txBox="1"/>
          <p:nvPr/>
        </p:nvSpPr>
        <p:spPr>
          <a:xfrm>
            <a:off x="1571248" y="4182784"/>
            <a:ext cx="1628972" cy="677108"/>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Britannic Bold" panose="020B0903060703020204" pitchFamily="34" charset="0"/>
                <a:cs typeface="Arial" panose="020B0604020202020204" pitchFamily="34" charset="0"/>
              </a:rPr>
              <a:t>Meriteollisuus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1733856" y="2647895"/>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2000-2022</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219 %</a:t>
            </a:r>
          </a:p>
          <a:p>
            <a:r>
              <a:rPr lang="fi-FI" sz="1400" dirty="0">
                <a:solidFill>
                  <a:prstClr val="white">
                    <a:lumMod val="50000"/>
                  </a:prstClr>
                </a:solidFill>
                <a:latin typeface="Calibri" panose="020F0502020204030204"/>
              </a:rPr>
              <a:t>Koko maa keskimäärin: 82 %</a:t>
            </a:r>
          </a:p>
        </p:txBody>
      </p:sp>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25.10.2023</a:t>
            </a:r>
          </a:p>
        </p:txBody>
      </p:sp>
      <p:sp>
        <p:nvSpPr>
          <p:cNvPr id="35" name="Pyöristetty suorakulmio 4"/>
          <p:cNvSpPr/>
          <p:nvPr/>
        </p:nvSpPr>
        <p:spPr>
          <a:xfrm>
            <a:off x="5783004" y="4444965"/>
            <a:ext cx="1905913" cy="183019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a:t>
            </a:r>
          </a:p>
          <a:p>
            <a:r>
              <a:rPr lang="fi-FI" sz="1200" b="1" dirty="0">
                <a:solidFill>
                  <a:srgbClr val="0070C0"/>
                </a:solidFill>
                <a:latin typeface="Calibri" panose="020F0502020204030204"/>
              </a:rPr>
              <a:t>Rauman seutu </a:t>
            </a:r>
            <a:r>
              <a:rPr lang="fi-FI" sz="1200" b="1" dirty="0">
                <a:solidFill>
                  <a:srgbClr val="002060"/>
                </a:solidFill>
                <a:latin typeface="Calibri" panose="020F0502020204030204"/>
              </a:rPr>
              <a:t>7.</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25.</a:t>
            </a:r>
            <a:r>
              <a:rPr lang="fi-FI" sz="1200" b="1" dirty="0">
                <a:solidFill>
                  <a:srgbClr val="0070C0"/>
                </a:solidFill>
                <a:latin typeface="Calibri" panose="020F0502020204030204"/>
              </a:rPr>
              <a:t>, ja</a:t>
            </a:r>
          </a:p>
          <a:p>
            <a:r>
              <a:rPr lang="fi-FI" sz="1200" b="1" dirty="0">
                <a:solidFill>
                  <a:srgbClr val="0070C0"/>
                </a:solidFill>
                <a:latin typeface="Calibri" panose="020F0502020204030204"/>
              </a:rPr>
              <a:t>Pohjois-Satakunta </a:t>
            </a:r>
            <a:r>
              <a:rPr lang="fi-FI" sz="1200" b="1" dirty="0">
                <a:solidFill>
                  <a:srgbClr val="002060"/>
                </a:solidFill>
                <a:latin typeface="Calibri" panose="020F0502020204030204"/>
              </a:rPr>
              <a:t>31.</a:t>
            </a:r>
          </a:p>
          <a:p>
            <a:r>
              <a:rPr lang="fi-FI" sz="1200" b="1" dirty="0">
                <a:solidFill>
                  <a:srgbClr val="0070C0"/>
                </a:solidFill>
                <a:latin typeface="Calibri" panose="020F0502020204030204"/>
              </a:rPr>
              <a:t>(69 seutukuntaa, 2020)!</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3.</a:t>
            </a:r>
            <a:r>
              <a:rPr lang="fi-FI" sz="1200" b="1" dirty="0">
                <a:solidFill>
                  <a:srgbClr val="0070C0"/>
                </a:solidFill>
                <a:latin typeface="Calibri" panose="020F0502020204030204"/>
              </a:rPr>
              <a:t> sija (19:stä) v. 2021</a:t>
            </a:r>
          </a:p>
        </p:txBody>
      </p:sp>
      <p:sp>
        <p:nvSpPr>
          <p:cNvPr id="3" name="Rectangle 2"/>
          <p:cNvSpPr>
            <a:spLocks noChangeArrowheads="1"/>
          </p:cNvSpPr>
          <p:nvPr/>
        </p:nvSpPr>
        <p:spPr bwMode="auto">
          <a:xfrm>
            <a:off x="5226481" y="14268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fi-FI">
              <a:solidFill>
                <a:prstClr val="black"/>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1799179" y="237883"/>
            <a:ext cx="7725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6" name="Rectangle 2"/>
          <p:cNvSpPr>
            <a:spLocks noChangeArrowheads="1"/>
          </p:cNvSpPr>
          <p:nvPr/>
        </p:nvSpPr>
        <p:spPr bwMode="auto">
          <a:xfrm>
            <a:off x="1645894" y="205859"/>
            <a:ext cx="79368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pic>
        <p:nvPicPr>
          <p:cNvPr id="9" name="Kuva 8" descr="Kuva, joka sisältää kohteen teksti, merkki, clipart-kuva&#10;&#10;Kuvaus luotu automaattisesti">
            <a:extLst>
              <a:ext uri="{FF2B5EF4-FFF2-40B4-BE49-F238E27FC236}">
                <a16:creationId xmlns:a16="http://schemas.microsoft.com/office/drawing/2014/main" id="{5471C23E-A95E-06BB-9172-8C7076A135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5739" y="6329797"/>
            <a:ext cx="1856812" cy="480765"/>
          </a:xfrm>
          <a:prstGeom prst="rect">
            <a:avLst/>
          </a:prstGeom>
        </p:spPr>
      </p:pic>
      <p:pic>
        <p:nvPicPr>
          <p:cNvPr id="8" name="Picture 7">
            <a:extLst>
              <a:ext uri="{FF2B5EF4-FFF2-40B4-BE49-F238E27FC236}">
                <a16:creationId xmlns:a16="http://schemas.microsoft.com/office/drawing/2014/main" id="{7EFA0D1D-A61C-0B79-3BCD-8582DE69F4C2}"/>
              </a:ext>
            </a:extLst>
          </p:cNvPr>
          <p:cNvPicPr>
            <a:picLocks noChangeAspect="1"/>
          </p:cNvPicPr>
          <p:nvPr/>
        </p:nvPicPr>
        <p:blipFill>
          <a:blip r:embed="rId5"/>
          <a:stretch>
            <a:fillRect/>
          </a:stretch>
        </p:blipFill>
        <p:spPr>
          <a:xfrm>
            <a:off x="1514454" y="297365"/>
            <a:ext cx="3630140" cy="2210036"/>
          </a:xfrm>
          <a:prstGeom prst="rect">
            <a:avLst/>
          </a:prstGeom>
        </p:spPr>
      </p:pic>
    </p:spTree>
    <p:extLst>
      <p:ext uri="{BB962C8B-B14F-4D97-AF65-F5344CB8AC3E}">
        <p14:creationId xmlns:p14="http://schemas.microsoft.com/office/powerpoint/2010/main" val="2246622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15</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LIIKEVAIHTO</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 name="Picture 1">
            <a:extLst>
              <a:ext uri="{FF2B5EF4-FFF2-40B4-BE49-F238E27FC236}">
                <a16:creationId xmlns:a16="http://schemas.microsoft.com/office/drawing/2014/main" id="{44948686-684F-256A-D490-B2E7B8EF5B62}"/>
              </a:ext>
            </a:extLst>
          </p:cNvPr>
          <p:cNvPicPr>
            <a:picLocks noChangeAspect="1"/>
          </p:cNvPicPr>
          <p:nvPr/>
        </p:nvPicPr>
        <p:blipFill>
          <a:blip r:embed="rId2"/>
          <a:stretch>
            <a:fillRect/>
          </a:stretch>
        </p:blipFill>
        <p:spPr>
          <a:xfrm>
            <a:off x="5898860" y="1518235"/>
            <a:ext cx="6188365" cy="4428489"/>
          </a:xfrm>
          <a:prstGeom prst="rect">
            <a:avLst/>
          </a:prstGeom>
        </p:spPr>
      </p:pic>
      <p:pic>
        <p:nvPicPr>
          <p:cNvPr id="6" name="Picture 5">
            <a:extLst>
              <a:ext uri="{FF2B5EF4-FFF2-40B4-BE49-F238E27FC236}">
                <a16:creationId xmlns:a16="http://schemas.microsoft.com/office/drawing/2014/main" id="{B2C673D0-1C39-5B24-1882-8298990D5340}"/>
              </a:ext>
            </a:extLst>
          </p:cNvPr>
          <p:cNvPicPr>
            <a:picLocks noChangeAspect="1"/>
          </p:cNvPicPr>
          <p:nvPr/>
        </p:nvPicPr>
        <p:blipFill>
          <a:blip r:embed="rId3"/>
          <a:stretch>
            <a:fillRect/>
          </a:stretch>
        </p:blipFill>
        <p:spPr>
          <a:xfrm>
            <a:off x="153697" y="1518234"/>
            <a:ext cx="5740365" cy="4428489"/>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16</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HENKILÖSTÖMÄÄRÄ</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 name="Picture 1">
            <a:extLst>
              <a:ext uri="{FF2B5EF4-FFF2-40B4-BE49-F238E27FC236}">
                <a16:creationId xmlns:a16="http://schemas.microsoft.com/office/drawing/2014/main" id="{C8B7B762-1396-71C6-DA20-BCC67F5EC3DA}"/>
              </a:ext>
            </a:extLst>
          </p:cNvPr>
          <p:cNvPicPr>
            <a:picLocks noChangeAspect="1"/>
          </p:cNvPicPr>
          <p:nvPr/>
        </p:nvPicPr>
        <p:blipFill>
          <a:blip r:embed="rId2"/>
          <a:stretch>
            <a:fillRect/>
          </a:stretch>
        </p:blipFill>
        <p:spPr>
          <a:xfrm>
            <a:off x="5817020" y="1560795"/>
            <a:ext cx="6374979" cy="4601588"/>
          </a:xfrm>
          <a:prstGeom prst="rect">
            <a:avLst/>
          </a:prstGeom>
        </p:spPr>
      </p:pic>
      <p:pic>
        <p:nvPicPr>
          <p:cNvPr id="4" name="Picture 3">
            <a:extLst>
              <a:ext uri="{FF2B5EF4-FFF2-40B4-BE49-F238E27FC236}">
                <a16:creationId xmlns:a16="http://schemas.microsoft.com/office/drawing/2014/main" id="{416A0AA9-0C24-E552-9AD7-CE121058F843}"/>
              </a:ext>
            </a:extLst>
          </p:cNvPr>
          <p:cNvPicPr>
            <a:picLocks noChangeAspect="1"/>
          </p:cNvPicPr>
          <p:nvPr/>
        </p:nvPicPr>
        <p:blipFill>
          <a:blip r:embed="rId3"/>
          <a:stretch>
            <a:fillRect/>
          </a:stretch>
        </p:blipFill>
        <p:spPr>
          <a:xfrm>
            <a:off x="0" y="1560795"/>
            <a:ext cx="5817020" cy="4678588"/>
          </a:xfrm>
          <a:prstGeom prst="rect">
            <a:avLst/>
          </a:prstGeom>
        </p:spPr>
      </p:pic>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660" y="650109"/>
            <a:ext cx="5764904" cy="6400342"/>
          </a:xfrm>
        </p:spPr>
        <p:txBody>
          <a:bodyPr>
            <a:noAutofit/>
          </a:bodyPr>
          <a:lstStyle/>
          <a:p>
            <a:pPr algn="just">
              <a:defRPr/>
            </a:pPr>
            <a:r>
              <a:rPr lang="fi-FI" altLang="fi-FI" sz="1800" b="1" dirty="0"/>
              <a:t>Satakunnan talouden käännekohdaksi näyttäisi muodostuneen viime kevät. Laskun merkkejä oli havaittavissa jo aiemminkin, mutta tällöin teollisuuden liikevaihto alkoi pudota voimakkaasti. Eniten kärsineitä aloja olivat metsä- ja kemianteollisuus, metallien jalostus, automaatio, konepajat ja metallituotteiden valmistus. Liikevaihdon laskun taustalla piilee kuitenkin osittain hintojen lasku etenkin metallien jalostuksessa. Lisäksi lähes jokaisella teollisuuden haaralla henkilöstöä lisättiin edelleen, mikä viittaa suotuisampaan kehitykseen kuin mitä osin hintojen laskuun pohjautuva liikevaihdon pudotus antaa ymmärtää. </a:t>
            </a:r>
          </a:p>
          <a:p>
            <a:pPr algn="just">
              <a:defRPr/>
            </a:pPr>
            <a:r>
              <a:rPr lang="fi-FI" altLang="fi-FI" sz="1800" b="1" dirty="0"/>
              <a:t>Satakunnan rakentamisen kehitys sakkasi alkuvuonna. Sen sijaan palvelualojen liikevaihto kohosi edelleen. Yleinen palkkasumman ja henkilöstön kasvu viittaa osaltaan talouden pysyneen ainakin jonkinlaisessa vireessä. </a:t>
            </a:r>
          </a:p>
          <a:p>
            <a:pPr algn="just">
              <a:defRPr/>
            </a:pPr>
            <a:r>
              <a:rPr lang="fi-FI" altLang="fi-FI" sz="1800" b="1" dirty="0"/>
              <a:t>Talous on kehittynyt Satakunnassa heikommin kuin valtakunnallisesti lähinnä metallien jalostuksen suuren painoarvon vuoksi. Satakunnan viennin arvo laski alkuvuonna, sillä merkittävimpien vientialojen, teknologia- ja metsäteollisuuden, viennin arvo putosi huomattavasti.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17</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pic>
        <p:nvPicPr>
          <p:cNvPr id="16" name="Picture 15">
            <a:extLst>
              <a:ext uri="{FF2B5EF4-FFF2-40B4-BE49-F238E27FC236}">
                <a16:creationId xmlns:a16="http://schemas.microsoft.com/office/drawing/2014/main" id="{B533C953-BE38-E189-DDA3-E54D39256208}"/>
              </a:ext>
            </a:extLst>
          </p:cNvPr>
          <p:cNvPicPr>
            <a:picLocks noChangeAspect="1"/>
          </p:cNvPicPr>
          <p:nvPr/>
        </p:nvPicPr>
        <p:blipFill>
          <a:blip r:embed="rId3"/>
          <a:stretch>
            <a:fillRect/>
          </a:stretch>
        </p:blipFill>
        <p:spPr>
          <a:xfrm>
            <a:off x="5938583" y="885826"/>
            <a:ext cx="6210464" cy="3782382"/>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83480" y="288250"/>
            <a:ext cx="7036730" cy="6792158"/>
          </a:xfrm>
        </p:spPr>
        <p:txBody>
          <a:bodyPr>
            <a:noAutofit/>
          </a:bodyPr>
          <a:lstStyle/>
          <a:p>
            <a:pPr marL="0" indent="0">
              <a:buNone/>
              <a:defRPr/>
            </a:pPr>
            <a:endParaRPr lang="fi-FI" altLang="fi-FI" sz="1670" b="1" dirty="0"/>
          </a:p>
          <a:p>
            <a:pPr algn="just">
              <a:defRPr/>
            </a:pPr>
            <a:r>
              <a:rPr lang="fi-FI" altLang="fi-FI" sz="1800" b="1" dirty="0"/>
              <a:t>Satakunnan menestyjin kuuluivat vuoden 2023 tammi-kesäkuussa elintarviketeollisuus, meriteollisuus, elektroniikka- ja sähkötuotteiden valmistus, kauppa, majoitus- ja ravitsemistoiminta sekä liike-elämän palvelut. Näissä liikevaihto kohosi koko vuoden ensimmäisen puoliskon ajan. Meri-Porin teollisuusalueella liikevaihto aleni keväällä, mutta henkilöstö jatkoi nousuaan. Tilausten laskutusaikataulu saattaa selittää eroavuutta.  Teknologiateollisuuden henkilöstömäärä nousi jokaisella alatoimialalla. Tämä voi viitata osin myös tuotannon kasvuun, sillä liikevaihdon laskun taustalla vaikuttaa suurelta osin alentunut hintataso. Tämä pätee etenkin metallien jalostukseen, jossa henkilöstömäärä kohosi selvästi. Syynä voi osittain olla myös viive, eli liikevaihdon lasku näkyy myöhemmin henkilöstössä etenkin kun näkymät ovat heikentyneet monilta osin. </a:t>
            </a:r>
          </a:p>
          <a:p>
            <a:pPr algn="just">
              <a:defRPr/>
            </a:pPr>
            <a:r>
              <a:rPr lang="fi-FI" altLang="fi-FI" sz="1800" b="1" dirty="0"/>
              <a:t>Kemianteollisuuden liikevaihto aleni rajusti keväällä, ja myös henkilöstö supistui. Rakentamisen liikevaihto laski. Myös henkilöstöä vähennettiin merkkinä suhdanteiden taittumisesta. </a:t>
            </a:r>
          </a:p>
          <a:p>
            <a:pPr algn="just">
              <a:defRPr/>
            </a:pPr>
            <a:r>
              <a:rPr lang="fi-FI" altLang="fi-FI" sz="1800" b="1" dirty="0"/>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liikevaihto kasvoi edelleen. Majoitus- ja ravitsemistoiminnankin liikevaihto jatkoi voimakasta kohoamistaan, ja henkilöstöäkin lisättiin. Sen sijaan luovilla aloilla suhdanteet piirtyivät varsin synkkinä. Yksityiset SOTE-alat jatkoivat kasvu-uralla.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075" y="6115967"/>
            <a:ext cx="1856812" cy="480765"/>
          </a:xfrm>
          <a:prstGeom prst="rect">
            <a:avLst/>
          </a:prstGeom>
        </p:spPr>
      </p:pic>
      <p:pic>
        <p:nvPicPr>
          <p:cNvPr id="1025" name="Picture 1">
            <a:extLst>
              <a:ext uri="{FF2B5EF4-FFF2-40B4-BE49-F238E27FC236}">
                <a16:creationId xmlns:a16="http://schemas.microsoft.com/office/drawing/2014/main" id="{0059788D-B411-DE2E-0774-23619FBBA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587" y="611362"/>
            <a:ext cx="5313290" cy="323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9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6057" y="772319"/>
            <a:ext cx="11900316" cy="4014182"/>
          </a:xfrm>
        </p:spPr>
        <p:txBody>
          <a:bodyPr>
            <a:noAutofit/>
          </a:bodyPr>
          <a:lstStyle/>
          <a:p>
            <a:pPr algn="just">
              <a:defRPr/>
            </a:pPr>
            <a:r>
              <a:rPr lang="fi-FI" altLang="fi-FI" sz="1800" b="1" dirty="0"/>
              <a:t>Tilastokeskuksen tuoreimpien suhdannetietojen mukaan Satakunnan yritysten yhteenlaskettu liikevaihto laski vuoden 2023 tammi–kesäkuussa 2,8 % vuoden 2022 vastaavaan aikaan verrattuna. Koko maassa kasvua kirjattiin vastaavasti 0,6 %. Ero koko maan hyväksi selittyy pitkälti metallien jalostuksen pienemmällä painoarvolla, jolloin hintavaihtelut eivät heijastu yhtä voimakkaasti kehitykseen. Itse tuotannon määrälle sillä ei ole yleensä läheskään yhtä suurta vaikutusta. </a:t>
            </a:r>
          </a:p>
          <a:p>
            <a:pPr algn="just">
              <a:defRPr/>
            </a:pPr>
            <a:r>
              <a:rPr lang="fi-FI" altLang="fi-FI" sz="1800" b="1" dirty="0"/>
              <a:t>Maakunnan yrityksistä 54 % saavutti tammi–kesäkuussa liikevaihdon kasvua. 37 % yrityskannasta ylsi vähintään 15 %:n nousuun. Toimiala- ja yrityskohtainen vaihtelu on ollut aiempaa suurempaa etenkin teollisuudessa, mutta osin myös palveluissa. Eniten laski yli 20 henkilön yritysten liikevaihto, 4,2 %. 5-19 työntekijän yritysten liikevaihto sen sijaan kohosi 1,2 %. Alle viiden hengen yritysten liikevaihto tippui 0,9 %. Suurin muutosvaikutus Satakunnan talouden suuntaviivoihin on edelleen ollut yli 20 hengen lähinnä teollisuudessa toimivilla yrityksillä. Alle viisi vuotta toimineiden yritysten liikevaihto kohosi loppuvuoden aikana n. 22 %. Yli viisi vuotta toimineiden yritysten liikevaihto laski 3,2 %. </a:t>
            </a:r>
          </a:p>
          <a:p>
            <a:pPr algn="just">
              <a:defRPr/>
            </a:pPr>
            <a:r>
              <a:rPr lang="fi-FI" altLang="fi-FI" sz="1800" b="1" dirty="0"/>
              <a:t>Koko maassa keskimäärin talous kasvoi edelleen aivan alkuvuodesta, mutta keväällä liikevaihto kääntyi laskuun. Teollisuuden liikevaihto aleni selvästi toisella vuosineljänneksellä, mutta ainakin elintarviketeollisuudessa sekä koneiden ja laitteiden valmistuksessa liikevaihto kohosi yhä. Rakentamisen liikevaihto taittui laskuun huhti-kesäkuussa. Sen sijaan palvelualoilla nousu jatkui monilta osin. Kasvu on kuitenkin pohjautunut pääosin hintojen kohoamiseen. Ainoastaan luovien alojen liikevaihto supistui. Kaupassakin liikevaihto aleni keväällä.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480" y="136525"/>
            <a:ext cx="1856812" cy="480765"/>
          </a:xfrm>
          <a:prstGeom prst="rect">
            <a:avLst/>
          </a:prstGeom>
        </p:spPr>
      </p:pic>
      <p:pic>
        <p:nvPicPr>
          <p:cNvPr id="9" name="Picture 8">
            <a:extLst>
              <a:ext uri="{FF2B5EF4-FFF2-40B4-BE49-F238E27FC236}">
                <a16:creationId xmlns:a16="http://schemas.microsoft.com/office/drawing/2014/main" id="{EF284539-C455-51CE-BB04-F7ABFF2555D1}"/>
              </a:ext>
            </a:extLst>
          </p:cNvPr>
          <p:cNvPicPr>
            <a:picLocks noChangeAspect="1"/>
          </p:cNvPicPr>
          <p:nvPr/>
        </p:nvPicPr>
        <p:blipFill>
          <a:blip r:embed="rId3"/>
          <a:stretch>
            <a:fillRect/>
          </a:stretch>
        </p:blipFill>
        <p:spPr>
          <a:xfrm>
            <a:off x="52496" y="4914325"/>
            <a:ext cx="12087008" cy="1897619"/>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41</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Marraskuu</a:t>
            </a:r>
            <a:r>
              <a:rPr lang="en-GB" altLang="fi-FI" sz="3600" kern="0" dirty="0">
                <a:solidFill>
                  <a:srgbClr val="003399"/>
                </a:solidFill>
                <a:latin typeface="Arial"/>
                <a:ea typeface="+mn-ea"/>
                <a:cs typeface="+mn-cs"/>
              </a:rPr>
              <a:t> 2023</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187" y="1009979"/>
            <a:ext cx="5321980" cy="3803948"/>
          </a:xfrm>
        </p:spPr>
        <p:txBody>
          <a:bodyPr>
            <a:noAutofit/>
          </a:bodyPr>
          <a:lstStyle/>
          <a:p>
            <a:pPr algn="just">
              <a:defRPr/>
            </a:pPr>
            <a:r>
              <a:rPr lang="fi-FI" altLang="fi-FI" sz="2000" b="1" dirty="0"/>
              <a:t>Vuoden 2022 jälkimmäisellä puoliskolla yritysten liikevaihto kasvoi voimakkaasti kaikissa Satakunnan seutukunnissa. Kasvu ylitti pääosin valtakunnan tason.  </a:t>
            </a:r>
          </a:p>
          <a:p>
            <a:pPr algn="just">
              <a:defRPr/>
            </a:pPr>
            <a:r>
              <a:rPr lang="fi-FI" altLang="fi-FI" sz="2000" b="1" dirty="0"/>
              <a:t>Vuoden 2023 alussa liikevaihdon nousu jatkui hiipuneena Rauman seutukunnassa ja Pohjois-Satakunnassa.</a:t>
            </a:r>
          </a:p>
          <a:p>
            <a:pPr algn="just">
              <a:defRPr/>
            </a:pPr>
            <a:r>
              <a:rPr lang="fi-FI" altLang="fi-FI" sz="2000" b="1" dirty="0"/>
              <a:t>Porin seutukunnassa liikevaihto sen sijaan aleni vuoden 2023 ensimmäisellä neljänneksellä, sillä metallien jalostuksen suuren painoarvon vuoksi alan tuottajahintojen lasku painoi kehityksen aavistuksen pakkaselle.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2022-23: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5679347" y="587034"/>
            <a:ext cx="7795657" cy="2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838" y="176213"/>
            <a:ext cx="1856812" cy="480765"/>
          </a:xfrm>
          <a:prstGeom prst="rect">
            <a:avLst/>
          </a:prstGeom>
        </p:spPr>
      </p:pic>
      <p:pic>
        <p:nvPicPr>
          <p:cNvPr id="16" name="Picture 15">
            <a:extLst>
              <a:ext uri="{FF2B5EF4-FFF2-40B4-BE49-F238E27FC236}">
                <a16:creationId xmlns:a16="http://schemas.microsoft.com/office/drawing/2014/main" id="{5E7E2560-1400-8FE0-D1A7-DB6C6B2304D9}"/>
              </a:ext>
            </a:extLst>
          </p:cNvPr>
          <p:cNvPicPr>
            <a:picLocks noChangeAspect="1"/>
          </p:cNvPicPr>
          <p:nvPr/>
        </p:nvPicPr>
        <p:blipFill>
          <a:blip r:embed="rId3"/>
          <a:stretch>
            <a:fillRect/>
          </a:stretch>
        </p:blipFill>
        <p:spPr>
          <a:xfrm>
            <a:off x="408151" y="5650615"/>
            <a:ext cx="11068050" cy="971550"/>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5154500" y="719015"/>
            <a:ext cx="91669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2508607E-C8FF-49F4-A673-367773D0B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447" y="719015"/>
            <a:ext cx="6912199" cy="419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tammi</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kesäkuu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2023</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599979"/>
            <a:ext cx="11618752" cy="1677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Satakunnassa teollisuuden viennin arvo supistui selvästi vuoden 2023 tammi-kesäkuussa. Laskeneet tuottajahinnat vaikuttavat suurelta osin laskun taustalla etenkin metallien jalostuksessa, mutta osin myös mm. metsäteollisuudessa. Ainoastaan elintarviketeollisuuden viennin arvo kohosi tammi-maaliskuussa, mutta siinäkin kevät sujui kehnosti. Maassa keskimäärin viennin arvo tippui Satakuntaa vähemmän johtuen lähinnä teknologiateollisuuden selvästi loivemmasta pudotuksesta. Sen taustalla piilee metallien jalostuksen vähäisempi painoarvo. Siten metallien hintojen pudotus, joka näkyy Satakunnan viennin arvossa, ei vaikuta niin paljon valtakunnallisiin kehityslukuihin.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2604" y="2281152"/>
            <a:ext cx="6474505" cy="2220480"/>
          </a:xfrm>
          <a:prstGeom prst="rect">
            <a:avLst/>
          </a:prstGeom>
          <a:noFill/>
        </p:spPr>
        <p:txBody>
          <a:bodyPr wrap="square" rtlCol="0">
            <a:spAutoFit/>
          </a:bodyPr>
          <a:lstStyle/>
          <a:p>
            <a:pPr marL="230400" indent="-230400">
              <a:lnSpc>
                <a:spcPct val="80000"/>
              </a:lnSpc>
              <a:spcBef>
                <a:spcPts val="1000"/>
              </a:spcBef>
              <a:buFont typeface="Arial" panose="020B0604020202020204" pitchFamily="34" charset="0"/>
              <a:buChar char="•"/>
            </a:pPr>
            <a:r>
              <a:rPr lang="sv-SE" b="1" dirty="0">
                <a:highlight>
                  <a:srgbClr val="FFFF00"/>
                </a:highlight>
              </a:rPr>
              <a:t>Satakunnan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arvosta</a:t>
            </a:r>
            <a:r>
              <a:rPr lang="sv-SE" b="1" dirty="0">
                <a:highlight>
                  <a:srgbClr val="FFFF00"/>
                </a:highlight>
              </a:rPr>
              <a:t> 60 % </a:t>
            </a:r>
            <a:r>
              <a:rPr lang="sv-SE" b="1" dirty="0" err="1">
                <a:highlight>
                  <a:srgbClr val="FFFF00"/>
                </a:highlight>
              </a:rPr>
              <a:t>syntyy</a:t>
            </a:r>
            <a:r>
              <a:rPr lang="sv-SE" b="1" dirty="0">
                <a:highlight>
                  <a:srgbClr val="FFFF00"/>
                </a:highlight>
              </a:rPr>
              <a:t> </a:t>
            </a:r>
            <a:r>
              <a:rPr lang="sv-SE" b="1" dirty="0" err="1">
                <a:highlight>
                  <a:srgbClr val="FFFF00"/>
                </a:highlight>
              </a:rPr>
              <a:t>teknologiateollisuudessa</a:t>
            </a:r>
            <a:r>
              <a:rPr lang="sv-SE" b="1" dirty="0">
                <a:highlight>
                  <a:srgbClr val="FFFF00"/>
                </a:highlight>
              </a:rPr>
              <a:t> (3,9 </a:t>
            </a:r>
            <a:r>
              <a:rPr lang="sv-SE" b="1" dirty="0" err="1">
                <a:highlight>
                  <a:srgbClr val="FFFF00"/>
                </a:highlight>
              </a:rPr>
              <a:t>mrd</a:t>
            </a:r>
            <a:r>
              <a:rPr lang="sv-SE" b="1" dirty="0">
                <a:highlight>
                  <a:srgbClr val="FFFF00"/>
                </a:highlight>
              </a:rPr>
              <a:t>. €), 32 % </a:t>
            </a:r>
            <a:r>
              <a:rPr lang="sv-SE" b="1" dirty="0" err="1">
                <a:highlight>
                  <a:srgbClr val="FFFF00"/>
                </a:highlight>
              </a:rPr>
              <a:t>metsäteollisuudessa</a:t>
            </a:r>
            <a:r>
              <a:rPr lang="sv-SE" b="1" dirty="0">
                <a:highlight>
                  <a:srgbClr val="FFFF00"/>
                </a:highlight>
              </a:rPr>
              <a:t> (2,1 </a:t>
            </a:r>
            <a:r>
              <a:rPr lang="sv-SE" b="1" dirty="0" err="1">
                <a:highlight>
                  <a:srgbClr val="FFFF00"/>
                </a:highlight>
              </a:rPr>
              <a:t>mrd</a:t>
            </a:r>
            <a:r>
              <a:rPr lang="sv-SE" b="1" dirty="0">
                <a:highlight>
                  <a:srgbClr val="FFFF00"/>
                </a:highlight>
              </a:rPr>
              <a:t>. €) ja 1 % </a:t>
            </a:r>
            <a:r>
              <a:rPr lang="sv-SE" b="1" dirty="0" err="1">
                <a:highlight>
                  <a:srgbClr val="FFFF00"/>
                </a:highlight>
              </a:rPr>
              <a:t>elintarviketeollisuudessa</a:t>
            </a:r>
            <a:r>
              <a:rPr lang="sv-SE" b="1" dirty="0">
                <a:highlight>
                  <a:srgbClr val="FFFF00"/>
                </a:highlight>
              </a:rPr>
              <a:t> (54 milj. €) v. 2022. </a:t>
            </a:r>
            <a:r>
              <a:rPr lang="sv-SE" b="1" dirty="0" err="1">
                <a:highlight>
                  <a:srgbClr val="FFFF00"/>
                </a:highlight>
              </a:rPr>
              <a:t>Lopusta</a:t>
            </a:r>
            <a:r>
              <a:rPr lang="sv-SE" b="1" dirty="0">
                <a:highlight>
                  <a:srgbClr val="FFFF00"/>
                </a:highlight>
              </a:rPr>
              <a:t> n. 7 %:sta (432 milj. €) </a:t>
            </a:r>
            <a:r>
              <a:rPr lang="sv-SE" b="1" dirty="0" err="1">
                <a:highlight>
                  <a:srgbClr val="FFFF00"/>
                </a:highlight>
              </a:rPr>
              <a:t>valtaosa</a:t>
            </a:r>
            <a:r>
              <a:rPr lang="sv-SE" b="1" dirty="0">
                <a:highlight>
                  <a:srgbClr val="FFFF00"/>
                </a:highlight>
              </a:rPr>
              <a:t> </a:t>
            </a:r>
            <a:r>
              <a:rPr lang="sv-SE" b="1" dirty="0" err="1">
                <a:highlight>
                  <a:srgbClr val="FFFF00"/>
                </a:highlight>
              </a:rPr>
              <a:t>muodostuu</a:t>
            </a:r>
            <a:r>
              <a:rPr lang="sv-SE" b="1" dirty="0">
                <a:highlight>
                  <a:srgbClr val="FFFF00"/>
                </a:highlight>
              </a:rPr>
              <a:t> </a:t>
            </a:r>
            <a:r>
              <a:rPr lang="sv-SE" b="1" dirty="0" err="1">
                <a:highlight>
                  <a:srgbClr val="FFFF00"/>
                </a:highlight>
              </a:rPr>
              <a:t>kemianteollisuudesta</a:t>
            </a:r>
            <a:r>
              <a:rPr lang="sv-SE" b="1" dirty="0">
                <a:highlight>
                  <a:srgbClr val="FFFF00"/>
                </a:highlight>
              </a:rPr>
              <a:t>. </a:t>
            </a:r>
            <a:r>
              <a:rPr lang="sv-SE" b="1" dirty="0" err="1">
                <a:highlight>
                  <a:srgbClr val="FFFF00"/>
                </a:highlight>
              </a:rPr>
              <a:t>Yhteensä</a:t>
            </a:r>
            <a:r>
              <a:rPr lang="sv-SE" b="1" dirty="0">
                <a:highlight>
                  <a:srgbClr val="FFFF00"/>
                </a:highlight>
              </a:rPr>
              <a:t> </a:t>
            </a:r>
            <a:r>
              <a:rPr lang="sv-SE" b="1" dirty="0" err="1">
                <a:highlight>
                  <a:srgbClr val="FFFF00"/>
                </a:highlight>
              </a:rPr>
              <a:t>teollisuuden</a:t>
            </a:r>
            <a:r>
              <a:rPr lang="sv-SE" b="1" dirty="0">
                <a:highlight>
                  <a:srgbClr val="FFFF00"/>
                </a:highlight>
              </a:rPr>
              <a:t> </a:t>
            </a:r>
            <a:r>
              <a:rPr lang="sv-SE" b="1" dirty="0" err="1">
                <a:highlight>
                  <a:srgbClr val="FFFF00"/>
                </a:highlight>
              </a:rPr>
              <a:t>viennin</a:t>
            </a:r>
            <a:r>
              <a:rPr lang="sv-SE" b="1" dirty="0">
                <a:highlight>
                  <a:srgbClr val="FFFF00"/>
                </a:highlight>
              </a:rPr>
              <a:t> </a:t>
            </a:r>
            <a:r>
              <a:rPr lang="sv-SE" b="1" dirty="0" err="1">
                <a:highlight>
                  <a:srgbClr val="FFFF00"/>
                </a:highlight>
              </a:rPr>
              <a:t>arvo</a:t>
            </a:r>
            <a:r>
              <a:rPr lang="sv-SE" b="1" dirty="0">
                <a:highlight>
                  <a:srgbClr val="FFFF00"/>
                </a:highlight>
              </a:rPr>
              <a:t> </a:t>
            </a:r>
            <a:r>
              <a:rPr lang="sv-SE" b="1" dirty="0" err="1">
                <a:highlight>
                  <a:srgbClr val="FFFF00"/>
                </a:highlight>
              </a:rPr>
              <a:t>oli</a:t>
            </a:r>
            <a:r>
              <a:rPr lang="sv-SE" b="1" dirty="0">
                <a:highlight>
                  <a:srgbClr val="FFFF00"/>
                </a:highlight>
              </a:rPr>
              <a:t> </a:t>
            </a:r>
            <a:r>
              <a:rPr lang="sv-SE" b="1" dirty="0" err="1">
                <a:highlight>
                  <a:srgbClr val="FFFF00"/>
                </a:highlight>
              </a:rPr>
              <a:t>ennakkotietojen</a:t>
            </a:r>
            <a:r>
              <a:rPr lang="sv-SE" b="1" dirty="0">
                <a:highlight>
                  <a:srgbClr val="FFFF00"/>
                </a:highlight>
              </a:rPr>
              <a:t> </a:t>
            </a:r>
            <a:r>
              <a:rPr lang="sv-SE" b="1" dirty="0" err="1">
                <a:highlight>
                  <a:srgbClr val="FFFF00"/>
                </a:highlight>
              </a:rPr>
              <a:t>mukaan</a:t>
            </a:r>
            <a:r>
              <a:rPr lang="sv-SE" b="1" dirty="0">
                <a:highlight>
                  <a:srgbClr val="FFFF00"/>
                </a:highlight>
              </a:rPr>
              <a:t> 6,4 </a:t>
            </a:r>
            <a:r>
              <a:rPr lang="sv-SE" b="1" dirty="0" err="1">
                <a:highlight>
                  <a:srgbClr val="FFFF00"/>
                </a:highlight>
              </a:rPr>
              <a:t>mrd</a:t>
            </a:r>
            <a:r>
              <a:rPr lang="sv-SE" b="1" dirty="0">
                <a:highlight>
                  <a:srgbClr val="FFFF00"/>
                </a:highlight>
              </a:rPr>
              <a:t>. € v. 2022. </a:t>
            </a:r>
            <a:r>
              <a:rPr lang="sv-SE" b="1" dirty="0" err="1">
                <a:highlight>
                  <a:srgbClr val="FFFF00"/>
                </a:highlight>
              </a:rPr>
              <a:t>Henkeä</a:t>
            </a:r>
            <a:r>
              <a:rPr lang="sv-SE" b="1" dirty="0">
                <a:highlight>
                  <a:srgbClr val="FFFF00"/>
                </a:highlight>
              </a:rPr>
              <a:t> </a:t>
            </a:r>
            <a:r>
              <a:rPr lang="sv-SE" b="1" dirty="0" err="1">
                <a:highlight>
                  <a:srgbClr val="FFFF00"/>
                </a:highlight>
              </a:rPr>
              <a:t>kohti</a:t>
            </a:r>
            <a:r>
              <a:rPr lang="sv-SE" b="1" dirty="0">
                <a:highlight>
                  <a:srgbClr val="FFFF00"/>
                </a:highlight>
              </a:rPr>
              <a:t> </a:t>
            </a:r>
            <a:r>
              <a:rPr lang="sv-SE" b="1" dirty="0" err="1">
                <a:highlight>
                  <a:srgbClr val="FFFF00"/>
                </a:highlight>
              </a:rPr>
              <a:t>laskettuna</a:t>
            </a:r>
            <a:r>
              <a:rPr lang="sv-SE" b="1" dirty="0">
                <a:highlight>
                  <a:srgbClr val="FFFF00"/>
                </a:highlight>
              </a:rPr>
              <a:t> </a:t>
            </a:r>
            <a:r>
              <a:rPr lang="sv-SE" b="1" dirty="0" err="1">
                <a:highlight>
                  <a:srgbClr val="FFFF00"/>
                </a:highlight>
              </a:rPr>
              <a:t>sija</a:t>
            </a:r>
            <a:r>
              <a:rPr lang="sv-SE" b="1" dirty="0">
                <a:highlight>
                  <a:srgbClr val="FFFF00"/>
                </a:highlight>
              </a:rPr>
              <a:t> </a:t>
            </a:r>
            <a:r>
              <a:rPr lang="sv-SE" b="1" dirty="0" err="1">
                <a:highlight>
                  <a:srgbClr val="FFFF00"/>
                </a:highlight>
              </a:rPr>
              <a:t>oli</a:t>
            </a:r>
            <a:r>
              <a:rPr lang="sv-SE" b="1" dirty="0">
                <a:highlight>
                  <a:srgbClr val="FFFF00"/>
                </a:highlight>
              </a:rPr>
              <a:t> </a:t>
            </a:r>
            <a:r>
              <a:rPr lang="sv-SE" b="1" dirty="0" err="1">
                <a:highlight>
                  <a:srgbClr val="FFFF00"/>
                </a:highlight>
              </a:rPr>
              <a:t>kolmas</a:t>
            </a:r>
            <a:r>
              <a:rPr lang="sv-SE" b="1" dirty="0">
                <a:highlight>
                  <a:srgbClr val="FFFF00"/>
                </a:highlight>
              </a:rPr>
              <a:t> 19 </a:t>
            </a:r>
            <a:r>
              <a:rPr lang="sv-SE" b="1" dirty="0" err="1">
                <a:highlight>
                  <a:srgbClr val="FFFF00"/>
                </a:highlight>
              </a:rPr>
              <a:t>maakunnasta</a:t>
            </a:r>
            <a:r>
              <a:rPr lang="sv-SE" b="1" dirty="0">
                <a:highlight>
                  <a:srgbClr val="FFFF00"/>
                </a:highlight>
              </a:rPr>
              <a:t>.  </a:t>
            </a:r>
          </a:p>
          <a:p>
            <a:pPr marL="230400" indent="-230400">
              <a:lnSpc>
                <a:spcPct val="80000"/>
              </a:lnSpc>
              <a:spcBef>
                <a:spcPts val="1000"/>
              </a:spcBef>
              <a:buFont typeface="Arial" panose="020B0604020202020204" pitchFamily="34" charset="0"/>
              <a:buChar char="•"/>
            </a:pPr>
            <a:r>
              <a:rPr lang="sv-SE" b="1" dirty="0" err="1">
                <a:highlight>
                  <a:srgbClr val="FFFF00"/>
                </a:highlight>
              </a:rPr>
              <a:t>Tullin</a:t>
            </a:r>
            <a:r>
              <a:rPr lang="sv-SE" b="1" dirty="0">
                <a:highlight>
                  <a:srgbClr val="FFFF00"/>
                </a:highlight>
              </a:rPr>
              <a:t> </a:t>
            </a:r>
            <a:r>
              <a:rPr lang="sv-SE" b="1" dirty="0" err="1">
                <a:highlight>
                  <a:srgbClr val="FFFF00"/>
                </a:highlight>
              </a:rPr>
              <a:t>mukaan</a:t>
            </a:r>
            <a:r>
              <a:rPr lang="sv-SE" b="1" dirty="0">
                <a:highlight>
                  <a:srgbClr val="FFFF00"/>
                </a:highlight>
              </a:rPr>
              <a:t> </a:t>
            </a:r>
            <a:r>
              <a:rPr lang="fi-FI" b="1" dirty="0">
                <a:highlight>
                  <a:srgbClr val="FFFF00"/>
                </a:highlight>
              </a:rPr>
              <a:t>Satakunnan osuus oli 8,1 % Suomen viennistä ja sija 4 (19 maakuntaa) v. 2022. Väestöosuus on 3,8 %.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6697928" y="1585542"/>
            <a:ext cx="6981259" cy="20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1">
            <a:extLst>
              <a:ext uri="{FF2B5EF4-FFF2-40B4-BE49-F238E27FC236}">
                <a16:creationId xmlns:a16="http://schemas.microsoft.com/office/drawing/2014/main" id="{CB28AC2C-C229-AB76-6908-59F06DDD5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097" y="2698736"/>
            <a:ext cx="5275032" cy="32151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E25EB98-BDE2-2AEB-47E8-CE35B5DC1300}"/>
              </a:ext>
            </a:extLst>
          </p:cNvPr>
          <p:cNvPicPr>
            <a:picLocks noChangeAspect="1"/>
          </p:cNvPicPr>
          <p:nvPr/>
        </p:nvPicPr>
        <p:blipFill>
          <a:blip r:embed="rId4"/>
          <a:stretch>
            <a:fillRect/>
          </a:stretch>
        </p:blipFill>
        <p:spPr>
          <a:xfrm>
            <a:off x="347039" y="4525457"/>
            <a:ext cx="5191125" cy="22860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tammi</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kesäkuu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2023: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859366" cy="4135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palkkasumma kohosi koronakriisin alkuun saakka. Vuoden 2021 alussa palkkasumma kääntyi selvään nousuun sekä Satakunnassa että valtakunnallisesti. </a:t>
            </a:r>
          </a:p>
          <a:p>
            <a:pPr algn="just">
              <a:defRPr/>
            </a:pPr>
            <a:r>
              <a:rPr lang="fi-FI" altLang="fi-FI" sz="2000" b="1" dirty="0"/>
              <a:t>Kasvu on jatkunut ripeänä ainakin vuoden 2023 kesäkuun loppuun saakka henkilöstömäärän kohotessa ja palkkojen noustessa. Tämä osoittaa talouden rattaiden pyörineen edelleen, vaikka liikevaihto monilta osin jo sakkasikin. Liikevaihdon pudotus onkin peräisin osin hintojen laskusta. Tosin alakohtaiset erot ovat yhä suuria. Satakunnassa palkkasumman nousu on jäänyt edelleen maan keskiarvoa vähän vaimeammaksi. </a:t>
            </a:r>
          </a:p>
          <a:p>
            <a:pPr marL="0" indent="0">
              <a:buNone/>
              <a:defRPr/>
            </a:pPr>
            <a:endParaRPr lang="fi-FI" altLang="fi-FI" sz="1400" b="1" dirty="0"/>
          </a:p>
          <a:p>
            <a:pPr marL="0" indent="0">
              <a:buNone/>
              <a:defRPr/>
            </a:pP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097" name="Picture 1">
            <a:extLst>
              <a:ext uri="{FF2B5EF4-FFF2-40B4-BE49-F238E27FC236}">
                <a16:creationId xmlns:a16="http://schemas.microsoft.com/office/drawing/2014/main" id="{DA67A088-E8D4-3D71-D5B2-96A0F837D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975" y="1090613"/>
            <a:ext cx="5859366" cy="35713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95BE77-1FF8-0A32-F962-96870DFE4049}"/>
              </a:ext>
            </a:extLst>
          </p:cNvPr>
          <p:cNvPicPr>
            <a:picLocks noChangeAspect="1"/>
          </p:cNvPicPr>
          <p:nvPr/>
        </p:nvPicPr>
        <p:blipFill>
          <a:blip r:embed="rId4"/>
          <a:stretch>
            <a:fillRect/>
          </a:stretch>
        </p:blipFill>
        <p:spPr>
          <a:xfrm>
            <a:off x="128588" y="5585092"/>
            <a:ext cx="7428927" cy="1190270"/>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2023: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693058"/>
            <a:ext cx="5611016" cy="62669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Satakunnassa henkilöstömäärien hienoinen nousu jatkui vuoden 2023 alussa. Teollisuudessa  henkilöstömäärä kasvoi yleisesti, tosin alakohtainen vaihtelu oli suurta. Rakentamisessa väkeä vähennettiin keväällä selvästi. Palveluissa henkilöstö aleni hieman. </a:t>
            </a:r>
          </a:p>
          <a:p>
            <a:pPr algn="just">
              <a:defRPr/>
            </a:pPr>
            <a:r>
              <a:rPr lang="fi-FI" altLang="fi-FI" sz="1800" b="1" dirty="0"/>
              <a:t>Satakunnassa oli syyskuun lopussa 8 490 työtöntä työnhakijaa, mikä on noin 370 henkeä (4,5 %) enemmän kuin vuotta aikaisemmin. Syyskuun aikana työttömien määrä nousi noin 140 hengellä. Työttömien työnhakijoiden osuus työvoimasta oli syyskuussa 8,9 %.</a:t>
            </a:r>
          </a:p>
          <a:p>
            <a:pPr algn="just">
              <a:defRPr/>
            </a:pPr>
            <a:r>
              <a:rPr lang="fi-FI" altLang="fi-FI" sz="1800" b="1" dirty="0"/>
              <a:t>Hieman tavanomaisesta poiketen työttömien määrä nousi jo syyskuun aikana, kun yleensä työttömyyden kausiaikainen nousu ajoittuu myöhemmin loppuvuoteen. Syynä nousuun oli lomautusten lisääntyminen syyskuussa. Vuoden takaiseen verrattuna on kasvanut etenkin toisen asteen koulutuksen saaneiden työttömien ja työttömien miesten määrä. Sen sijaan naisten työttömyys on noussut vain vähän. Yli 50-vuotiaiden työttömien työnhakijoiden määrä on vielä laskenut. </a:t>
            </a:r>
          </a:p>
          <a:p>
            <a:pPr algn="just">
              <a:defRPr/>
            </a:pPr>
            <a:r>
              <a:rPr lang="fi-FI" altLang="fi-FI" sz="1800" b="1" dirty="0"/>
              <a:t>Työvoiman kysyntä on hiljentynyt viime vuoteen verrattuna. Työ- ja elinkeinotoimistossa oli syyskuussa Satakunnassa yhteensä noin 2 900 avointa työpaikkaa, joista kuukauden aikana avautuneita uusia työpaikkoja oli reilut 1 400.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43236"/>
            <a:ext cx="1856812" cy="480765"/>
          </a:xfrm>
          <a:prstGeom prst="rect">
            <a:avLst/>
          </a:prstGeom>
        </p:spPr>
      </p:pic>
      <p:pic>
        <p:nvPicPr>
          <p:cNvPr id="16" name="Picture 15">
            <a:extLst>
              <a:ext uri="{FF2B5EF4-FFF2-40B4-BE49-F238E27FC236}">
                <a16:creationId xmlns:a16="http://schemas.microsoft.com/office/drawing/2014/main" id="{626B2D5C-1E3A-773F-4D14-F28C4398CAA8}"/>
              </a:ext>
            </a:extLst>
          </p:cNvPr>
          <p:cNvPicPr>
            <a:picLocks noChangeAspect="1"/>
          </p:cNvPicPr>
          <p:nvPr/>
        </p:nvPicPr>
        <p:blipFill>
          <a:blip r:embed="rId3"/>
          <a:stretch>
            <a:fillRect/>
          </a:stretch>
        </p:blipFill>
        <p:spPr>
          <a:xfrm>
            <a:off x="5546366" y="792867"/>
            <a:ext cx="6356646" cy="3871412"/>
          </a:xfrm>
          <a:prstGeom prst="rect">
            <a:avLst/>
          </a:prstGeom>
        </p:spPr>
      </p:pic>
      <p:pic>
        <p:nvPicPr>
          <p:cNvPr id="17" name="Picture 16">
            <a:extLst>
              <a:ext uri="{FF2B5EF4-FFF2-40B4-BE49-F238E27FC236}">
                <a16:creationId xmlns:a16="http://schemas.microsoft.com/office/drawing/2014/main" id="{B78CC861-78C0-AD1A-D9E4-073721F2B421}"/>
              </a:ext>
            </a:extLst>
          </p:cNvPr>
          <p:cNvPicPr>
            <a:picLocks noChangeAspect="1"/>
          </p:cNvPicPr>
          <p:nvPr/>
        </p:nvPicPr>
        <p:blipFill>
          <a:blip r:embed="rId4"/>
          <a:stretch>
            <a:fillRect/>
          </a:stretch>
        </p:blipFill>
        <p:spPr>
          <a:xfrm>
            <a:off x="5707561" y="5095977"/>
            <a:ext cx="6227057" cy="1128654"/>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37" y="-237207"/>
            <a:ext cx="12480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2-23</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6920"/>
            <a:ext cx="11686032"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Vuoden 2022 heinä- ja vuoden 2023 maaliskuun välillä henkilöstömäärät kasvoivat kaikissa Satakunnan seutukunnissa Rauman seutukunnan loppuvuotta 2022 lukuun ottamatta. Siellä kasvua kertyi kuitenkin tämän vuoden ensimmäisellä neljänneksellä. Satakunnassa kasvu on jäänyt yleisesti hieman alle maan keskitason, vaikka liikevaihdon nousu on useilla aloilla ollut maan keskitasoa ripeämpää etenkin vuoden 2022 lopulla. Porin seutukunnassa henkilöstömäärä kohosi vuoden 2023 alussa, vaikka liikevaihto tippui. Tämä lienee seurausta metallien hintojen laskusta, joten tuotanto on voinut olla jopa nousussa. Luvut sisältävät myös julkisen sektorin. </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6" name="Picture 15">
            <a:extLst>
              <a:ext uri="{FF2B5EF4-FFF2-40B4-BE49-F238E27FC236}">
                <a16:creationId xmlns:a16="http://schemas.microsoft.com/office/drawing/2014/main" id="{553BE1CA-2B38-58B2-0F95-05B202D23EC6}"/>
              </a:ext>
            </a:extLst>
          </p:cNvPr>
          <p:cNvPicPr>
            <a:picLocks noChangeAspect="1"/>
          </p:cNvPicPr>
          <p:nvPr/>
        </p:nvPicPr>
        <p:blipFill>
          <a:blip r:embed="rId3"/>
          <a:stretch>
            <a:fillRect/>
          </a:stretch>
        </p:blipFill>
        <p:spPr>
          <a:xfrm>
            <a:off x="291429" y="2625359"/>
            <a:ext cx="11068050" cy="971550"/>
          </a:xfrm>
          <a:prstGeom prst="rect">
            <a:avLst/>
          </a:prstGeom>
        </p:spPr>
      </p:pic>
      <p:pic>
        <p:nvPicPr>
          <p:cNvPr id="17" name="Picture 16">
            <a:extLst>
              <a:ext uri="{FF2B5EF4-FFF2-40B4-BE49-F238E27FC236}">
                <a16:creationId xmlns:a16="http://schemas.microsoft.com/office/drawing/2014/main" id="{00E3D0D9-D924-9A27-1C67-223A369C3BEB}"/>
              </a:ext>
            </a:extLst>
          </p:cNvPr>
          <p:cNvPicPr>
            <a:picLocks noChangeAspect="1"/>
          </p:cNvPicPr>
          <p:nvPr/>
        </p:nvPicPr>
        <p:blipFill>
          <a:blip r:embed="rId4"/>
          <a:stretch>
            <a:fillRect/>
          </a:stretch>
        </p:blipFill>
        <p:spPr>
          <a:xfrm>
            <a:off x="291429" y="3524655"/>
            <a:ext cx="5364507" cy="3254639"/>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71214" y="1030034"/>
            <a:ext cx="11998683" cy="4668832"/>
          </a:xfrm>
        </p:spPr>
        <p:txBody>
          <a:bodyPr>
            <a:normAutofit fontScale="85000" lnSpcReduction="10000"/>
          </a:bodyPr>
          <a:lstStyle/>
          <a:p>
            <a:pPr algn="just">
              <a:defRPr/>
            </a:pPr>
            <a:r>
              <a:rPr lang="fi-FI" altLang="fi-FI" sz="2400" b="1" dirty="0"/>
              <a:t>Elintarviketeollisuuden liikevaihto kohosi yhä ripeästi vuoden 2022 tammi-kesäkuussa sekä Satakunnassa että valtakunnallisesti. Ala oli yksi harvoista kasvuun kyenneistä teollisuuden haaroista. Hintojen kohoaminen tosin vaikuttaa vahvasti nousun taustalla. Viennin arvon kasvu vaihtui sen sijaan keväällä laskuksi Satakunnassa ja maassa keskimäärin. Henkilöstömäärä kasvoi alkuvuonna hieman Satakunnassa, mikä saattaa viitata osaltaan tuotannon kasvuun. </a:t>
            </a:r>
          </a:p>
          <a:p>
            <a:pPr algn="just">
              <a:defRPr/>
            </a:pPr>
            <a:r>
              <a:rPr lang="fi-FI" altLang="fi-FI" sz="2400" b="1" dirty="0"/>
              <a:t>Pellervon lokakuun 2023 ennusteen mukaan Suomen elintarviketeollisuuden tuloskehitykselle on ollut ratkaisevaa kohonneiden kustannusten siirtäminen myyntihintoihin. Kustannustason nousu on taittumassa ja kääntymässä laskuun, mutta kustannustaso jää aiemmin totuttua korkeammaksi. Suhdannenäkymä pysyy verraten heikkona niin Suomessa kuin EU:ssakin. Tämä sekä rahoituskustannusten nousu heijastuvat myös alan kiinteisiin investointeihin, joiden kasvunäkymät ovat heikot. Vuositasolla elintarviketeollisuuden liikevaihto kasvaa tänä vuonna vielä reippaasti teollisuuden myyntihintojen nousun myötä. Teollisuuden tuottajahintojen nousun hidastuminen, kysynnän laskusta johtuva tuotantovolyyminen pieneneminen sekä vientihintojen kääntyminen laskuun voi näkyä kuitenkin liikevaihdon kasvun taittumisena loppuvuodesta. Vaikka ensi vuonna kysyntä piristyy hieman kotitalouksien ostovoiman kohentuessa hidastuvan inflaation ja palkankorotusten myötä, elintarviketeollisuuden liikevaihto laskee vuositasolla. Elintarviketeollisuuden tuotantovolyymiä pienentävät kysynnän muutokset sekä heikohkot vientinäkymät ja hidastuva talouskasvu. Tuotannon volyymi laskee jo toista vuotta peräkkäin, eikä se palaudu aikaisemmalle tasolle lähiaikoina. </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25</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949" y="184666"/>
            <a:ext cx="1856812" cy="480765"/>
          </a:xfrm>
          <a:prstGeom prst="rect">
            <a:avLst/>
          </a:prstGeom>
        </p:spPr>
      </p:pic>
      <p:pic>
        <p:nvPicPr>
          <p:cNvPr id="11" name="Picture 10">
            <a:extLst>
              <a:ext uri="{FF2B5EF4-FFF2-40B4-BE49-F238E27FC236}">
                <a16:creationId xmlns:a16="http://schemas.microsoft.com/office/drawing/2014/main" id="{5E491161-2EDC-719B-81E5-E26976D434F6}"/>
              </a:ext>
            </a:extLst>
          </p:cNvPr>
          <p:cNvPicPr>
            <a:picLocks noChangeAspect="1"/>
          </p:cNvPicPr>
          <p:nvPr/>
        </p:nvPicPr>
        <p:blipFill>
          <a:blip r:embed="rId3"/>
          <a:stretch>
            <a:fillRect/>
          </a:stretch>
        </p:blipFill>
        <p:spPr>
          <a:xfrm>
            <a:off x="165627" y="5481897"/>
            <a:ext cx="10778961" cy="12453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079" y="-289576"/>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65627" y="751404"/>
            <a:ext cx="6716974" cy="22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1">
            <a:extLst>
              <a:ext uri="{FF2B5EF4-FFF2-40B4-BE49-F238E27FC236}">
                <a16:creationId xmlns:a16="http://schemas.microsoft.com/office/drawing/2014/main" id="{194C6247-47B2-5ED4-951C-94780D0E9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27" y="624468"/>
            <a:ext cx="5240966" cy="31944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100668" y="3173863"/>
            <a:ext cx="6936174" cy="24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3" name="Picture 3">
            <a:extLst>
              <a:ext uri="{FF2B5EF4-FFF2-40B4-BE49-F238E27FC236}">
                <a16:creationId xmlns:a16="http://schemas.microsoft.com/office/drawing/2014/main" id="{AF4A1FFB-B210-FA3B-3CF9-9872583E6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27" y="3739634"/>
            <a:ext cx="5240966" cy="31944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E95755A-3FB2-85EE-3F63-BCAB76CEEEF4}"/>
              </a:ext>
            </a:extLst>
          </p:cNvPr>
          <p:cNvPicPr>
            <a:picLocks noChangeAspect="1"/>
          </p:cNvPicPr>
          <p:nvPr/>
        </p:nvPicPr>
        <p:blipFill>
          <a:blip r:embed="rId5"/>
          <a:stretch>
            <a:fillRect/>
          </a:stretch>
        </p:blipFill>
        <p:spPr>
          <a:xfrm>
            <a:off x="5959736" y="600783"/>
            <a:ext cx="5437939" cy="3311888"/>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72361" y="805046"/>
            <a:ext cx="12138906" cy="3953173"/>
          </a:xfrm>
        </p:spPr>
        <p:txBody>
          <a:bodyPr>
            <a:noAutofit/>
          </a:bodyPr>
          <a:lstStyle/>
          <a:p>
            <a:pPr algn="just">
              <a:defRPr/>
            </a:pPr>
            <a:r>
              <a:rPr lang="fi-FI" altLang="fi-FI" sz="2000" b="1" dirty="0"/>
              <a:t>Metsäteollisuuden liikevaihto supistui selvästi vuoden 2023 alkupuoliskolla. Taustalla on osin hintojen lasku. Myös viennin arvo sakkasi voimakkaasti osin samasta syystä. Satakunnassa pudotus oli hieman maan keskiarvoa voimakkaampaa. Satakunnassa kehitystä on aiemmin taannuttanut vuosikymmenen vaihteen tienoilla paperikoneen sulkeminen Raumalla, mutta uuden sahan avaaminen piristää osaltaan alan kehitystä. Ristiriitaisesti henkilöstömäärä kohosi huomattavasti alkuvuoden aikana ainakin Satakunnassa. Tämä voi johtua uusista </a:t>
            </a:r>
            <a:r>
              <a:rPr lang="fi-FI" altLang="fi-FI" sz="2000" b="1" dirty="0" err="1"/>
              <a:t>investointeista</a:t>
            </a:r>
            <a:r>
              <a:rPr lang="fi-FI" altLang="fi-FI" sz="2000" b="1" dirty="0"/>
              <a:t>. </a:t>
            </a:r>
          </a:p>
          <a:p>
            <a:pPr algn="just">
              <a:defRPr/>
            </a:pPr>
            <a:r>
              <a:rPr lang="fi-FI" altLang="fi-FI" sz="2000" b="1" dirty="0"/>
              <a:t>PTT:n lokakuisen ennusteen mukaan </a:t>
            </a:r>
            <a:r>
              <a:rPr lang="fi-FI" sz="2000" b="1" dirty="0"/>
              <a:t>Suomen metsäteollisuus sopeutuu tänä vuonna kysynnän reippaaseen hiipumiseen. Heikko kysyntä on laskenut etenkin paperin ja kartongin tuotantoa ja vientiä, eikä loppuvuosi tuo merkittävää muutosta tilanteeseen. Sellun vienti yltää hieman viime vuotta korkeammalle siksi, että vientiin päätyy aiempaa suurempi osuus tuotannosta. Kaikkiaan metsäteollisuustuotteiden viennin arvo laskee tänä vuonna 16 % viime vuodesta. Päätuotteiden viennin arvo laskee, mutta suurin lasku tulee puutuotteisiin ja kartonkiin. Massan viennin arvo laskee vähiten. Puutuotteiden viennin arvon väheneminen johtuu pääasiassa korkean keskihinnan vertailuvuodesta, mutta myös viennin reippaasta laskusta. Kartongin viennin arvon pudotus johtuu viennin määrän laskusta. Ensi vuonna metsäteollisuuden viennin arvo kohoaa jälleen. Rakentamisen liki maailmanlaajuinen lasku vähentää sahatavaran kysyntää voimakkaasti. Heikko kysyntä pakottaa kuluvana syksynä ja talvena sahat lomautuksiin, joiden vetämänä tuotanto vähenee voimakkaasti. </a:t>
            </a:r>
            <a:endParaRPr lang="fi-FI" altLang="fi-FI" sz="20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27</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733" y="66351"/>
            <a:ext cx="1856812" cy="480765"/>
          </a:xfrm>
          <a:prstGeom prst="rect">
            <a:avLst/>
          </a:prstGeom>
        </p:spPr>
      </p:pic>
      <p:pic>
        <p:nvPicPr>
          <p:cNvPr id="11" name="Picture 10">
            <a:extLst>
              <a:ext uri="{FF2B5EF4-FFF2-40B4-BE49-F238E27FC236}">
                <a16:creationId xmlns:a16="http://schemas.microsoft.com/office/drawing/2014/main" id="{2A6706A0-817D-BE7C-6E4F-9BE27E6B1152}"/>
              </a:ext>
            </a:extLst>
          </p:cNvPr>
          <p:cNvPicPr>
            <a:picLocks noChangeAspect="1"/>
          </p:cNvPicPr>
          <p:nvPr/>
        </p:nvPicPr>
        <p:blipFill>
          <a:blip r:embed="rId3"/>
          <a:stretch>
            <a:fillRect/>
          </a:stretch>
        </p:blipFill>
        <p:spPr>
          <a:xfrm>
            <a:off x="235032" y="5510879"/>
            <a:ext cx="10986322" cy="1269336"/>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25702" y="587653"/>
            <a:ext cx="5802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5" name="Picture 1">
            <a:extLst>
              <a:ext uri="{FF2B5EF4-FFF2-40B4-BE49-F238E27FC236}">
                <a16:creationId xmlns:a16="http://schemas.microsoft.com/office/drawing/2014/main" id="{BD64A16C-7E9F-672F-4DA0-45C9B3FDD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30" y="561091"/>
            <a:ext cx="5355910" cy="32644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71810"/>
            <a:ext cx="6322268"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7" name="Picture 3">
            <a:extLst>
              <a:ext uri="{FF2B5EF4-FFF2-40B4-BE49-F238E27FC236}">
                <a16:creationId xmlns:a16="http://schemas.microsoft.com/office/drawing/2014/main" id="{FE02E62B-D0D1-8430-6B4D-5C30E9258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94" y="3588042"/>
            <a:ext cx="5413995" cy="32998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5892800" y="112992"/>
            <a:ext cx="6752941"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9" name="Picture 5">
            <a:extLst>
              <a:ext uri="{FF2B5EF4-FFF2-40B4-BE49-F238E27FC236}">
                <a16:creationId xmlns:a16="http://schemas.microsoft.com/office/drawing/2014/main" id="{702A9188-4E26-9CD2-0CBB-40519159C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378" y="561091"/>
            <a:ext cx="5413995" cy="329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20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 y="1159960"/>
            <a:ext cx="6848477" cy="3915015"/>
          </a:xfrm>
        </p:spPr>
        <p:txBody>
          <a:bodyPr>
            <a:noAutofit/>
          </a:bodyPr>
          <a:lstStyle/>
          <a:p>
            <a:pPr algn="just">
              <a:defRPr/>
            </a:pPr>
            <a:r>
              <a:rPr lang="fi-FI" altLang="fi-FI" sz="2000" b="1" dirty="0"/>
              <a:t>Kemianteollisuuden (TOL 20-22) liikevaihto alkoi laskea voimakkaasti vuoden 2023 alkupuolella. Taustalla vaikuttaa ainakin osin hintojen lasku. Satakunnassa </a:t>
            </a:r>
            <a:r>
              <a:rPr lang="fi-FI" altLang="fi-FI" sz="2000" b="1" dirty="0" err="1"/>
              <a:t>Venatorin</a:t>
            </a:r>
            <a:r>
              <a:rPr lang="fi-FI" altLang="fi-FI" sz="2000" b="1" dirty="0"/>
              <a:t> jättämä aukko on edelleen suuri, sillä alan liikevaihto on Satakunnassa yhä selvästi matalampi kuin 10 vuotta sitten. Myös henkilöstömäärä on pudonnut merkittävästi ja se tippui yhä alkuvuonnakin. Alan henkilöstömäärä on Satakunnassa tällä hetkellä noin kolmanneksen pienempi kuin kahdeksan vuotta sitten. </a:t>
            </a:r>
          </a:p>
          <a:p>
            <a:pPr algn="just">
              <a:defRPr/>
            </a:pPr>
            <a:r>
              <a:rPr lang="fi-FI" altLang="fi-FI" sz="2000" b="1" dirty="0"/>
              <a:t>Koko maassa kemianteollisuuden liikevaihto aleni myös selvästi, mutta hieman loivemmin kuin Satakunnassa. </a:t>
            </a:r>
          </a:p>
          <a:p>
            <a:pPr algn="just">
              <a:defRPr/>
            </a:pPr>
            <a:r>
              <a:rPr lang="fi-FI" altLang="fi-FI" sz="2000" b="1" dirty="0"/>
              <a:t>Kemianteollisuus ry:n kesäkuun katsauksen mukaan alan tuotanto on laskenut kesän 2022 jälkeen. Vientitietojen mukaan eniten on supistunut muovi- ja kumiteollisuus.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579" y="136525"/>
            <a:ext cx="1856812" cy="480765"/>
          </a:xfrm>
          <a:prstGeom prst="rect">
            <a:avLst/>
          </a:prstGeom>
        </p:spPr>
      </p:pic>
      <p:pic>
        <p:nvPicPr>
          <p:cNvPr id="11" name="Picture 10">
            <a:extLst>
              <a:ext uri="{FF2B5EF4-FFF2-40B4-BE49-F238E27FC236}">
                <a16:creationId xmlns:a16="http://schemas.microsoft.com/office/drawing/2014/main" id="{9FC54515-9BCB-3084-3372-FDCB253EFED9}"/>
              </a:ext>
            </a:extLst>
          </p:cNvPr>
          <p:cNvPicPr>
            <a:picLocks noChangeAspect="1"/>
          </p:cNvPicPr>
          <p:nvPr/>
        </p:nvPicPr>
        <p:blipFill>
          <a:blip r:embed="rId3"/>
          <a:stretch>
            <a:fillRect/>
          </a:stretch>
        </p:blipFill>
        <p:spPr>
          <a:xfrm>
            <a:off x="7287855" y="617290"/>
            <a:ext cx="4723000" cy="2876466"/>
          </a:xfrm>
          <a:prstGeom prst="rect">
            <a:avLst/>
          </a:prstGeom>
        </p:spPr>
      </p:pic>
      <p:sp>
        <p:nvSpPr>
          <p:cNvPr id="14" name="Rectangle 2">
            <a:extLst>
              <a:ext uri="{FF2B5EF4-FFF2-40B4-BE49-F238E27FC236}">
                <a16:creationId xmlns:a16="http://schemas.microsoft.com/office/drawing/2014/main" id="{F43324A6-9623-90E1-A9FC-8CEF1F3F3F5F}"/>
              </a:ext>
            </a:extLst>
          </p:cNvPr>
          <p:cNvSpPr>
            <a:spLocks noChangeArrowheads="1"/>
          </p:cNvSpPr>
          <p:nvPr/>
        </p:nvSpPr>
        <p:spPr bwMode="auto">
          <a:xfrm>
            <a:off x="7406130" y="3363814"/>
            <a:ext cx="6297861" cy="22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9" name="Picture 1">
            <a:extLst>
              <a:ext uri="{FF2B5EF4-FFF2-40B4-BE49-F238E27FC236}">
                <a16:creationId xmlns:a16="http://schemas.microsoft.com/office/drawing/2014/main" id="{EBDEAE63-DB4E-6941-8E0D-9C3A934E7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298" y="3791843"/>
            <a:ext cx="4758657" cy="29004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C2102B-A2EF-E759-8BAE-942BC8641A49}"/>
              </a:ext>
            </a:extLst>
          </p:cNvPr>
          <p:cNvPicPr>
            <a:picLocks noChangeAspect="1"/>
          </p:cNvPicPr>
          <p:nvPr/>
        </p:nvPicPr>
        <p:blipFill>
          <a:blip r:embed="rId5"/>
          <a:stretch>
            <a:fillRect/>
          </a:stretch>
        </p:blipFill>
        <p:spPr>
          <a:xfrm>
            <a:off x="70045" y="5745469"/>
            <a:ext cx="7350696" cy="1033135"/>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E0BAF-3C31-ADB8-02EE-B70A83AEA590}"/>
              </a:ext>
            </a:extLst>
          </p:cNvPr>
          <p:cNvPicPr>
            <a:picLocks noChangeAspect="1"/>
          </p:cNvPicPr>
          <p:nvPr/>
        </p:nvPicPr>
        <p:blipFill>
          <a:blip r:embed="rId2"/>
          <a:stretch>
            <a:fillRect/>
          </a:stretch>
        </p:blipFill>
        <p:spPr>
          <a:xfrm>
            <a:off x="8450857" y="3125402"/>
            <a:ext cx="2186698" cy="3097067"/>
          </a:xfrm>
          <a:prstGeom prst="rect">
            <a:avLst/>
          </a:prstGeom>
        </p:spPr>
      </p:pic>
      <p:pic>
        <p:nvPicPr>
          <p:cNvPr id="7" name="Picture 6">
            <a:extLst>
              <a:ext uri="{FF2B5EF4-FFF2-40B4-BE49-F238E27FC236}">
                <a16:creationId xmlns:a16="http://schemas.microsoft.com/office/drawing/2014/main" id="{F670C9AC-0950-CF43-3848-D9C63DC05D65}"/>
              </a:ext>
            </a:extLst>
          </p:cNvPr>
          <p:cNvPicPr>
            <a:picLocks noChangeAspect="1"/>
          </p:cNvPicPr>
          <p:nvPr/>
        </p:nvPicPr>
        <p:blipFill>
          <a:blip r:embed="rId3"/>
          <a:stretch>
            <a:fillRect/>
          </a:stretch>
        </p:blipFill>
        <p:spPr>
          <a:xfrm>
            <a:off x="8292426" y="53769"/>
            <a:ext cx="2189646" cy="3097067"/>
          </a:xfrm>
          <a:prstGeom prst="rect">
            <a:avLst/>
          </a:prstGeom>
        </p:spPr>
      </p:pic>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9., Pohjois-Satakunta 13. ja Rauman sk</a:t>
            </a:r>
          </a:p>
          <a:p>
            <a:pPr lvl="1">
              <a:defRPr/>
            </a:pPr>
            <a:r>
              <a:rPr lang="fi-FI" sz="1400" b="1" dirty="0">
                <a:solidFill>
                  <a:prstClr val="black"/>
                </a:solidFill>
                <a:latin typeface="Calibri" panose="020F0502020204030204"/>
                <a:cs typeface="Arial" panose="020B0604020202020204" pitchFamily="34" charset="0"/>
              </a:rPr>
              <a:t>       20.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2021)</a:t>
            </a:r>
            <a:endParaRPr lang="fi-FI" b="1" dirty="0">
              <a:solidFill>
                <a:prstClr val="black"/>
              </a:solidFill>
              <a:latin typeface="Calibri" panose="020F0502020204030204"/>
              <a:cs typeface="Arial" panose="020B0604020202020204" pitchFamily="34" charset="0"/>
            </a:endParaRPr>
          </a:p>
          <a:p>
            <a:pPr>
              <a:defRPr/>
            </a:pPr>
            <a:r>
              <a:rPr lang="fi-FI" sz="12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49 % </a:t>
            </a:r>
            <a:r>
              <a:rPr lang="fi-FI" b="1" dirty="0">
                <a:solidFill>
                  <a:prstClr val="black"/>
                </a:solidFill>
                <a:latin typeface="Calibri" panose="020F0502020204030204"/>
                <a:cs typeface="Arial" panose="020B0604020202020204" pitchFamily="34" charset="0"/>
              </a:rPr>
              <a:t>(koko maa 24 %, v. 2020)</a:t>
            </a:r>
          </a:p>
          <a:p>
            <a:pPr>
              <a:defRPr/>
            </a:pPr>
            <a:r>
              <a:rPr lang="fi-FI" b="1" dirty="0">
                <a:solidFill>
                  <a:srgbClr val="2683C6">
                    <a:lumMod val="75000"/>
                  </a:srgbClr>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2022 (Tulli,  </a:t>
            </a:r>
          </a:p>
          <a:p>
            <a:pPr>
              <a:defRPr/>
            </a:pPr>
            <a:r>
              <a:rPr lang="fi-FI" b="1" dirty="0">
                <a:solidFill>
                  <a:prstClr val="black"/>
                </a:solidFill>
                <a:latin typeface="Calibri" panose="020F0502020204030204"/>
                <a:cs typeface="Arial" panose="020B0604020202020204" pitchFamily="34" charset="0"/>
              </a:rPr>
              <a:t>      arvo n. 4,9 mrd. €), osuus Suomen viennistä </a:t>
            </a:r>
            <a:r>
              <a:rPr lang="fi-FI" b="1" dirty="0">
                <a:solidFill>
                  <a:srgbClr val="099BDD"/>
                </a:solidFill>
                <a:latin typeface="Calibri" panose="020F0502020204030204"/>
                <a:cs typeface="Arial" panose="020B0604020202020204" pitchFamily="34" charset="0"/>
              </a:rPr>
              <a:t>8,1 %</a:t>
            </a:r>
            <a:r>
              <a:rPr lang="fi-FI" b="1" dirty="0">
                <a:solidFill>
                  <a:prstClr val="black"/>
                </a:solidFill>
                <a:latin typeface="Calibri" panose="020F0502020204030204"/>
                <a:cs typeface="Arial" panose="020B0604020202020204" pitchFamily="34" charset="0"/>
              </a:rPr>
              <a:t> (väestöosuus 3,8 %).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5,5 %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4,9 %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5,8 % </a:t>
            </a:r>
            <a:r>
              <a:rPr lang="fi-FI" b="1" dirty="0">
                <a:solidFill>
                  <a:prstClr val="black"/>
                </a:solidFill>
                <a:latin typeface="Calibri" panose="020F0502020204030204"/>
                <a:cs typeface="Arial" panose="020B0604020202020204" pitchFamily="34" charset="0"/>
              </a:rPr>
              <a:t>(v. 2021). Sata-</a:t>
            </a:r>
          </a:p>
          <a:p>
            <a:pPr>
              <a:defRPr/>
            </a:pPr>
            <a:r>
              <a:rPr lang="fi-FI" b="1" dirty="0">
                <a:solidFill>
                  <a:prstClr val="black"/>
                </a:solidFill>
                <a:latin typeface="Calibri" panose="020F0502020204030204"/>
                <a:cs typeface="Arial" panose="020B0604020202020204" pitchFamily="34" charset="0"/>
              </a:rPr>
              <a:t>      kunta tuottaa Suomen sähköstä n. </a:t>
            </a:r>
            <a:r>
              <a:rPr lang="fi-FI" b="1" dirty="0">
                <a:solidFill>
                  <a:srgbClr val="099BDD"/>
                </a:solidFill>
                <a:latin typeface="Calibri" panose="020F0502020204030204"/>
                <a:cs typeface="Arial" panose="020B0604020202020204" pitchFamily="34" charset="0"/>
              </a:rPr>
              <a:t>37 % </a:t>
            </a:r>
            <a:r>
              <a:rPr lang="fi-FI" b="1" dirty="0">
                <a:latin typeface="Calibri" panose="020F0502020204030204"/>
                <a:cs typeface="Arial" panose="020B0604020202020204" pitchFamily="34" charset="0"/>
              </a:rPr>
              <a:t>(OL3 maksimituotanto)</a:t>
            </a:r>
            <a:r>
              <a:rPr lang="fi-FI" b="1" dirty="0">
                <a:solidFill>
                  <a:prstClr val="black"/>
                </a:solidFill>
                <a:latin typeface="Calibri" panose="020F0502020204030204"/>
                <a:cs typeface="Arial" panose="020B0604020202020204" pitchFamily="34" charset="0"/>
              </a:rPr>
              <a:t>.  </a:t>
            </a:r>
            <a:endParaRPr lang="fi-FI" b="1" dirty="0">
              <a:solidFill>
                <a:srgbClr val="099BDD"/>
              </a:solidFill>
              <a:latin typeface="Calibri" panose="020F0502020204030204"/>
              <a:cs typeface="Arial" panose="020B0604020202020204" pitchFamily="34" charset="0"/>
            </a:endParaRP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2011-20:</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5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15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52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a:t>
            </a:r>
            <a:r>
              <a:rPr lang="fi-FI" b="1" dirty="0" err="1">
                <a:solidFill>
                  <a:srgbClr val="344068">
                    <a:lumMod val="60000"/>
                    <a:lumOff val="40000"/>
                  </a:srgbClr>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9. korkein </a:t>
            </a:r>
            <a:r>
              <a:rPr lang="fi-FI" b="1" dirty="0">
                <a:solidFill>
                  <a:prstClr val="black"/>
                </a:solidFill>
                <a:latin typeface="Calibri" panose="020F0502020204030204"/>
                <a:cs typeface="Arial" panose="020B0604020202020204" pitchFamily="34" charset="0"/>
              </a:rPr>
              <a:t>v. 2020. Satakunnan </a:t>
            </a:r>
          </a:p>
          <a:p>
            <a:pPr>
              <a:defRPr/>
            </a:pPr>
            <a:r>
              <a:rPr lang="fi-FI" b="1" dirty="0">
                <a:solidFill>
                  <a:prstClr val="black"/>
                </a:solidFill>
                <a:latin typeface="Calibri" panose="020F0502020204030204"/>
                <a:cs typeface="Arial" panose="020B0604020202020204" pitchFamily="34" charset="0"/>
              </a:rPr>
              <a:t>      jalostuksen arvonlisäys per </a:t>
            </a:r>
            <a:r>
              <a:rPr lang="fi-FI" b="1" dirty="0" err="1">
                <a:solidFill>
                  <a:prstClr val="black"/>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3. korkein 19 maakunnasta (v. 2021).</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2023</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327608"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28.9.2023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257" y="6295656"/>
            <a:ext cx="1856812" cy="480765"/>
          </a:xfrm>
          <a:prstGeom prst="rect">
            <a:avLst/>
          </a:prstGeom>
        </p:spPr>
      </p:pic>
    </p:spTree>
    <p:extLst>
      <p:ext uri="{BB962C8B-B14F-4D97-AF65-F5344CB8AC3E}">
        <p14:creationId xmlns:p14="http://schemas.microsoft.com/office/powerpoint/2010/main" val="1268996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7227" y="708663"/>
            <a:ext cx="12230284" cy="3866910"/>
          </a:xfrm>
        </p:spPr>
        <p:txBody>
          <a:bodyPr>
            <a:noAutofit/>
          </a:bodyPr>
          <a:lstStyle/>
          <a:p>
            <a:pPr algn="just">
              <a:defRPr/>
            </a:pPr>
            <a:r>
              <a:rPr lang="fi-FI" altLang="fi-FI" sz="2000" b="1" dirty="0"/>
              <a:t>Teknologiateollisuudessa vuoden 2023 tammi-kesäkuusta näyttäisi muodostuneen käännekohta. Satakunnassa liikevaihto alkoi laskea lähes kaikilla alatoimialoilla elektroniikka- ja sähkötuotteiden valmistusta sekä meriteollisuutta lukuun ottamatta. Viennin arvokin supistui selvästi. Metallien jalostuksessa tuottajahintojen lasku ohensi liikevaihtoa. Henkilöstömäärän nousu kuitenkin viittaa myönteiseen tuotantokehitykseen. Koneiden ja laitteiden valmistuksen liikevaihto kääntyi laskuun, mutta henkilöstöä palkattiin lisää. Sama ristiriitainen kehitys vallitsi metallituotteiden valmistuksessa. Molemmissa henkilöstön kasvu kuitenkin tyrehtyi keväällä. Elektroniikka- ja sähkötuotteiden valmistuksessa automaation kasvu lienee pitänyt alaa pinnalla. Meriteollisuudessakin liikevaihto kasvoi edelleen huomattavasti ja henkilöstöäkin lisättiin hieman. Kaikkiaan teknologiateollisuuden henkilöstömäärän nousu oli Satakunnassa toimialojen keskiarvoa nopeampaa, joten liikevaihdon laskun taustalla näyttäisi vaikuttavan pääasiassa hintojen lasku ja tuotanto on voinut jopa kohota. </a:t>
            </a:r>
          </a:p>
          <a:p>
            <a:pPr algn="just">
              <a:defRPr/>
            </a:pPr>
            <a:r>
              <a:rPr lang="fi-FI" altLang="fi-FI" sz="2000" b="1" dirty="0"/>
              <a:t>Koko maassa keskimäärin liikevaihdon kehitys oli Satakuntaa selvästi suotuisampaa. Viennissäkin ero oli samansuuntainen. Kaikki alatoimialat elektroniikka- ja sähköpuoli pois lukien menestyivät Satakuntaa paremmin. Suurin ero syntyi kone- ja laitevalmistuksessa, mutta muilla aloilla poikkeama oli varsin vähäinen. Satakunnassa metallien jalostuksen painoarvo on huomattavasti maan keskitasoa korkeampi, joten hintojen muutosten vaikutus koko teknologiateollisuuden liikevaihtoon on paljon suurempi, mikä näkyy vahvasti alkuvuoden luvuissa. Teknologiateollisuus ry:n mukaan tilauskannan arvo oli valtakunnallisesti syyskuun lopussa 4 % pienempi kuin kesäkuun lopussa ja 13 % pienempi kuin vuoden 2022 syyskuussa. Tilauskehityksen perusteella alan yritysten liikevaihdon arvioidaan edelleen laskevan seuraavan puolen vuoden aikana. </a:t>
            </a:r>
            <a:endParaRPr lang="fi-FI" altLang="fi-FI" sz="20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9606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1" name="Picture 10">
            <a:extLst>
              <a:ext uri="{FF2B5EF4-FFF2-40B4-BE49-F238E27FC236}">
                <a16:creationId xmlns:a16="http://schemas.microsoft.com/office/drawing/2014/main" id="{E9198196-597E-C65C-F660-6AC3DB41CEA7}"/>
              </a:ext>
            </a:extLst>
          </p:cNvPr>
          <p:cNvPicPr>
            <a:picLocks noChangeAspect="1"/>
          </p:cNvPicPr>
          <p:nvPr/>
        </p:nvPicPr>
        <p:blipFill>
          <a:blip r:embed="rId3"/>
          <a:stretch>
            <a:fillRect/>
          </a:stretch>
        </p:blipFill>
        <p:spPr>
          <a:xfrm>
            <a:off x="276788" y="5857131"/>
            <a:ext cx="8034302" cy="92826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96" y="152400"/>
            <a:ext cx="1856812" cy="480765"/>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247998" y="578406"/>
            <a:ext cx="5284761" cy="20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3" name="Picture 1">
            <a:extLst>
              <a:ext uri="{FF2B5EF4-FFF2-40B4-BE49-F238E27FC236}">
                <a16:creationId xmlns:a16="http://schemas.microsoft.com/office/drawing/2014/main" id="{146274CB-2659-B602-4332-BE2E4ABC2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75" y="886647"/>
            <a:ext cx="4729638" cy="28827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106637" y="3282433"/>
            <a:ext cx="5721075" cy="2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5" name="Picture 3">
            <a:extLst>
              <a:ext uri="{FF2B5EF4-FFF2-40B4-BE49-F238E27FC236}">
                <a16:creationId xmlns:a16="http://schemas.microsoft.com/office/drawing/2014/main" id="{E0A695A6-9A0C-499A-D727-4C5BDCB50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97" y="3826762"/>
            <a:ext cx="4906881" cy="29908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5262826" y="747403"/>
            <a:ext cx="77127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7" name="Picture 5">
            <a:extLst>
              <a:ext uri="{FF2B5EF4-FFF2-40B4-BE49-F238E27FC236}">
                <a16:creationId xmlns:a16="http://schemas.microsoft.com/office/drawing/2014/main" id="{912CF709-4723-FDB1-6764-EF031104C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5337" y="814822"/>
            <a:ext cx="4988406" cy="304049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5794374" y="3803904"/>
            <a:ext cx="4729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9" name="Picture 7">
            <a:extLst>
              <a:ext uri="{FF2B5EF4-FFF2-40B4-BE49-F238E27FC236}">
                <a16:creationId xmlns:a16="http://schemas.microsoft.com/office/drawing/2014/main" id="{CCE143EF-01D9-2910-9180-8427E1168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709" y="3774729"/>
            <a:ext cx="4984034" cy="303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7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6096" y="754857"/>
            <a:ext cx="7134801" cy="4769630"/>
          </a:xfrm>
        </p:spPr>
        <p:txBody>
          <a:bodyPr>
            <a:normAutofit/>
          </a:bodyPr>
          <a:lstStyle/>
          <a:p>
            <a:pPr algn="just">
              <a:defRPr/>
            </a:pPr>
            <a:r>
              <a:rPr lang="fi-FI" altLang="fi-FI" sz="1800" b="1" dirty="0"/>
              <a:t>Metallien jalostuksen liikevaihdon nousu taittui vuodenvaihteen tienoilla. Taustalla vaikuttaa tuottajahintojen lasku. Tämä on seurausta hiipuvasta talouskehityksestä. Valtakunnallisesti alan liikevaihto laski myös tuntuvasti. Satakunnassa henkilöstömäärä kasvoi kuitenkin merkittävästi, joten liikevaihdon laskusta ainakin osa on tullut laskevista hinnoista, ja itse tuotantomäärät ovat voineet olla kasvussa. </a:t>
            </a:r>
          </a:p>
          <a:p>
            <a:pPr algn="just">
              <a:defRPr/>
            </a:pPr>
            <a:r>
              <a:rPr lang="fi-FI" altLang="fi-FI" sz="1800" b="1" dirty="0"/>
              <a:t>Teknologiateollisuus ry:n mukaan terästuotteiden, värimetallien, valujen ja metallimalmien yhteenlaskettu tuotannon määrä oli Suomessa tammi–elokuussa 2023 prosentin alempi kuin vuosi sitten vastaavaan aikaan. Metallien jalostusyritysten henkilöstömäärä Suomessa oli syyskuun lopussa 0,4 % suurempi kuin kesäkuun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91" y="-185731"/>
            <a:ext cx="11918888" cy="1299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4507" y="89426"/>
            <a:ext cx="1856812" cy="480765"/>
          </a:xfrm>
          <a:prstGeom prst="rect">
            <a:avLst/>
          </a:prstGeom>
        </p:spPr>
      </p:pic>
      <p:pic>
        <p:nvPicPr>
          <p:cNvPr id="11" name="Picture 10">
            <a:extLst>
              <a:ext uri="{FF2B5EF4-FFF2-40B4-BE49-F238E27FC236}">
                <a16:creationId xmlns:a16="http://schemas.microsoft.com/office/drawing/2014/main" id="{7A44D3F9-AF0F-28DF-26FC-7A557AEA9714}"/>
              </a:ext>
            </a:extLst>
          </p:cNvPr>
          <p:cNvPicPr>
            <a:picLocks noChangeAspect="1"/>
          </p:cNvPicPr>
          <p:nvPr/>
        </p:nvPicPr>
        <p:blipFill>
          <a:blip r:embed="rId3"/>
          <a:stretch>
            <a:fillRect/>
          </a:stretch>
        </p:blipFill>
        <p:spPr>
          <a:xfrm>
            <a:off x="7119604" y="679656"/>
            <a:ext cx="5039955" cy="3069503"/>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7242070" y="3603830"/>
            <a:ext cx="56647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7" name="Picture 1">
            <a:extLst>
              <a:ext uri="{FF2B5EF4-FFF2-40B4-BE49-F238E27FC236}">
                <a16:creationId xmlns:a16="http://schemas.microsoft.com/office/drawing/2014/main" id="{897624FB-F048-77CC-8077-3602F5067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071" y="3603832"/>
            <a:ext cx="4918384" cy="29978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C7ECEBF-B0B2-91E5-1CEE-BC55CBF3342D}"/>
              </a:ext>
            </a:extLst>
          </p:cNvPr>
          <p:cNvPicPr>
            <a:picLocks noChangeAspect="1"/>
          </p:cNvPicPr>
          <p:nvPr/>
        </p:nvPicPr>
        <p:blipFill>
          <a:blip r:embed="rId5"/>
          <a:stretch>
            <a:fillRect/>
          </a:stretch>
        </p:blipFill>
        <p:spPr>
          <a:xfrm>
            <a:off x="145261" y="4022856"/>
            <a:ext cx="6460909" cy="908076"/>
          </a:xfrm>
          <a:prstGeom prst="rect">
            <a:avLst/>
          </a:prstGeom>
        </p:spPr>
      </p:pic>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6"/>
          <a:stretch>
            <a:fillRect/>
          </a:stretch>
        </p:blipFill>
        <p:spPr>
          <a:xfrm>
            <a:off x="196993" y="5062596"/>
            <a:ext cx="4733653" cy="1807461"/>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4876701" y="6548049"/>
            <a:ext cx="2058640" cy="276999"/>
          </a:xfrm>
          <a:prstGeom prst="rect">
            <a:avLst/>
          </a:prstGeom>
          <a:noFill/>
        </p:spPr>
        <p:txBody>
          <a:bodyPr wrap="none" rtlCol="0">
            <a:spAutoFit/>
          </a:bodyPr>
          <a:lstStyle/>
          <a:p>
            <a:r>
              <a:rPr lang="fi-FI" sz="1200" dirty="0"/>
              <a:t>Lähde: Teknologiateollisuus ry</a:t>
            </a:r>
            <a:endParaRPr lang="en-US" sz="1200" dirty="0"/>
          </a:p>
        </p:txBody>
      </p:sp>
    </p:spTree>
    <p:extLst>
      <p:ext uri="{BB962C8B-B14F-4D97-AF65-F5344CB8AC3E}">
        <p14:creationId xmlns:p14="http://schemas.microsoft.com/office/powerpoint/2010/main" val="311078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69" y="-93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70" y="970723"/>
            <a:ext cx="7057376" cy="4761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9647" y="1070974"/>
            <a:ext cx="7387394" cy="3426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Metallituotteiden valmistuksen liikevaihto aleni vuoden 2023 alkupuolella merkittävästi sekä Satakunnassa että maassa keskimäärin. Tuottajahinnat ovat silti kohonneet, joten tuotantomäärät lienevät pudonneet selvästi. Satakunnassa henkilöstö kasvoi vielä tammi-maaliskuussa, mutta määrä laski jo toisella neljänneksellä.</a:t>
            </a:r>
          </a:p>
          <a:p>
            <a:pPr algn="just">
              <a:defRPr/>
            </a:pPr>
            <a:r>
              <a:rPr lang="fi-FI" altLang="fi-FI" sz="1800" b="1" dirty="0"/>
              <a:t>Teknologiateollisuus ry:n mukaan maamme kone- ja metallituote-teollisuuden yritysten saamien uusien tilausten arvo oli heinä–syyskuussa 39 % matalampi kuin edellisellä neljänneksellä. Edellisvuoden vastaavaan ajanjaksoon verrattuna saatujen uusien tilausten arvo tippui 40 %. Hintojen nousu huomioiden tilauskantakehitys oli poikkeuksellisen heikko. </a:t>
            </a:r>
          </a:p>
          <a:p>
            <a:pPr algn="just">
              <a:defRPr/>
            </a:pPr>
            <a:r>
              <a:rPr lang="fi-FI" altLang="fi-FI" sz="1800" b="1" dirty="0"/>
              <a:t>Tilauskannan arvo oli syyskuun lopussa 4 % pienempi kuin kesäkuun lopussa ja 11 % alempi kuin vuoden 2022 syyskuussa. Huomattavaa on edelleen telakoiden suuri osuus tilauskannan kokonaisarvosta. Alkusyksyn tilauskehityksen perusteella maamme kone- ja metallituoteteollisuuden yritysten liikevaihdon odotetaan laskevan seuraavan puolen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208590"/>
            <a:ext cx="1856812" cy="480765"/>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7937141" y="482322"/>
            <a:ext cx="4885194" cy="17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1">
            <a:extLst>
              <a:ext uri="{FF2B5EF4-FFF2-40B4-BE49-F238E27FC236}">
                <a16:creationId xmlns:a16="http://schemas.microsoft.com/office/drawing/2014/main" id="{820D1006-0840-255E-3AED-5717F8323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792" y="747374"/>
            <a:ext cx="4259789" cy="25963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487DB01C-225D-2DC2-F04E-0606781167E4}"/>
              </a:ext>
            </a:extLst>
          </p:cNvPr>
          <p:cNvSpPr>
            <a:spLocks noChangeArrowheads="1"/>
          </p:cNvSpPr>
          <p:nvPr/>
        </p:nvSpPr>
        <p:spPr bwMode="auto">
          <a:xfrm>
            <a:off x="7885431" y="3057033"/>
            <a:ext cx="5216428" cy="19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3" name="Picture 3">
            <a:extLst>
              <a:ext uri="{FF2B5EF4-FFF2-40B4-BE49-F238E27FC236}">
                <a16:creationId xmlns:a16="http://schemas.microsoft.com/office/drawing/2014/main" id="{87AD8C44-DD00-E032-FD3C-72561291F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928" y="3564056"/>
            <a:ext cx="4455449" cy="2715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B9E8430-94E1-0042-BF8F-404A8C48BFD2}"/>
              </a:ext>
            </a:extLst>
          </p:cNvPr>
          <p:cNvPicPr>
            <a:picLocks noChangeAspect="1"/>
          </p:cNvPicPr>
          <p:nvPr/>
        </p:nvPicPr>
        <p:blipFill>
          <a:blip r:embed="rId5"/>
          <a:stretch>
            <a:fillRect/>
          </a:stretch>
        </p:blipFill>
        <p:spPr>
          <a:xfrm>
            <a:off x="300369" y="5741381"/>
            <a:ext cx="7157696" cy="1006009"/>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34475"/>
            <a:ext cx="7160908" cy="3766727"/>
          </a:xfrm>
        </p:spPr>
        <p:txBody>
          <a:bodyPr>
            <a:noAutofit/>
          </a:bodyPr>
          <a:lstStyle/>
          <a:p>
            <a:pPr algn="just">
              <a:defRPr/>
            </a:pPr>
            <a:r>
              <a:rPr lang="fi-FI" altLang="fi-FI" sz="20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Liikevaihto kääntyi jälleen laskuun heti vuoden 2023 alussa, ja alan liikevaihto on edelleen hieman matalampi kuin huippuvuonna 2014. Korona-aikojen taso on tosin selvästi ylittynyt. Henkilöstöäkin lisättiin silti tammi-maaliskuussa edelleen, joten liikevaihdon lasku voi olla peräisin ainakin osin myös laskutusaikatauluista. </a:t>
            </a:r>
          </a:p>
          <a:p>
            <a:pPr algn="just">
              <a:defRPr/>
            </a:pPr>
            <a:r>
              <a:rPr lang="fi-FI" altLang="fi-FI" sz="2000" b="1" dirty="0"/>
              <a:t>Koko maassa keskimäärin koronakriisi piti liikevaihdon tiukassa laskussa vuoden 2021 kevääseen saakka, jolloin monen muun alan tavoin rivakka elpyminen käynnistyi. Ripeää kasvua on riittänyt ainakin vuoden 2023 kesäkuun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7744" y="-16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20021"/>
            <a:ext cx="1856812" cy="480765"/>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7012910" y="224529"/>
            <a:ext cx="6706806" cy="24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65" name="Picture 1">
            <a:extLst>
              <a:ext uri="{FF2B5EF4-FFF2-40B4-BE49-F238E27FC236}">
                <a16:creationId xmlns:a16="http://schemas.microsoft.com/office/drawing/2014/main" id="{7F14C665-7284-A589-BA5E-C16CEA304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493" y="691778"/>
            <a:ext cx="4817254" cy="29361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7371252" y="3282433"/>
            <a:ext cx="5603157" cy="23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67" name="Picture 3">
            <a:extLst>
              <a:ext uri="{FF2B5EF4-FFF2-40B4-BE49-F238E27FC236}">
                <a16:creationId xmlns:a16="http://schemas.microsoft.com/office/drawing/2014/main" id="{091529D0-ED5B-3E3D-0A5E-97B958BE7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1253" y="3739634"/>
            <a:ext cx="4711734" cy="2871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17D6207-7E0D-E063-CB64-3092A7037516}"/>
              </a:ext>
            </a:extLst>
          </p:cNvPr>
          <p:cNvPicPr>
            <a:picLocks noChangeAspect="1"/>
          </p:cNvPicPr>
          <p:nvPr/>
        </p:nvPicPr>
        <p:blipFill>
          <a:blip r:embed="rId5"/>
          <a:stretch>
            <a:fillRect/>
          </a:stretch>
        </p:blipFill>
        <p:spPr>
          <a:xfrm>
            <a:off x="292391" y="5832201"/>
            <a:ext cx="5895975" cy="82867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189" y="-16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076342"/>
            <a:ext cx="7202647" cy="47223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800" b="1" dirty="0"/>
              <a:t>Elektroniikka- ja sähkötuotteiden valmistuksen liikevaihdon kasvu jatkui edelleen hyvin nopeana vuoden 2023 tammi-maaliskuussa Satakunnassa. Huhti-kesäkuussa nousu pysähtyi. Maassa keskimäärin liikevaihto alkoi tippua keväällä. Satakunnassa taustalla vaikuttaa se, että osa automaatio- ja robotiikka-alan yrityksistä sijoittuu tälle toimialalle ja niiden kasvu on ollut ajoittain hyvin nopeaa. Satakunnassa henkilöstömääräkin kohosi voimakkaasti, mikä tarkoittanee liikevaihdon nousun olleen osin aitoa kasvua, ei vain hintojen nousua.</a:t>
            </a:r>
          </a:p>
          <a:p>
            <a:pPr algn="just">
              <a:lnSpc>
                <a:spcPct val="100000"/>
              </a:lnSpc>
              <a:defRPr/>
            </a:pPr>
            <a:r>
              <a:rPr lang="fi-FI" altLang="fi-FI" sz="1800" b="1" dirty="0"/>
              <a:t>Teknologiateollisuus ry:n mukaan maamme elektroniikka- ja sähköteollisuudessa sekä uusien tilausten että tilauskannan arvo laskivat heinä–syyskuussa edelliseen neljännekseen verrattuna. Alalle ovat olleet viime vuosina tyypillisiä voimakkaat tilausvaihtelut vuosineljännesten välillä. Alan yritykset Suomessa keskimäärin saivat uusia tilauksia heinä–syyskuussa arvoltaan 8 % niukemmin kuin </a:t>
            </a:r>
            <a:r>
              <a:rPr lang="fi-FI" altLang="fi-FI" sz="1800" b="1" dirty="0" err="1"/>
              <a:t>huhti</a:t>
            </a:r>
            <a:r>
              <a:rPr lang="fi-FI" altLang="fi-FI" sz="1800" b="1" dirty="0"/>
              <a:t>–kesäkuussa ja 24 % vähemmän kuin vastaavalla ajanjaksolla vuonna 2022. Tilauskannan arvo oli syyskuun lopussa 5 % alempi kuin kesäkuun lopussa ja 21 % matalampi kuin vuoden 2022 syyskuussa. Viime aikojen tilauskehityksen perusteella alan yritysten liikevaihdon arvioidaan putoavan seuraavan puolen vuoden aikana.</a:t>
            </a: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49083"/>
            <a:ext cx="1856812" cy="480765"/>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7387855" y="444586"/>
            <a:ext cx="6149441" cy="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289" name="Picture 1">
            <a:extLst>
              <a:ext uri="{FF2B5EF4-FFF2-40B4-BE49-F238E27FC236}">
                <a16:creationId xmlns:a16="http://schemas.microsoft.com/office/drawing/2014/main" id="{80DADC71-A149-B33B-383B-F794BF0D6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856" y="901786"/>
            <a:ext cx="4646511" cy="28321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7417492" y="3235597"/>
            <a:ext cx="4786993" cy="22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88AAC58A-228F-D3EF-4EC9-358891D7AF9C}"/>
              </a:ext>
            </a:extLst>
          </p:cNvPr>
          <p:cNvPicPr>
            <a:picLocks noChangeAspect="1"/>
          </p:cNvPicPr>
          <p:nvPr/>
        </p:nvPicPr>
        <p:blipFill>
          <a:blip r:embed="rId4"/>
          <a:stretch>
            <a:fillRect/>
          </a:stretch>
        </p:blipFill>
        <p:spPr>
          <a:xfrm>
            <a:off x="247625" y="5859382"/>
            <a:ext cx="6872864" cy="965976"/>
          </a:xfrm>
          <a:prstGeom prst="rect">
            <a:avLst/>
          </a:prstGeom>
        </p:spPr>
      </p:pic>
      <p:pic>
        <p:nvPicPr>
          <p:cNvPr id="11" name="Picture 10">
            <a:extLst>
              <a:ext uri="{FF2B5EF4-FFF2-40B4-BE49-F238E27FC236}">
                <a16:creationId xmlns:a16="http://schemas.microsoft.com/office/drawing/2014/main" id="{60298C5F-B034-E304-5D1A-BD35A86EB971}"/>
              </a:ext>
            </a:extLst>
          </p:cNvPr>
          <p:cNvPicPr>
            <a:picLocks noChangeAspect="1"/>
          </p:cNvPicPr>
          <p:nvPr/>
        </p:nvPicPr>
        <p:blipFill>
          <a:blip r:embed="rId5"/>
          <a:stretch>
            <a:fillRect/>
          </a:stretch>
        </p:blipFill>
        <p:spPr>
          <a:xfrm>
            <a:off x="7399485" y="3707148"/>
            <a:ext cx="4646511" cy="2832189"/>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9" y="966698"/>
            <a:ext cx="12236598"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2000" b="1" dirty="0"/>
              <a:t>Automaatio- ja robotiikka-alan yritysten liikevaihto alkoi pudota vuoden 2023 tammi-kesäkuun aikana. Taustalla saattaa piillä osin tilausten laskutusaikataulut. Henkilöstömäärä on kuitenkin kohonnut hieman alkuvuoden aikana. Se voi taasen viitata tuotannon kasvuun. Tähän viittaa myös elektroniikka- ja sähkötuotteiden valmistuksen myönteinen vire. Osa automaatioalasta sijoittuu ko. toimialalle. Kaiken kaikkiaan näyttäisi siltä, että yrityskohtainen vaihtelu on ollut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64" y="170401"/>
            <a:ext cx="1856812" cy="480765"/>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313" name="Picture 1">
            <a:extLst>
              <a:ext uri="{FF2B5EF4-FFF2-40B4-BE49-F238E27FC236}">
                <a16:creationId xmlns:a16="http://schemas.microsoft.com/office/drawing/2014/main" id="{7BB3C427-B2DE-E289-9D60-14A8C9765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7929"/>
            <a:ext cx="4941116" cy="30116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6997834" y="3785684"/>
            <a:ext cx="56972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315" name="Picture 3">
            <a:extLst>
              <a:ext uri="{FF2B5EF4-FFF2-40B4-BE49-F238E27FC236}">
                <a16:creationId xmlns:a16="http://schemas.microsoft.com/office/drawing/2014/main" id="{E6F7BF24-FCCB-85F2-EF13-2FA95C042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835" y="3785685"/>
            <a:ext cx="4941116" cy="30116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B21890A-3A1D-C239-A2AF-E99BAE564DAB}"/>
              </a:ext>
            </a:extLst>
          </p:cNvPr>
          <p:cNvPicPr>
            <a:picLocks noChangeAspect="1"/>
          </p:cNvPicPr>
          <p:nvPr/>
        </p:nvPicPr>
        <p:blipFill>
          <a:blip r:embed="rId5"/>
          <a:stretch>
            <a:fillRect/>
          </a:stretch>
        </p:blipFill>
        <p:spPr>
          <a:xfrm>
            <a:off x="6825205" y="3039254"/>
            <a:ext cx="5286375" cy="82867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4D246BBF-47D8-6725-FB6B-63622F2E0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62" y="1065767"/>
            <a:ext cx="4305360" cy="2624170"/>
          </a:xfrm>
          <a:prstGeom prst="rect">
            <a:avLst/>
          </a:prstGeom>
          <a:noFill/>
          <a:extLst>
            <a:ext uri="{909E8E84-426E-40DD-AFC4-6F175D3DCCD1}">
              <a14:hiddenFill xmlns:a14="http://schemas.microsoft.com/office/drawing/2010/main">
                <a:solidFill>
                  <a:srgbClr val="FFFFFF"/>
                </a:solidFill>
              </a14:hiddenFill>
            </a:ext>
          </a:extLst>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2010-2022</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1622693" y="2241535"/>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2023</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2022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465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427923" y="714629"/>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50 puhtaasti</a:t>
            </a:r>
          </a:p>
          <a:p>
            <a:pPr>
              <a:defRPr/>
            </a:pPr>
            <a:r>
              <a:rPr lang="fi-FI" sz="12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9490641" y="1577494"/>
            <a:ext cx="2080654"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40,1 %</a:t>
            </a:r>
          </a:p>
          <a:p>
            <a:pPr algn="ctr">
              <a:defRPr/>
            </a:pPr>
            <a:r>
              <a:rPr lang="fi-FI" sz="1200" dirty="0">
                <a:solidFill>
                  <a:prstClr val="white">
                    <a:lumMod val="50000"/>
                  </a:prstClr>
                </a:solidFill>
                <a:latin typeface="Calibri" panose="020F0502020204030204"/>
              </a:rPr>
              <a:t>Teollisuus </a:t>
            </a:r>
            <a:r>
              <a:rPr lang="fi-FI" sz="1200" dirty="0">
                <a:solidFill>
                  <a:prstClr val="black"/>
                </a:solidFill>
                <a:latin typeface="Calibri" panose="020F0502020204030204"/>
              </a:rPr>
              <a:t>keskimäärin 34,4 </a:t>
            </a:r>
            <a:r>
              <a:rPr lang="fi-FI" sz="1200" dirty="0">
                <a:solidFill>
                  <a:prstClr val="white">
                    <a:lumMod val="50000"/>
                  </a:prstClr>
                </a:solidFill>
                <a:latin typeface="Calibri" panose="020F0502020204030204"/>
              </a:rPr>
              <a:t>% </a:t>
            </a:r>
          </a:p>
        </p:txBody>
      </p:sp>
      <p:sp>
        <p:nvSpPr>
          <p:cNvPr id="19" name="Rectangle 18"/>
          <p:cNvSpPr/>
          <p:nvPr/>
        </p:nvSpPr>
        <p:spPr>
          <a:xfrm>
            <a:off x="1711108" y="3674010"/>
            <a:ext cx="2050561"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106,8 %</a:t>
            </a:r>
          </a:p>
        </p:txBody>
      </p:sp>
      <p:sp>
        <p:nvSpPr>
          <p:cNvPr id="23" name="Rectangle 22"/>
          <p:cNvSpPr/>
          <p:nvPr/>
        </p:nvSpPr>
        <p:spPr>
          <a:xfrm>
            <a:off x="6279683" y="3139417"/>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2022</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1239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2010-2022</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711107" y="4680896"/>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91,2 %</a:t>
            </a:r>
          </a:p>
        </p:txBody>
      </p:sp>
      <p:sp>
        <p:nvSpPr>
          <p:cNvPr id="51" name="Suorakulmio 20"/>
          <p:cNvSpPr/>
          <p:nvPr/>
        </p:nvSpPr>
        <p:spPr>
          <a:xfrm>
            <a:off x="3514431" y="4902982"/>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2,5</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-8,2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25.10.2023</a:t>
            </a:r>
          </a:p>
        </p:txBody>
      </p:sp>
      <p:pic>
        <p:nvPicPr>
          <p:cNvPr id="11" name="Picture 10"/>
          <p:cNvPicPr>
            <a:picLocks noChangeAspect="1"/>
          </p:cNvPicPr>
          <p:nvPr/>
        </p:nvPicPr>
        <p:blipFill>
          <a:blip r:embed="rId5"/>
          <a:stretch>
            <a:fillRect/>
          </a:stretch>
        </p:blipFill>
        <p:spPr>
          <a:xfrm>
            <a:off x="8169605" y="5663960"/>
            <a:ext cx="2375968" cy="621254"/>
          </a:xfrm>
          <a:prstGeom prst="rect">
            <a:avLst/>
          </a:prstGeom>
        </p:spPr>
      </p:pic>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1-6/23 vs. </a:t>
            </a:r>
          </a:p>
          <a:p>
            <a:pPr algn="ctr">
              <a:defRPr/>
            </a:pPr>
            <a:r>
              <a:rPr lang="fi-FI" sz="1400" b="1" dirty="0">
                <a:solidFill>
                  <a:prstClr val="black"/>
                </a:solidFill>
                <a:latin typeface="Calibri" panose="020F0502020204030204"/>
              </a:rPr>
              <a:t>1-6/22:</a:t>
            </a:r>
          </a:p>
          <a:p>
            <a:pPr>
              <a:defRPr/>
            </a:pPr>
            <a:r>
              <a:rPr lang="fi-FI" sz="1400" b="1" dirty="0">
                <a:solidFill>
                  <a:srgbClr val="0070C0"/>
                </a:solidFill>
                <a:latin typeface="Calibri" panose="020F0502020204030204"/>
              </a:rPr>
              <a:t>Liikevaihto </a:t>
            </a:r>
            <a:r>
              <a:rPr lang="fi-FI" sz="1400" b="1" dirty="0">
                <a:solidFill>
                  <a:schemeClr val="tx1"/>
                </a:solidFill>
                <a:latin typeface="Calibri" panose="020F0502020204030204"/>
              </a:rPr>
              <a:t>-8,0 </a:t>
            </a:r>
            <a:r>
              <a:rPr lang="fi-FI" sz="1400" b="1" dirty="0">
                <a:solidFill>
                  <a:prstClr val="black"/>
                </a:solidFill>
                <a:latin typeface="Calibri" panose="020F0502020204030204"/>
              </a:rPr>
              <a:t>%</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+1,7 %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8" descr="Kuva, joka sisältää kohteen teksti, merkki, clipart-kuva&#10;&#10;Kuvaus luotu automaattisesti">
            <a:extLst>
              <a:ext uri="{FF2B5EF4-FFF2-40B4-BE49-F238E27FC236}">
                <a16:creationId xmlns:a16="http://schemas.microsoft.com/office/drawing/2014/main" id="{D6158401-88A9-63F0-C2CD-2836081C4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988" y="671024"/>
            <a:ext cx="7528462" cy="3858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Satakunnan meriklusteriin luetaan tässä yhteydessä noin 40 alueella toimivaa meriteollisuuden kone- ja laitevalmistajaa sekä telakkaa. Laivanrakennuksessa Rauma </a:t>
            </a:r>
            <a:r>
              <a:rPr lang="fi-FI" altLang="fi-FI" sz="2000" b="1" dirty="0" err="1"/>
              <a:t>Marine</a:t>
            </a:r>
            <a:r>
              <a:rPr lang="fi-FI" altLang="fi-FI" sz="2000" b="1" dirty="0"/>
              <a:t> </a:t>
            </a:r>
            <a:r>
              <a:rPr lang="fi-FI" altLang="fi-FI" sz="2000" b="1" dirty="0" err="1"/>
              <a:t>Constructions</a:t>
            </a:r>
            <a:r>
              <a:rPr lang="fi-FI" altLang="fi-FI" sz="2000" b="1" dirty="0"/>
              <a:t> Oy:llä (RMC) on tällä hetkellä vankka, noin 1,5 miljardin euron tilauskanta. Mäntyluodon telakan tilanne näyttäisi olevan vakautumassa uuden omistajan myötä. Meri-Porin teollisuusalueen suhteellisen suotuisasta kehityksestä päätellen Mäntyluodon telakan kehitys on selvästi piristynyt.</a:t>
            </a:r>
          </a:p>
          <a:p>
            <a:pPr algn="just">
              <a:defRPr/>
            </a:pPr>
            <a:r>
              <a:rPr lang="fi-FI" altLang="fi-FI" sz="2000" b="1" dirty="0"/>
              <a:t>Meriteollisuuden liikevaihdon nousu jatkui hyvin voimakkaana vuoden 2023 tammi-kesäkuussa. </a:t>
            </a:r>
            <a:r>
              <a:rPr lang="fi-FI" altLang="fi-FI" sz="2000" b="1" dirty="0" err="1"/>
              <a:t>RMC:n</a:t>
            </a:r>
            <a:r>
              <a:rPr lang="fi-FI" altLang="fi-FI" sz="2000" b="1" dirty="0"/>
              <a:t> telakalla alkoi vuosi sitten tasmanialaisen TT-Line Company -varustamon kahden matkustaja-autolautan kokoonpanovaihe. Liikevaihdon ennustettiin kasvavan selvästi tänä vuonna, mikä näkyykin alkuvuoden 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2000" b="1" dirty="0" err="1"/>
              <a:t>RMC:n</a:t>
            </a:r>
            <a:r>
              <a:rPr lang="fi-FI" altLang="fi-FI" sz="200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106888"/>
            <a:ext cx="1856812" cy="480765"/>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7568449" y="723413"/>
            <a:ext cx="58747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337" name="Picture 1">
            <a:extLst>
              <a:ext uri="{FF2B5EF4-FFF2-40B4-BE49-F238E27FC236}">
                <a16:creationId xmlns:a16="http://schemas.microsoft.com/office/drawing/2014/main" id="{CCFC136C-7831-2C50-9B7F-06F368429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50" y="723414"/>
            <a:ext cx="4438936" cy="2705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7550134" y="3550384"/>
            <a:ext cx="52333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339" name="Picture 3">
            <a:extLst>
              <a:ext uri="{FF2B5EF4-FFF2-40B4-BE49-F238E27FC236}">
                <a16:creationId xmlns:a16="http://schemas.microsoft.com/office/drawing/2014/main" id="{BFAA6AA1-7BAA-4D42-331C-127386158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135" y="3550385"/>
            <a:ext cx="4603623" cy="28059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571AD0-191E-F7FC-DBB6-EF58441BECBA}"/>
              </a:ext>
            </a:extLst>
          </p:cNvPr>
          <p:cNvPicPr>
            <a:picLocks noChangeAspect="1"/>
          </p:cNvPicPr>
          <p:nvPr/>
        </p:nvPicPr>
        <p:blipFill>
          <a:blip r:embed="rId5"/>
          <a:stretch>
            <a:fillRect/>
          </a:stretch>
        </p:blipFill>
        <p:spPr>
          <a:xfrm>
            <a:off x="321684" y="5811586"/>
            <a:ext cx="6075942" cy="952445"/>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500"/>
            <a:ext cx="7424408"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Pori–Huittinen-teollisuusvyöhyke koostuu noin 700:sta teollisuus- ja insinööripalveluyrityksestä, jotka toimivat Porin Reposaaresta Huittisiin ulottuvalla vyöhykkeellä. Mukana ovat myös Noormarkku sekä Porin keskusta ja lähiöt.</a:t>
            </a:r>
          </a:p>
          <a:p>
            <a:pPr algn="just">
              <a:defRPr/>
            </a:pPr>
            <a:r>
              <a:rPr lang="fi-FI" altLang="fi-FI" sz="2000" b="1" dirty="0"/>
              <a:t>Teollisuusvyöhykkeellä liikevaihto aleni selvästi vuoden 2023 alkupuoliskolla. Ainakin metallien jalostuksessa liikevaihto on pudonnut hintojen laskun myötä. Myös muun teollisuuden kehitys on kääntynyt alavireiseksi. Sen sijaan liike-elämän palveluiden kehitys on ollut edelleen varsin suotuisaa, ja tämä pätee mahdollisesti myös insinööripalveluyrityksiin. </a:t>
            </a:r>
          </a:p>
          <a:p>
            <a:pPr algn="just">
              <a:defRPr/>
            </a:pPr>
            <a:r>
              <a:rPr lang="fi-FI" altLang="fi-FI" sz="2000" b="1" dirty="0"/>
              <a:t>Vyöhykkeen teollisuuden henkilöstömäärä kasvoi alkuvuonna keskimäärin yhä hieman, joten on mahdollista, että tuotanto ei ole laskenut juurikaan. Liikevaihdon laskusta pääosa kun on hintojen laskua. Tosin keväällä nousu pysähtyi.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6" y="136525"/>
            <a:ext cx="1856812" cy="480765"/>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361" name="Picture 1">
            <a:extLst>
              <a:ext uri="{FF2B5EF4-FFF2-40B4-BE49-F238E27FC236}">
                <a16:creationId xmlns:a16="http://schemas.microsoft.com/office/drawing/2014/main" id="{74288B7E-6B27-B289-F612-9330932CC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212" y="639024"/>
            <a:ext cx="4672253" cy="28477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7452211" y="3622034"/>
            <a:ext cx="6084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363" name="Picture 3">
            <a:extLst>
              <a:ext uri="{FF2B5EF4-FFF2-40B4-BE49-F238E27FC236}">
                <a16:creationId xmlns:a16="http://schemas.microsoft.com/office/drawing/2014/main" id="{2A56FAC6-77A8-9FCE-E46F-2394DDC56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212" y="3622036"/>
            <a:ext cx="4672253" cy="28477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138F705-DA23-1C7A-74BB-7F5789CEB604}"/>
              </a:ext>
            </a:extLst>
          </p:cNvPr>
          <p:cNvPicPr>
            <a:picLocks noChangeAspect="1"/>
          </p:cNvPicPr>
          <p:nvPr/>
        </p:nvPicPr>
        <p:blipFill>
          <a:blip r:embed="rId5"/>
          <a:stretch>
            <a:fillRect/>
          </a:stretch>
        </p:blipFill>
        <p:spPr>
          <a:xfrm>
            <a:off x="393418" y="5459134"/>
            <a:ext cx="6742714" cy="105696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486223"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1758478" y="826503"/>
            <a:ext cx="5417643" cy="5632311"/>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49 %, koko maa 24 % (2020)</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neljänneksi korkein v. 2022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8,1 % </a:t>
            </a:r>
            <a:r>
              <a:rPr lang="fi-FI" dirty="0">
                <a:solidFill>
                  <a:prstClr val="black"/>
                </a:solidFill>
                <a:latin typeface="Arial" panose="020B0604020202020204" pitchFamily="34" charset="0"/>
                <a:cs typeface="Arial" panose="020B0604020202020204" pitchFamily="34" charset="0"/>
              </a:rPr>
              <a:t>(väestöosuus 3,8 %)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arvon kasvu oli 35,6 % vuoden 2022 aikana (koko maa 18,7 %). </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2. korkein 19 maakunnasta! </a:t>
            </a:r>
            <a:r>
              <a:rPr lang="fi-FI" dirty="0">
                <a:solidFill>
                  <a:prstClr val="black"/>
                </a:solidFill>
                <a:latin typeface="Arial" panose="020B0604020202020204" pitchFamily="34" charset="0"/>
                <a:cs typeface="Arial" panose="020B0604020202020204" pitchFamily="34" charset="0"/>
              </a:rPr>
              <a:t>(v. 2022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10,4 % </a:t>
            </a:r>
            <a:r>
              <a:rPr lang="fi-FI" dirty="0">
                <a:solidFill>
                  <a:prstClr val="black"/>
                </a:solidFill>
                <a:latin typeface="Arial" panose="020B0604020202020204" pitchFamily="34" charset="0"/>
                <a:cs typeface="Arial" panose="020B0604020202020204" pitchFamily="34" charset="0"/>
              </a:rPr>
              <a:t>ja tuonnista 8,6 % (yht. 9,5 %), kun väestöosuus on 3,8 % (v. 2022).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2" name="Picture 11">
            <a:extLst>
              <a:ext uri="{FF2B5EF4-FFF2-40B4-BE49-F238E27FC236}">
                <a16:creationId xmlns:a16="http://schemas.microsoft.com/office/drawing/2014/main" id="{7D3338B3-CE9C-77CE-78A6-5761365A3A57}"/>
              </a:ext>
            </a:extLst>
          </p:cNvPr>
          <p:cNvPicPr>
            <a:picLocks noChangeAspect="1"/>
          </p:cNvPicPr>
          <p:nvPr/>
        </p:nvPicPr>
        <p:blipFill>
          <a:blip r:embed="rId3"/>
          <a:stretch>
            <a:fillRect/>
          </a:stretch>
        </p:blipFill>
        <p:spPr>
          <a:xfrm>
            <a:off x="7603902" y="938069"/>
            <a:ext cx="2619375" cy="4181475"/>
          </a:xfrm>
          <a:prstGeom prst="rect">
            <a:avLst/>
          </a:prstGeom>
        </p:spPr>
      </p:pic>
    </p:spTree>
    <p:extLst>
      <p:ext uri="{BB962C8B-B14F-4D97-AF65-F5344CB8AC3E}">
        <p14:creationId xmlns:p14="http://schemas.microsoft.com/office/powerpoint/2010/main" val="1839681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255" y="1191142"/>
            <a:ext cx="7413657"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Meri-Porin teollisuusalue koostuu noin 170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entinen </a:t>
            </a:r>
            <a:r>
              <a:rPr lang="fi-FI" altLang="fi-FI" sz="2000" b="1" dirty="0" err="1"/>
              <a:t>Venatorin</a:t>
            </a:r>
            <a:r>
              <a:rPr lang="fi-FI" altLang="fi-FI" sz="2000" b="1" dirty="0"/>
              <a:t> alue eivät sisälly alueen tietoihin. </a:t>
            </a:r>
          </a:p>
          <a:p>
            <a:pPr algn="just">
              <a:defRPr/>
            </a:pPr>
            <a:r>
              <a:rPr lang="fi-FI" altLang="fi-FI" sz="2000" b="1" dirty="0"/>
              <a:t>Alavireinen kehitys päättyi vuoden 2021 alussa. Liikevaihto kasvoi kohisten vuonna 2022. Myös henkilöstömäärä kohosi hieman viime vuonna, joskin aivan vuoden lopussa se kääntyi laskuun. Mäntyluodon telakan kehitys lienee myönteisten lukujen takana ja telakka näyttääkin saaneen uutta puhtia omistajanvaihdoksen myötä. Liikevaihto kasvoi vielä vuoden 2023 ensimmäisellä neljänneksellä. Huhti-kesäkuussa se kuitenkin aleni selvästi. Koska henkilöstöä lisättiin koko alkuvuoden ajan, kyse voi olla laskutusaikatauluista johtuvista eroista. Huomionarvoista on se, että suunnilleen 10 vuoden takainen  liikevaihto saadaan tällä hetkellä aikaiseksi lähes puolta pienemmällä henkilöstöllä.</a:t>
            </a:r>
          </a:p>
          <a:p>
            <a:pPr>
              <a:defRPr/>
            </a:pPr>
            <a:endParaRPr lang="fi-FI" altLang="fi-FI" sz="1800" b="1" dirty="0"/>
          </a:p>
          <a:p>
            <a:pPr>
              <a:defRPr/>
            </a:pPr>
            <a:endParaRPr lang="fi-FI" altLang="fi-FI" sz="1800" b="1" dirty="0"/>
          </a:p>
          <a:p>
            <a:pPr>
              <a:defRPr/>
            </a:pP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551" y="124538"/>
            <a:ext cx="1856812" cy="480765"/>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7351953" y="797033"/>
            <a:ext cx="61373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385" name="Picture 1">
            <a:extLst>
              <a:ext uri="{FF2B5EF4-FFF2-40B4-BE49-F238E27FC236}">
                <a16:creationId xmlns:a16="http://schemas.microsoft.com/office/drawing/2014/main" id="{718DC34A-6011-320F-E74B-ECA221E3C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952" y="797035"/>
            <a:ext cx="4827793" cy="29425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7442794" y="3687246"/>
            <a:ext cx="60055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387" name="Picture 3">
            <a:extLst>
              <a:ext uri="{FF2B5EF4-FFF2-40B4-BE49-F238E27FC236}">
                <a16:creationId xmlns:a16="http://schemas.microsoft.com/office/drawing/2014/main" id="{3308ECD7-B368-C935-1FCB-CD1808905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95" y="3687247"/>
            <a:ext cx="4827792" cy="294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3E1A32B-BBF7-FCA0-336B-EE03A171AD76}"/>
              </a:ext>
            </a:extLst>
          </p:cNvPr>
          <p:cNvPicPr>
            <a:picLocks noChangeAspect="1"/>
          </p:cNvPicPr>
          <p:nvPr/>
        </p:nvPicPr>
        <p:blipFill>
          <a:blip r:embed="rId5"/>
          <a:stretch>
            <a:fillRect/>
          </a:stretch>
        </p:blipFill>
        <p:spPr>
          <a:xfrm>
            <a:off x="352316" y="5899391"/>
            <a:ext cx="5286375" cy="828675"/>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370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tammi−kesäkuu</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2023: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5674" y="547287"/>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600" b="1" dirty="0"/>
              <a:t>Rakentamisessa on jo pitkään vallinnut hiipuva suhdannekuva. Tämä alkoi näkyä toden teolla vasta vuoden 2023 alussa, jolloin Satakunnan rakentamisen liikevaihto alkoi laskea. Henkilöstömäärä sen sijaan kohosi vielä ensimmäisellä vuosineljänneksellä. Sekin kääntyi selvään laskuun keväällä. Maassa keskimäärin rakennusalan liikevaihdon kehitys oli suurin piirtein samansuuntaista. </a:t>
            </a:r>
          </a:p>
          <a:p>
            <a:pPr algn="just">
              <a:defRPr/>
            </a:pPr>
            <a:r>
              <a:rPr lang="fi-FI" altLang="fi-FI" sz="1600" b="1" dirty="0"/>
              <a:t>Rakennusteollisuus RT ry:n syyskuun lopun suhdannekatsauksen mukaan maamme asuntojen rakentamisen ja tarjonnan niukkuus näivettää taloutta lähivuosina. Asuntoaloitusten kokonaismäärä painuu alle puoleen viimevuotisesta. Asuntotuotannon romahduksen vuoksi valmistuvien asuntojen määrä uhkaa vajota parina seuraavana vuotena 1940-luvun tasolle. Koko rakentaminen supistuu tänä vuonna 10 %. </a:t>
            </a:r>
            <a:r>
              <a:rPr lang="fi-FI" altLang="fi-FI" sz="1600" b="1" dirty="0" err="1"/>
              <a:t>EK:n</a:t>
            </a:r>
            <a:r>
              <a:rPr lang="fi-FI" altLang="fi-FI" sz="1600" b="1" dirty="0"/>
              <a:t> mukaan maamme rakennusalan luottamusta kuvaava saldoluku laski lokakuussa arvoon -41 syyskuun -36:sta.  Pitkän aikavälin keskiarvo on -7. Tilauskanta heikkeni edelliskuukauteen verrattuna ja odotukset rakennusalan henkilöstömäärän lähikuukausien kehityksestä olivat vaimeita. EU-vertailussa rakentamisen luottamus oli lokakuussa heikointa Suomessa. </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219438" y="2704861"/>
            <a:ext cx="6028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409" name="Picture 1">
            <a:extLst>
              <a:ext uri="{FF2B5EF4-FFF2-40B4-BE49-F238E27FC236}">
                <a16:creationId xmlns:a16="http://schemas.microsoft.com/office/drawing/2014/main" id="{4DBECA36-6956-C405-D54A-29BAB1AAE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38" y="2704862"/>
            <a:ext cx="5116165" cy="31183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5552170" y="2612827"/>
            <a:ext cx="6771005" cy="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411" name="Picture 3">
            <a:extLst>
              <a:ext uri="{FF2B5EF4-FFF2-40B4-BE49-F238E27FC236}">
                <a16:creationId xmlns:a16="http://schemas.microsoft.com/office/drawing/2014/main" id="{5144B911-B313-EB5B-9642-C3675441E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170" y="2638190"/>
            <a:ext cx="5116165"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171A585-40B9-619E-4658-F49C35A27F76}"/>
              </a:ext>
            </a:extLst>
          </p:cNvPr>
          <p:cNvPicPr>
            <a:picLocks noChangeAspect="1"/>
          </p:cNvPicPr>
          <p:nvPr/>
        </p:nvPicPr>
        <p:blipFill>
          <a:blip r:embed="rId5"/>
          <a:stretch>
            <a:fillRect/>
          </a:stretch>
        </p:blipFill>
        <p:spPr>
          <a:xfrm>
            <a:off x="484769" y="5818468"/>
            <a:ext cx="5895975" cy="82867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72697"/>
            <a:ext cx="1097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SOTE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1095098"/>
            <a:ext cx="5421305"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nousu jatkui. Majoitus- ja ravitsemistoiminnankin liikevaihto jatkoi voimakasta kohoamistaan, ja henkilöstömääräkin kääntyi nousuun. Yksityisten SOTE-alojen henkilöstö kasvoi. Sen sijaan luovilla aloilla suhdanteet piirtyivät varsin synkkinä. </a:t>
            </a:r>
          </a:p>
          <a:p>
            <a:pPr algn="just">
              <a:defRPr/>
            </a:pPr>
            <a:r>
              <a:rPr lang="fi-FI" altLang="fi-FI" sz="1700" b="1" dirty="0"/>
              <a:t>Palvelualojen yhteenlaskettu henkilöstömäärä pl. luovat alat laski tammi-kesäkuussa aavistuksen. Kehitys oli toimialojen keskiarvoa hieman heikompi. </a:t>
            </a:r>
          </a:p>
          <a:p>
            <a:pPr algn="just">
              <a:defRPr/>
            </a:pPr>
            <a:r>
              <a:rPr lang="fi-FI" altLang="fi-FI" sz="1700" b="1" dirty="0"/>
              <a:t>Maassa keskimäärin majoitus- ja ravitsemistoiminnan sekä liike-elämän palveluiden liikevaihto kasvoi selvästi. Kaupan liikevaihto kohosi enää hyvin niukasti. Luovien alojen liikevaihto supistui. </a:t>
            </a:r>
          </a:p>
          <a:p>
            <a:pPr>
              <a:defRPr/>
            </a:pPr>
            <a:r>
              <a:rPr lang="fi-FI" altLang="fi-FI" sz="1700" b="1" dirty="0" err="1"/>
              <a:t>EK:n</a:t>
            </a:r>
            <a:r>
              <a:rPr lang="fi-FI" altLang="fi-FI" sz="1700" b="1" dirty="0"/>
              <a:t> mukaan maamme palvelualojen (pl. kauppa) luottamus heikkeni lokakuussa -7:ään syyskuun -5:stä. Palvelualojen indikaattorin pitkän aikavälin keskiarvo on +12. Myynnin ennakoidaan kuitenkin lisääntyvän lievästi lähikuukausien aikana.</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4998" y="184666"/>
            <a:ext cx="1856812" cy="480765"/>
          </a:xfrm>
          <a:prstGeom prst="rect">
            <a:avLst/>
          </a:prstGeom>
        </p:spPr>
      </p:pic>
      <p:pic>
        <p:nvPicPr>
          <p:cNvPr id="14" name="Picture 13">
            <a:extLst>
              <a:ext uri="{FF2B5EF4-FFF2-40B4-BE49-F238E27FC236}">
                <a16:creationId xmlns:a16="http://schemas.microsoft.com/office/drawing/2014/main" id="{2BC5BA2B-31A0-807C-D3B3-10CEE6487658}"/>
              </a:ext>
            </a:extLst>
          </p:cNvPr>
          <p:cNvPicPr>
            <a:picLocks noChangeAspect="1"/>
          </p:cNvPicPr>
          <p:nvPr/>
        </p:nvPicPr>
        <p:blipFill>
          <a:blip r:embed="rId3"/>
          <a:stretch>
            <a:fillRect/>
          </a:stretch>
        </p:blipFill>
        <p:spPr>
          <a:xfrm>
            <a:off x="5432276" y="1122391"/>
            <a:ext cx="6356646" cy="3871412"/>
          </a:xfrm>
          <a:prstGeom prst="rect">
            <a:avLst/>
          </a:prstGeom>
        </p:spPr>
      </p:pic>
      <p:pic>
        <p:nvPicPr>
          <p:cNvPr id="15" name="Picture 14">
            <a:extLst>
              <a:ext uri="{FF2B5EF4-FFF2-40B4-BE49-F238E27FC236}">
                <a16:creationId xmlns:a16="http://schemas.microsoft.com/office/drawing/2014/main" id="{CB9E2E68-6585-51C2-F19B-B9E8DE3628CE}"/>
              </a:ext>
            </a:extLst>
          </p:cNvPr>
          <p:cNvPicPr>
            <a:picLocks noChangeAspect="1"/>
          </p:cNvPicPr>
          <p:nvPr/>
        </p:nvPicPr>
        <p:blipFill>
          <a:blip r:embed="rId4"/>
          <a:stretch>
            <a:fillRect/>
          </a:stretch>
        </p:blipFill>
        <p:spPr>
          <a:xfrm>
            <a:off x="5781413" y="5261413"/>
            <a:ext cx="6041032" cy="1094937"/>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94014"/>
            <a:ext cx="6824545"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tukku- ja vähittäiskaupassa liikevaihto kasvoi edelleen todennäköisesti hintojen kohoamisen vuoksi vuoden 2023 alkupuolella. Nousu kuitenkin hiipui keväällä.  Henkilöstömäärä kääntyi kuitenkin samaan aikaan kasvuun.</a:t>
            </a:r>
          </a:p>
          <a:p>
            <a:pPr algn="just">
              <a:defRPr/>
            </a:pPr>
            <a:r>
              <a:rPr lang="fi-FI" altLang="fi-FI" sz="2000" b="1" dirty="0"/>
              <a:t>Valtakunnallisesti liikevaihdon kehitys oli Satakunnan tapaan vielä tammi-maaliskuussa kasvussa hintojen nousun vuoksi. Huhti-kesäkuussa liikevaihto alkoi laskea. Alan suhdanne-kuva on ollut vuoden 2022 alusta alkaen tavanomaista kehnompi. </a:t>
            </a:r>
          </a:p>
          <a:p>
            <a:pPr algn="just">
              <a:defRPr/>
            </a:pPr>
            <a:r>
              <a:rPr lang="fi-FI" altLang="fi-FI" sz="2000" b="1" dirty="0" err="1"/>
              <a:t>EK:n</a:t>
            </a:r>
            <a:r>
              <a:rPr lang="fi-FI" altLang="fi-FI" sz="2000" b="1" dirty="0"/>
              <a:t> mukaan maamme vähittäiskaupassa luottamus vahvistui lokakuussa kolme pistettä. Uusin lukema oli -10. Pitkän aikavälin keskiarvo on -1. Myynti supistui syksyn aikana ja myös myyntiodotukset olivat miinuksella, joskin odotusten osalta hieman syyskuuta lievemmin. Varastot pysyivät likimain edelliskuun lukemissa.</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191" y="152400"/>
            <a:ext cx="1856812" cy="480765"/>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6822769" y="905946"/>
            <a:ext cx="72044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433" name="Picture 1">
            <a:extLst>
              <a:ext uri="{FF2B5EF4-FFF2-40B4-BE49-F238E27FC236}">
                <a16:creationId xmlns:a16="http://schemas.microsoft.com/office/drawing/2014/main" id="{97BBE0DE-57F6-2F4A-6461-02DB7E9E7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174" y="609639"/>
            <a:ext cx="4677744" cy="285114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0" y="-1"/>
            <a:ext cx="47275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435" name="Picture 3">
            <a:extLst>
              <a:ext uri="{FF2B5EF4-FFF2-40B4-BE49-F238E27FC236}">
                <a16:creationId xmlns:a16="http://schemas.microsoft.com/office/drawing/2014/main" id="{07B4200E-7262-097E-9512-96C9E4BC1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174" y="3483386"/>
            <a:ext cx="4713544" cy="2872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A631CE8-21C2-7CFF-5979-B9A1362CD061}"/>
              </a:ext>
            </a:extLst>
          </p:cNvPr>
          <p:cNvPicPr>
            <a:picLocks noChangeAspect="1"/>
          </p:cNvPicPr>
          <p:nvPr/>
        </p:nvPicPr>
        <p:blipFill>
          <a:blip r:embed="rId5"/>
          <a:stretch>
            <a:fillRect/>
          </a:stretch>
        </p:blipFill>
        <p:spPr>
          <a:xfrm>
            <a:off x="332877" y="5473173"/>
            <a:ext cx="7001544" cy="995373"/>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11109" y="1202230"/>
            <a:ext cx="6583600" cy="4190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majoitus- ja ravitsemistoiminnan liikevaihto on laskenut voimakkaasti korona-aikaan. Pudotus on ollut toimialojen pahimpia. Toipumisen myötä alkanut kasvu näyttäisi kuitenkin jatkuneen ainakin vuoden 2023 kesään asti, joskin keväällä jo selvästi tasaantuen. Koronaa edeltänyt tasokin on saavutettu. Ainakin osa kasvusta on kuitenkin peräisin hintojen noususta. </a:t>
            </a:r>
          </a:p>
          <a:p>
            <a:pPr algn="just">
              <a:defRPr/>
            </a:pPr>
            <a:r>
              <a:rPr lang="fi-FI" altLang="fi-FI" sz="2000" b="1" dirty="0"/>
              <a:t>Ainakin Satakunnassa henkilöstömäärä on kääntynyt kasvuun vuoden alussa. Taso on silti suunnilleen viidenneksen matalampi kuin huippuvuonna 2017. </a:t>
            </a:r>
          </a:p>
          <a:p>
            <a:pPr algn="just">
              <a:defRPr/>
            </a:pPr>
            <a:r>
              <a:rPr lang="fi-FI" altLang="fi-FI" sz="2000" b="1" dirty="0"/>
              <a:t>Maassa keskimäärin liikevaihto elpyi vauhdilla koko alkuvuoden 2023. Satakunnan tapaan keväällä kasvuvauhti tasaantui, mutta oli silti varsin ripeä.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31" y="120134"/>
            <a:ext cx="1856812" cy="480765"/>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6606170" y="748574"/>
            <a:ext cx="71943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9457" name="Picture 1">
            <a:extLst>
              <a:ext uri="{FF2B5EF4-FFF2-40B4-BE49-F238E27FC236}">
                <a16:creationId xmlns:a16="http://schemas.microsoft.com/office/drawing/2014/main" id="{D693DEB5-8B61-7505-F638-0C1A42169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754" y="599205"/>
            <a:ext cx="4971567" cy="30302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0"/>
            <a:ext cx="6021874" cy="2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9459" name="Picture 3">
            <a:extLst>
              <a:ext uri="{FF2B5EF4-FFF2-40B4-BE49-F238E27FC236}">
                <a16:creationId xmlns:a16="http://schemas.microsoft.com/office/drawing/2014/main" id="{6B5662C6-98AC-47C1-A5CF-ADD0A6E46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110" y="3629436"/>
            <a:ext cx="4781355" cy="29142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324574-F78E-1583-8C16-5ECDDB70FD43}"/>
              </a:ext>
            </a:extLst>
          </p:cNvPr>
          <p:cNvPicPr>
            <a:picLocks noChangeAspect="1"/>
          </p:cNvPicPr>
          <p:nvPr/>
        </p:nvPicPr>
        <p:blipFill>
          <a:blip r:embed="rId5"/>
          <a:stretch>
            <a:fillRect/>
          </a:stretch>
        </p:blipFill>
        <p:spPr>
          <a:xfrm>
            <a:off x="468314" y="5269556"/>
            <a:ext cx="6387862" cy="908129"/>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43012"/>
            <a:ext cx="6694415" cy="3822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Liike-elämän palveluiden (TOL JLMN) liikevaihto kääntyi monen muun alan tavoin nousuun vuoden 2021 keväällä. Kasvu jatkui nopeana läpi koko loppuvuoden 2022 ja nousu on jatkunut ainakin vuoden 2023 kesäkuun loppuun asti. Kysyntää tuki- ja suunnittelupalveluille lienee edelleen ollut talouden jäähtymisestä huolimatta. Lisäksi henkilöstövuokraus lienee pysynyt kasvu-uralla. Toki hintatason nousu on osasyynä kasvulle. Henkilömäärä kääntyi loivaan laskuun keväällä, jolloin suhdanteet jäähtyivät muutenkin.</a:t>
            </a:r>
          </a:p>
          <a:p>
            <a:pPr algn="just">
              <a:defRPr/>
            </a:pPr>
            <a:r>
              <a:rPr lang="fi-FI" altLang="fi-FI" sz="2000" b="1" dirty="0"/>
              <a:t>Valtakunnallisesti alan liikevaihto kehittyi samansuuntaisesti kuin Satakunnassa, tosin kasvua kertyi yhä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335" y="89426"/>
            <a:ext cx="1856812" cy="480765"/>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7216725" y="266921"/>
            <a:ext cx="5873189" cy="2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81" name="Picture 1">
            <a:extLst>
              <a:ext uri="{FF2B5EF4-FFF2-40B4-BE49-F238E27FC236}">
                <a16:creationId xmlns:a16="http://schemas.microsoft.com/office/drawing/2014/main" id="{B59A4E59-C430-A1C9-8D1D-EDE5D60F1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072" y="658291"/>
            <a:ext cx="4884903" cy="297740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7470793" y="3073964"/>
            <a:ext cx="5411402" cy="2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83" name="Picture 3">
            <a:extLst>
              <a:ext uri="{FF2B5EF4-FFF2-40B4-BE49-F238E27FC236}">
                <a16:creationId xmlns:a16="http://schemas.microsoft.com/office/drawing/2014/main" id="{F5AF61B3-8A6F-02C8-4572-202BF76FB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818" y="3723800"/>
            <a:ext cx="4770157" cy="2907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2333D7F-4FFE-D677-219F-E035E70AE90F}"/>
              </a:ext>
            </a:extLst>
          </p:cNvPr>
          <p:cNvPicPr>
            <a:picLocks noChangeAspect="1"/>
          </p:cNvPicPr>
          <p:nvPr/>
        </p:nvPicPr>
        <p:blipFill>
          <a:blip r:embed="rId5"/>
          <a:stretch>
            <a:fillRect/>
          </a:stretch>
        </p:blipFill>
        <p:spPr>
          <a:xfrm>
            <a:off x="253890" y="5264951"/>
            <a:ext cx="6576777" cy="934986"/>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22131"/>
            <a:ext cx="6892130" cy="3768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2000" b="1" dirty="0"/>
              <a:t>Alan liikevaihto kääntyi laskuun vuoden 2023 alussa sekä Satakunnassa että valtakunnallisesti. Taustalla vaikuttaa ainakin kuluttajien luottamuksen lasku, joka lienee pienentänyt kysyntää kulttuuri- ja taidealoilla sekä viihde-elektroniikassa. Ainakin Satakunnassa henkilöstöä lisättiin vielä ensimmäisellä vuosineljänneksellä, mutta huhti-kesäkuussa henkilöstömäärä väheni hieman.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75" y="103288"/>
            <a:ext cx="1856812" cy="480765"/>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7095302" y="126852"/>
            <a:ext cx="6697710" cy="21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1505" name="Picture 1">
            <a:extLst>
              <a:ext uri="{FF2B5EF4-FFF2-40B4-BE49-F238E27FC236}">
                <a16:creationId xmlns:a16="http://schemas.microsoft.com/office/drawing/2014/main" id="{BDB2E92B-B3CC-0D77-E615-8E7250D15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302" y="584053"/>
            <a:ext cx="5072019" cy="30914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7308151" y="3806620"/>
            <a:ext cx="5348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1507" name="Picture 3">
            <a:extLst>
              <a:ext uri="{FF2B5EF4-FFF2-40B4-BE49-F238E27FC236}">
                <a16:creationId xmlns:a16="http://schemas.microsoft.com/office/drawing/2014/main" id="{C075863F-2EBA-3779-1D26-F3DAB6C53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152" y="3806621"/>
            <a:ext cx="4782272" cy="29148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6E5B6BF-0376-A11C-9831-954CF43B31E6}"/>
              </a:ext>
            </a:extLst>
          </p:cNvPr>
          <p:cNvPicPr>
            <a:picLocks noChangeAspect="1"/>
          </p:cNvPicPr>
          <p:nvPr/>
        </p:nvPicPr>
        <p:blipFill>
          <a:blip r:embed="rId5"/>
          <a:stretch>
            <a:fillRect/>
          </a:stretch>
        </p:blipFill>
        <p:spPr>
          <a:xfrm>
            <a:off x="208012" y="5008263"/>
            <a:ext cx="6892129" cy="979818"/>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4488802"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yksityisten sosiaali- ja terveyspalvelujen henkilöstömäärä kasvoi edelleen vuoden 2023 tammi-kesäkuun aikana. Kasvu ylitti paitsi toimialojen keskitason, myös muiden palvelualojen nousun. Pitkällä aikavälillä kasvu on ollut jo kauan toimialojen kärkiluokkaa. Ala työllistää tällä hetkellä noin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20134"/>
            <a:ext cx="1856812" cy="480765"/>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4839830" y="839272"/>
            <a:ext cx="917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2529" name="Picture 1">
            <a:extLst>
              <a:ext uri="{FF2B5EF4-FFF2-40B4-BE49-F238E27FC236}">
                <a16:creationId xmlns:a16="http://schemas.microsoft.com/office/drawing/2014/main" id="{66E78B84-1077-1F14-9C57-6BBB4A23D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830" y="839273"/>
            <a:ext cx="6932957" cy="4225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8E8542D-DA6F-99BC-0033-97160DE855C0}"/>
              </a:ext>
            </a:extLst>
          </p:cNvPr>
          <p:cNvPicPr>
            <a:picLocks noChangeAspect="1"/>
          </p:cNvPicPr>
          <p:nvPr/>
        </p:nvPicPr>
        <p:blipFill>
          <a:blip r:embed="rId4"/>
          <a:stretch>
            <a:fillRect/>
          </a:stretch>
        </p:blipFill>
        <p:spPr>
          <a:xfrm>
            <a:off x="5160235" y="5255496"/>
            <a:ext cx="6601815" cy="1196579"/>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48</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TAMMI</a:t>
            </a:r>
            <a:r>
              <a:rPr lang="en-GB" altLang="fi-FI" sz="7200" b="1" dirty="0"/>
              <a:t>−KESÄK</a:t>
            </a:r>
            <a:r>
              <a:rPr lang="fi-FI" altLang="fi-FI" sz="7200" b="1" dirty="0"/>
              <a:t>UUSSA 2023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dirty="0"/>
              <a:t>Kaikki toimialat yhteensä </a:t>
            </a:r>
            <a:r>
              <a:rPr lang="fi-FI" altLang="fi-FI" sz="7200" dirty="0"/>
              <a:t>(Satakunta -2,8 % / Koko maa 0,6 %)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Teollisuus yhteensä </a:t>
            </a:r>
            <a:r>
              <a:rPr lang="fi-FI" altLang="fi-FI" sz="7200" dirty="0"/>
              <a:t>(Satakunta -8,7 % / Koko maa -4,1 %)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u="sng" dirty="0"/>
              <a:t>Elintarviketeollisuus </a:t>
            </a:r>
            <a:r>
              <a:rPr lang="fi-FI" altLang="fi-FI" sz="7200" u="sng" dirty="0"/>
              <a:t>(Satakunta 11,0 % / Koko maa 10,1 %)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Metsäteollisuus</a:t>
            </a:r>
            <a:r>
              <a:rPr lang="fi-FI" altLang="fi-FI" sz="7200" dirty="0"/>
              <a:t> (Satakunta -9,9 % / Koko maa -7,9 %)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-12,2 % / Koko maa -10,0 %)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Teknologiateollisuus yhteensä sis. telakat </a:t>
            </a:r>
            <a:r>
              <a:rPr lang="fi-FI" altLang="fi-FI" sz="7200" dirty="0"/>
              <a:t>(Satakunta -10,6 % / Koko maa -1,6 %) </a:t>
            </a:r>
          </a:p>
          <a:p>
            <a:pPr lvl="2">
              <a:buFont typeface="Wingdings" panose="05000000000000000000" pitchFamily="2" charset="2"/>
              <a:buChar char="Ä"/>
            </a:pPr>
            <a:r>
              <a:rPr lang="fi-FI" altLang="fi-FI" sz="7200" b="1" dirty="0"/>
              <a:t>Metallien jalostus</a:t>
            </a:r>
            <a:r>
              <a:rPr lang="fi-FI" altLang="fi-FI" sz="7200" dirty="0"/>
              <a:t> (Satakunta -18,0 % / Koko maa -17,7 %)</a:t>
            </a:r>
          </a:p>
          <a:p>
            <a:pPr lvl="2">
              <a:buFont typeface="Wingdings" panose="05000000000000000000" pitchFamily="2" charset="2"/>
              <a:buChar char="Ä"/>
            </a:pPr>
            <a:r>
              <a:rPr lang="fi-FI" altLang="fi-FI" sz="7200" b="1" dirty="0"/>
              <a:t>Metallituotteiden valmistus </a:t>
            </a:r>
            <a:r>
              <a:rPr lang="fi-FI" altLang="fi-FI" sz="7200" dirty="0"/>
              <a:t>(Satakunta -7,8 % / Koko maa -6,2 %)</a:t>
            </a:r>
          </a:p>
          <a:p>
            <a:pPr lvl="2">
              <a:buFont typeface="Wingdings" panose="05000000000000000000" pitchFamily="2" charset="2"/>
              <a:buChar char="Ä"/>
            </a:pPr>
            <a:r>
              <a:rPr lang="fi-FI" altLang="fi-FI" sz="7200" b="1" dirty="0"/>
              <a:t>Koneiden ja laitteiden valmistus </a:t>
            </a:r>
            <a:r>
              <a:rPr lang="fi-FI" altLang="fi-FI" sz="7200" dirty="0"/>
              <a:t>(Satakunta -2,6 % / Koko maa 13,9 %)</a:t>
            </a:r>
          </a:p>
          <a:p>
            <a:pPr lvl="2">
              <a:buFont typeface="Wingdings" panose="05000000000000000000" pitchFamily="2" charset="2"/>
              <a:buChar char="Ä"/>
            </a:pPr>
            <a:r>
              <a:rPr lang="fi-FI" altLang="fi-FI" sz="7200" b="1" u="sng" dirty="0"/>
              <a:t>Elektroniikka- ja sähkötuotteiden valmistus </a:t>
            </a:r>
            <a:r>
              <a:rPr lang="fi-FI" altLang="fi-FI" sz="7200" u="sng" dirty="0"/>
              <a:t>(Satakunta 6,8 % / Koko maa -2,5 %)</a:t>
            </a:r>
            <a:endParaRPr lang="fi-FI" altLang="fi-FI" sz="7200" b="1" u="sng"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7344840" y="1374857"/>
            <a:ext cx="4570372" cy="257083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TAMMI</a:t>
            </a:r>
            <a:r>
              <a:rPr lang="en-GB" altLang="fi-FI" sz="1800" b="1" dirty="0"/>
              <a:t>−KESÄK</a:t>
            </a:r>
            <a:r>
              <a:rPr lang="fi-FI" altLang="fi-FI" sz="1800" b="1" dirty="0"/>
              <a:t>UUSSA 2023:</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dirty="0"/>
              <a:t>Rakentaminen </a:t>
            </a:r>
            <a:r>
              <a:rPr lang="fi-FI" altLang="fi-FI" sz="1800" dirty="0"/>
              <a:t>(Satakunta -2,6 % / Koko maa -1,8 %)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u="sng" dirty="0"/>
              <a:t>Tukku- ja vähittäiskauppa </a:t>
            </a:r>
            <a:r>
              <a:rPr lang="fi-FI" altLang="fi-FI" sz="1800" u="sng" dirty="0"/>
              <a:t>(Satakunta 2,6 % / Koko maa 0,7 %)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12,0 % / Koko maa 18,7 %)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4,4 % / Koko maa 7,3 %)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Luovat alat (kulttuuri- ja käsityöalat)</a:t>
            </a:r>
            <a:r>
              <a:rPr lang="fi-FI" altLang="fi-FI" sz="1800" dirty="0"/>
              <a:t> (Satakunta -5,2 % / Koko maa -3,6 %)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7375007" y="1942679"/>
            <a:ext cx="4540205" cy="294403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1"/>
            <a:ext cx="4561615" cy="954107"/>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vienti</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yli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useat</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väestönkasvun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maakunnat</a:t>
            </a:r>
            <a:r>
              <a:rPr lang="sv-SE" sz="1400" b="1"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Vuonna</a:t>
            </a:r>
            <a:r>
              <a:rPr lang="sv-SE" sz="1400" b="1" dirty="0">
                <a:solidFill>
                  <a:prstClr val="black"/>
                </a:solidFill>
                <a:latin typeface="Arial" panose="020B0604020202020204" pitchFamily="34" charset="0"/>
                <a:cs typeface="Arial" panose="020B0604020202020204" pitchFamily="34" charset="0"/>
              </a:rPr>
              <a:t> 2022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kasvoi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edelleen</a:t>
            </a:r>
            <a:r>
              <a:rPr lang="sv-SE" sz="1400" b="1" dirty="0">
                <a:solidFill>
                  <a:prstClr val="black"/>
                </a:solidFill>
                <a:latin typeface="Arial" panose="020B0604020202020204" pitchFamily="34" charset="0"/>
                <a:cs typeface="Arial" panose="020B0604020202020204" pitchFamily="34" charset="0"/>
              </a:rPr>
              <a:t>.</a:t>
            </a:r>
            <a:endParaRPr lang="fi-FI" sz="1400" b="1" dirty="0">
              <a:solidFill>
                <a:prstClr val="black"/>
              </a:solidFill>
              <a:latin typeface="Arial" panose="020B0604020202020204" pitchFamily="34" charset="0"/>
              <a:cs typeface="Arial" panose="020B0604020202020204" pitchFamily="34" charset="0"/>
            </a:endParaRP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6" name="Picture 5">
            <a:extLst>
              <a:ext uri="{FF2B5EF4-FFF2-40B4-BE49-F238E27FC236}">
                <a16:creationId xmlns:a16="http://schemas.microsoft.com/office/drawing/2014/main" id="{B0DB5F74-660F-4E69-5EA3-0037D4464789}"/>
              </a:ext>
            </a:extLst>
          </p:cNvPr>
          <p:cNvPicPr>
            <a:picLocks noChangeAspect="1"/>
          </p:cNvPicPr>
          <p:nvPr/>
        </p:nvPicPr>
        <p:blipFill>
          <a:blip r:embed="rId3"/>
          <a:stretch>
            <a:fillRect/>
          </a:stretch>
        </p:blipFill>
        <p:spPr>
          <a:xfrm>
            <a:off x="6384033" y="597931"/>
            <a:ext cx="3068867" cy="4899028"/>
          </a:xfrm>
          <a:prstGeom prst="rect">
            <a:avLst/>
          </a:prstGeom>
        </p:spPr>
      </p:pic>
      <p:pic>
        <p:nvPicPr>
          <p:cNvPr id="8" name="Picture 7">
            <a:extLst>
              <a:ext uri="{FF2B5EF4-FFF2-40B4-BE49-F238E27FC236}">
                <a16:creationId xmlns:a16="http://schemas.microsoft.com/office/drawing/2014/main" id="{B105A546-8819-C019-695E-5ADECB026DE5}"/>
              </a:ext>
            </a:extLst>
          </p:cNvPr>
          <p:cNvPicPr>
            <a:picLocks noChangeAspect="1"/>
          </p:cNvPicPr>
          <p:nvPr/>
        </p:nvPicPr>
        <p:blipFill>
          <a:blip r:embed="rId4"/>
          <a:stretch>
            <a:fillRect/>
          </a:stretch>
        </p:blipFill>
        <p:spPr>
          <a:xfrm>
            <a:off x="1521162"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74B69956-98E1-D3D0-0661-CB145B316A7D}"/>
              </a:ext>
            </a:extLst>
          </p:cNvPr>
          <p:cNvPicPr>
            <a:picLocks noChangeAspect="1"/>
          </p:cNvPicPr>
          <p:nvPr/>
        </p:nvPicPr>
        <p:blipFill>
          <a:blip r:embed="rId3"/>
          <a:stretch>
            <a:fillRect/>
          </a:stretch>
        </p:blipFill>
        <p:spPr>
          <a:xfrm>
            <a:off x="389229" y="1202229"/>
            <a:ext cx="7200681" cy="4544229"/>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tammi−kesäkuu</a:t>
            </a:r>
            <a:r>
              <a:rPr lang="en-GB" altLang="fi-FI" sz="2700" b="1" cap="all" spc="-50" dirty="0">
                <a:solidFill>
                  <a:srgbClr val="0070C0"/>
                </a:solidFill>
                <a:effectLst>
                  <a:outerShdw blurRad="38100" dist="38100" dir="2700000" algn="tl">
                    <a:srgbClr val="000000">
                      <a:alpha val="43137"/>
                    </a:srgbClr>
                  </a:outerShdw>
                </a:effectLst>
              </a:rPr>
              <a:t> 2023: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03" y="211442"/>
            <a:ext cx="1856812" cy="480765"/>
          </a:xfrm>
          <a:prstGeom prst="rect">
            <a:avLst/>
          </a:prstGeom>
        </p:spPr>
      </p:pic>
      <p:pic>
        <p:nvPicPr>
          <p:cNvPr id="14" name="Picture 13">
            <a:extLst>
              <a:ext uri="{FF2B5EF4-FFF2-40B4-BE49-F238E27FC236}">
                <a16:creationId xmlns:a16="http://schemas.microsoft.com/office/drawing/2014/main" id="{9AAB563D-7D73-B89A-A195-760313011A4D}"/>
              </a:ext>
            </a:extLst>
          </p:cNvPr>
          <p:cNvPicPr>
            <a:picLocks noChangeAspect="1"/>
          </p:cNvPicPr>
          <p:nvPr/>
        </p:nvPicPr>
        <p:blipFill>
          <a:blip r:embed="rId3"/>
          <a:stretch>
            <a:fillRect/>
          </a:stretch>
        </p:blipFill>
        <p:spPr>
          <a:xfrm>
            <a:off x="349249" y="1299312"/>
            <a:ext cx="11512114" cy="4725790"/>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1-6/2023:</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52</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86655" y="793677"/>
            <a:ext cx="8336560" cy="5170646"/>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Henkilöstömäärä keskimäärin ja palkkasumma edelleen nousussa</a:t>
            </a:r>
          </a:p>
          <a:p>
            <a:pPr>
              <a:spcAft>
                <a:spcPts val="0"/>
              </a:spcAft>
            </a:pPr>
            <a:r>
              <a:rPr lang="fi-FI" dirty="0">
                <a:latin typeface="Times New Roman" panose="02020603050405020304" pitchFamily="18" charset="0"/>
                <a:ea typeface="Times New Roman" panose="02020603050405020304" pitchFamily="18" charset="0"/>
              </a:rPr>
              <a:t>+ Teollisuudessa henkilöstä lisättiin yhä liikevaihdon ja viennin alenemisesta huolimatta</a:t>
            </a:r>
          </a:p>
          <a:p>
            <a:pPr>
              <a:spcAft>
                <a:spcPts val="0"/>
              </a:spcAft>
            </a:pPr>
            <a:r>
              <a:rPr lang="fi-FI" dirty="0">
                <a:latin typeface="Times New Roman" panose="02020603050405020304" pitchFamily="18" charset="0"/>
                <a:ea typeface="Times New Roman" panose="02020603050405020304" pitchFamily="18" charset="0"/>
              </a:rPr>
              <a:t>+ Elintarviketeollisuus yhä kasvussa</a:t>
            </a:r>
          </a:p>
          <a:p>
            <a:pPr>
              <a:spcAft>
                <a:spcPts val="0"/>
              </a:spcAft>
            </a:pPr>
            <a:r>
              <a:rPr lang="fi-FI" dirty="0">
                <a:latin typeface="Times New Roman" panose="02020603050405020304" pitchFamily="18" charset="0"/>
                <a:ea typeface="Times New Roman" panose="02020603050405020304" pitchFamily="18" charset="0"/>
              </a:rPr>
              <a:t>+ Teknologiateollisuuden henkilöstö noussut liikevaihdon laskusta huolimatta</a:t>
            </a:r>
          </a:p>
          <a:p>
            <a:pPr>
              <a:spcAft>
                <a:spcPts val="0"/>
              </a:spcAft>
            </a:pPr>
            <a:r>
              <a:rPr lang="fi-FI" dirty="0">
                <a:latin typeface="Times New Roman" panose="02020603050405020304" pitchFamily="18" charset="0"/>
                <a:ea typeface="Times New Roman" panose="02020603050405020304" pitchFamily="18" charset="0"/>
              </a:rPr>
              <a:t>+ Elektroniikka- ja sähkötuotteiden valmistus yhä kasvu-uralla </a:t>
            </a:r>
          </a:p>
          <a:p>
            <a:pPr>
              <a:spcAft>
                <a:spcPts val="0"/>
              </a:spcAft>
            </a:pPr>
            <a:r>
              <a:rPr lang="fi-FI" dirty="0">
                <a:latin typeface="Times New Roman" panose="02020603050405020304" pitchFamily="18" charset="0"/>
                <a:ea typeface="Times New Roman" panose="02020603050405020304" pitchFamily="18" charset="0"/>
              </a:rPr>
              <a:t>+ Lähes kaikilla palvelualoilla liikevaihto ja henkilöstö nousussa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Metsä- ja kemianteollisuudessa varsin alavireinen suhdannekuva</a:t>
            </a:r>
          </a:p>
          <a:p>
            <a:pPr>
              <a:spcAft>
                <a:spcPts val="0"/>
              </a:spcAft>
            </a:pPr>
            <a:r>
              <a:rPr lang="fi-FI" dirty="0">
                <a:latin typeface="Times New Roman" panose="02020603050405020304" pitchFamily="18" charset="0"/>
                <a:ea typeface="Times New Roman" panose="02020603050405020304" pitchFamily="18" charset="0"/>
              </a:rPr>
              <a:t>- Metallien jalostuksen liikevaihto pudonnut selvästi, taustalla tosin osin hintojen lasku</a:t>
            </a:r>
          </a:p>
          <a:p>
            <a:pPr>
              <a:spcAft>
                <a:spcPts val="0"/>
              </a:spcAft>
            </a:pPr>
            <a:r>
              <a:rPr lang="fi-FI" dirty="0">
                <a:latin typeface="Times New Roman" panose="02020603050405020304" pitchFamily="18" charset="0"/>
                <a:ea typeface="Times New Roman" panose="02020603050405020304" pitchFamily="18" charset="0"/>
              </a:rPr>
              <a:t>- Konepajoilla ja metallituotteissa käänne huonompaan</a:t>
            </a:r>
          </a:p>
          <a:p>
            <a:pPr>
              <a:spcAft>
                <a:spcPts val="0"/>
              </a:spcAft>
            </a:pPr>
            <a:r>
              <a:rPr lang="fi-FI" dirty="0">
                <a:latin typeface="Times New Roman" panose="02020603050405020304" pitchFamily="18" charset="0"/>
                <a:ea typeface="Times New Roman" panose="02020603050405020304" pitchFamily="18" charset="0"/>
              </a:rPr>
              <a:t>- Rakentamisen tilanne vaikea</a:t>
            </a:r>
          </a:p>
          <a:p>
            <a:pPr>
              <a:spcAft>
                <a:spcPts val="0"/>
              </a:spcAft>
            </a:pPr>
            <a:r>
              <a:rPr lang="fi-FI" dirty="0">
                <a:latin typeface="Times New Roman" panose="02020603050405020304" pitchFamily="18" charset="0"/>
                <a:ea typeface="Times New Roman" panose="02020603050405020304" pitchFamily="18" charset="0"/>
              </a:rPr>
              <a:t>- Luovien alojen kehitys sakannut</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7510284" y="2004337"/>
            <a:ext cx="3261741" cy="217619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useita epävarmuustekijöitä</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1383"/>
            <a:ext cx="11918578" cy="586425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kasvunäkymät yhä vaisut, alueelliset erot suuria</a:t>
            </a:r>
          </a:p>
          <a:p>
            <a:pPr marL="0" indent="0">
              <a:buNone/>
              <a:defRPr/>
            </a:pPr>
            <a:endParaRPr lang="fi-FI" altLang="fi-FI" sz="1400" b="1" dirty="0"/>
          </a:p>
          <a:p>
            <a:pPr lvl="1">
              <a:buFont typeface="Wingdings" panose="05000000000000000000" pitchFamily="2" charset="2"/>
              <a:buChar char="Ä"/>
              <a:defRPr/>
            </a:pPr>
            <a:r>
              <a:rPr lang="fi-FI" altLang="fi-FI" sz="2000" dirty="0"/>
              <a:t>IMF:n lokakuisen katsauksen mukaan maailmantalous kasvaa tänä vuonna kolme prosenttia. Arvio oli samalla tasolla jo edellisessä, heinäkuussa julkaistussa raportissa. Ensi vuoden ennustetta on sen sijaan laskettu hieman 2,9 prosenttiin. Maailmantalous on osoittanut huomattavaa selviytymiskykyä, kun se jatkaa toipumista koronapandemiasta, Venäjän hyökkäyssodasta Ukrainaan ja elinkustannusten nousun aiheuttamasta kriisistä. Kasvu on kuitenkin edelleen hidasta ja epätasaista ja globaalit erot kasvavat. Maailmanlaajuisen inflaation ennustetaan olevan tänä vuonna 6,9 prosenttia ja ensi vuonna 5,8 prosenttia, molemmat ovat heinäkuun arviota korkeampia. </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Yhdysvaltojen ja Euroopan talousnäkymissä on merkittäviä eroja ja niiden ennakoidaan kasvavan tulevina vuosina. Ennustetta Yhdysvaltojen talouskasvusta on nostettu niin, että se on tänä vuonna 2,1 % ja ensi vuonna 1,5 %. Euroalueen ennustetta on puolestaan laskettu kuluvalle vuodelle 0,7 %:iin ja ensi vuodelle 1,2 %:iin. Pääsyy näihin eroihin on Venäjän hyökkäyksen vaikutus energian hintoihin. Toisin kuin Eurooppa, Yhdysvallat on energian nettoviejä, joten se hyötyy korkeista energian hinnoista. IMF laski Kiinan kasvuennustetta tälle vuodelle 5 %:iin ja ensi vuodelle 4,2 %:iin. Venäjän talous on kestänyt monien ekonomistien odotuksia paremmin. IMF nosti nyt Venäjän tätä vuotta koskevaa kasvuennustettaan 2,2 %:iin. Ensi vuoden ennuste laski hieman ja on 1,1 prosenttia. Suomen talous supistunee tänä vuonna 0,1 %, mutta kasvanee ensi vuonna 1,0 %. Ennuste on euroalueen heikoimpia. </a:t>
            </a:r>
          </a:p>
          <a:p>
            <a:pPr lvl="1">
              <a:buFont typeface="Wingdings" panose="05000000000000000000" pitchFamily="2" charset="2"/>
              <a:buChar char="Ä"/>
              <a:defRPr/>
            </a:pPr>
            <a:endParaRPr lang="fi-FI" altLang="fi-FI" sz="1800" b="1" dirty="0"/>
          </a:p>
          <a:p>
            <a:pPr>
              <a:defRPr/>
            </a:pPr>
            <a:r>
              <a:rPr lang="fi-FI" altLang="fi-FI" sz="1900" b="1" u="sng" dirty="0" err="1"/>
              <a:t>EK:n</a:t>
            </a:r>
            <a:r>
              <a:rPr lang="fi-FI" altLang="fi-FI" sz="1900" b="1" u="sng" dirty="0"/>
              <a:t> suhdannebarometrissa laskua, mutta Yrittäjien pk-yritysbarometrissa näkyvissä käänteen merkkejä</a:t>
            </a:r>
          </a:p>
          <a:p>
            <a:pPr>
              <a:defRPr/>
            </a:pPr>
            <a:endParaRPr lang="fi-FI" altLang="fi-FI" sz="1400" dirty="0"/>
          </a:p>
          <a:p>
            <a:pPr lvl="1">
              <a:buFont typeface="Wingdings" panose="05000000000000000000" pitchFamily="2" charset="2"/>
              <a:buChar char="Ä"/>
              <a:defRPr/>
            </a:pPr>
            <a:r>
              <a:rPr lang="fi-FI" sz="2000" dirty="0" err="1"/>
              <a:t>EK:n</a:t>
            </a:r>
            <a:r>
              <a:rPr lang="fi-FI" sz="2000" dirty="0"/>
              <a:t> lokakuun suhdannebarometrin perusteella suomalaisyritysten arviot suhdannetilanteesta ovat jatkaneet laskuaan kesästä. Suhdannetilannearviot ovat nyt yhtä alhaalla kuin koronakriisissä keväällä 2020. Myös yritysten suhdanneodotukset ovat jatkaneet laskuaan. Palvelualat ovat kannatelleet taloutta viime kuukausien aikana, kun taas rakentamisessa ja teollisuudessa laskusuhdanne on ollut jo pidemmän aikaa ilmeinen. </a:t>
            </a:r>
          </a:p>
          <a:p>
            <a:pPr marL="457200" lvl="1" indent="0">
              <a:buNone/>
              <a:defRPr/>
            </a:pPr>
            <a:endParaRPr lang="fi-FI" sz="2000" dirty="0"/>
          </a:p>
          <a:p>
            <a:pPr lvl="1">
              <a:buFont typeface="Wingdings" panose="05000000000000000000" pitchFamily="2" charset="2"/>
              <a:buChar char="Ä"/>
              <a:defRPr/>
            </a:pPr>
            <a:r>
              <a:rPr lang="fi-FI" altLang="fi-FI" sz="2000" dirty="0"/>
              <a:t>Suomen Yrittäjien ja Finnveran syksyn 2023 pk-yritysbarometrin mukaan satakuntalaisten yritysten odotukset ovat parantuneet viime keväästä ja yleinen suhdannenäkymä on jo niukasti positiivinen (saldoluku 1). Satakunnassa pk-yritysten liikevaihdon ja henkilöstömäärän arvioidaan kasvavan. Arviot kannattavuuden, </a:t>
            </a:r>
            <a:r>
              <a:rPr lang="fi-FI" altLang="fi-FI" sz="2000" dirty="0" err="1"/>
              <a:t>t&amp;k-panosten</a:t>
            </a:r>
            <a:r>
              <a:rPr lang="fi-FI" altLang="fi-FI" sz="2000" dirty="0"/>
              <a:t> ja investointien arvon kehityksestä ovat kuitenkin edelleen miinuksella. Korkea korkotaso ja inflaatio sekä epävarma maailmantilanne rajoittavat investointeja.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8231960" y="772319"/>
            <a:ext cx="3607615" cy="5632311"/>
          </a:xfrm>
          <a:prstGeom prst="rect">
            <a:avLst/>
          </a:prstGeom>
          <a:noFill/>
        </p:spPr>
        <p:txBody>
          <a:bodyPr wrap="square">
            <a:spAutoFit/>
          </a:bodyPr>
          <a:lstStyle/>
          <a:p>
            <a:pPr marL="285750" indent="-285750">
              <a:buFont typeface="Arial" panose="020B0604020202020204" pitchFamily="34" charset="0"/>
              <a:buChar char="•"/>
            </a:pPr>
            <a:r>
              <a:rPr lang="fi-FI" dirty="0" err="1"/>
              <a:t>EK:n</a:t>
            </a:r>
            <a:r>
              <a:rPr lang="fi-FI" dirty="0"/>
              <a:t> luottamusindikaattorin mukaan rakentamisessa tilauskanta heikkeni lokakuussa edelliseen kuukauteen verrattuna ja odotukset henkilöstö­määrän kehityksestä lähikuukausina olivat vaimeat. Rakentamisessa luottamus oli syyskuun tapaan EU:n heikointa.</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Teollisuudessa luottamus pysyi ennallaan. Teollisuuden tilaustilanne on heikentynyt, ja tuotannon ennakoidaan supistuvan lähikuukausien aikana.</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Päätoimialoista ainoastaan vähittäiskaupassa suunta oli hieman ylöspäin.</a:t>
            </a:r>
            <a:endParaRPr lang="en-US" dirty="0"/>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7" name="Picture 16">
            <a:extLst>
              <a:ext uri="{FF2B5EF4-FFF2-40B4-BE49-F238E27FC236}">
                <a16:creationId xmlns:a16="http://schemas.microsoft.com/office/drawing/2014/main" id="{898D92E3-4106-CAA4-46B8-7ACC6A0C9294}"/>
              </a:ext>
            </a:extLst>
          </p:cNvPr>
          <p:cNvPicPr>
            <a:picLocks noChangeAspect="1"/>
          </p:cNvPicPr>
          <p:nvPr/>
        </p:nvPicPr>
        <p:blipFill>
          <a:blip r:embed="rId3"/>
          <a:stretch>
            <a:fillRect/>
          </a:stretch>
        </p:blipFill>
        <p:spPr>
          <a:xfrm>
            <a:off x="-90488" y="19050"/>
            <a:ext cx="8429625" cy="6838950"/>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680208" y="61538"/>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Teknologiateollisuuden uudet tilaukset romahtaneet</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60920" y="832898"/>
            <a:ext cx="5762388" cy="5632311"/>
          </a:xfrm>
          <a:prstGeom prst="rect">
            <a:avLst/>
          </a:prstGeom>
          <a:noFill/>
        </p:spPr>
        <p:txBody>
          <a:bodyPr wrap="square">
            <a:spAutoFit/>
          </a:bodyPr>
          <a:lstStyle/>
          <a:p>
            <a:r>
              <a:rPr lang="fi-FI" dirty="0"/>
              <a:t>Teknologiateollisuus ry:n mukaan saatujen uusien tilausten arvo oli koko maassa keskimäärin vuoden 2023 heinä–syyskuussa 24 % pienempi kuin edellisellä neljänneksellä ja 30 % matalampi kuin viime vuoden vastaavalla ajanjaksolla. Neljänneksen tilauskertymä oli poikkeuksellisen heikko. Kaikilla alatoimialoilla niin uusien tilausten kuin tilauskanto-jenkin kehitys on ollut pelkästään miinusmerkkistä.</a:t>
            </a:r>
          </a:p>
          <a:p>
            <a:endParaRPr lang="fi-FI" dirty="0"/>
          </a:p>
          <a:p>
            <a:r>
              <a:rPr lang="fi-FI" dirty="0"/>
              <a:t>Tarjouspyyntökyselyn saldoluku oli lokakuussa -31. Lokakuun aikana kerätty tieto viestii hyvin selkeästi siitä, että kysyntätilanne markkinoilla on heikentynyt olennaisesti heinä-syyskuussa. Näin voimakas kysynnän heikkeneminen vaikuttaa mitä todennäköisimmin vuoden viimeisen neljänneksen tilauskertymään negatiivisesti.</a:t>
            </a:r>
          </a:p>
          <a:p>
            <a:endParaRPr lang="fi-FI" dirty="0"/>
          </a:p>
          <a:p>
            <a:r>
              <a:rPr lang="fi-FI" dirty="0"/>
              <a:t>Tilauskannan arvo oli syyskuun lopussa 4 % alempi kuin kesäkuun lopussa ja 13 % pienempi kuin vuoden 2022 syyskuussa. Tilauskehityksen perusteella </a:t>
            </a:r>
          </a:p>
          <a:p>
            <a:r>
              <a:rPr lang="fi-FI" dirty="0"/>
              <a:t>teknologiateollisuuden yritysten liikevaihdon arvioidaan laskevan seuraavan puolen vuoden aikana. </a:t>
            </a:r>
            <a:endParaRPr lang="en-US" dirty="0"/>
          </a:p>
        </p:txBody>
      </p:sp>
      <p:pic>
        <p:nvPicPr>
          <p:cNvPr id="11" name="Picture 10">
            <a:extLst>
              <a:ext uri="{FF2B5EF4-FFF2-40B4-BE49-F238E27FC236}">
                <a16:creationId xmlns:a16="http://schemas.microsoft.com/office/drawing/2014/main" id="{808A8278-A694-C38A-7A8F-D42D897EBEE9}"/>
              </a:ext>
            </a:extLst>
          </p:cNvPr>
          <p:cNvPicPr>
            <a:picLocks noChangeAspect="1"/>
          </p:cNvPicPr>
          <p:nvPr/>
        </p:nvPicPr>
        <p:blipFill>
          <a:blip r:embed="rId3"/>
          <a:stretch>
            <a:fillRect/>
          </a:stretch>
        </p:blipFill>
        <p:spPr>
          <a:xfrm>
            <a:off x="6003635" y="956985"/>
            <a:ext cx="5154296" cy="3740850"/>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6" name="Picture 15">
            <a:extLst>
              <a:ext uri="{FF2B5EF4-FFF2-40B4-BE49-F238E27FC236}">
                <a16:creationId xmlns:a16="http://schemas.microsoft.com/office/drawing/2014/main" id="{1363C3D5-1302-8334-B331-657478B6A0A1}"/>
              </a:ext>
            </a:extLst>
          </p:cNvPr>
          <p:cNvPicPr>
            <a:picLocks noChangeAspect="1"/>
          </p:cNvPicPr>
          <p:nvPr/>
        </p:nvPicPr>
        <p:blipFill>
          <a:blip r:embed="rId3"/>
          <a:stretch>
            <a:fillRect/>
          </a:stretch>
        </p:blipFill>
        <p:spPr>
          <a:xfrm>
            <a:off x="2904432" y="60067"/>
            <a:ext cx="6263068" cy="6737866"/>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1600976" y="2708921"/>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Calibri"/>
              </a:rPr>
              <a:t>capita</a:t>
            </a:r>
            <a:r>
              <a:rPr lang="fi-FI" sz="2400" b="1" cap="all" spc="-50" dirty="0">
                <a:solidFill>
                  <a:srgbClr val="0070C0"/>
                </a:solidFill>
                <a:effectLst>
                  <a:outerShdw blurRad="38100" dist="38100" dir="2700000" algn="tl">
                    <a:srgbClr val="000000">
                      <a:alpha val="43137"/>
                    </a:srgbClr>
                  </a:outerShdw>
                </a:effectLst>
                <a:latin typeface="Calibri"/>
              </a:rPr>
              <a:t> </a:t>
            </a:r>
            <a:r>
              <a:rPr lang="fi-FI" sz="2000" dirty="0">
                <a:solidFill>
                  <a:prstClr val="black"/>
                </a:solidFill>
                <a:latin typeface="Calibri"/>
              </a:rPr>
              <a:t>vuonna 2021 (ennakkotieto) on Satakunnassa 3. korkein 19 maakunnasta (eli tavallaan BKT per </a:t>
            </a:r>
            <a:r>
              <a:rPr lang="fi-FI" sz="2000" dirty="0" err="1">
                <a:solidFill>
                  <a:prstClr val="black"/>
                </a:solidFill>
                <a:latin typeface="Calibri"/>
              </a:rPr>
              <a:t>capita</a:t>
            </a:r>
            <a:r>
              <a:rPr lang="fi-FI" sz="2000" dirty="0">
                <a:solidFill>
                  <a:prstClr val="black"/>
                </a:solidFill>
                <a:latin typeface="Calibri"/>
              </a:rPr>
              <a:t> jalostuksen, eli teollisuuden, energiantuotannon ja rakentamisen osalta).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Tämä kuvaa Satakunnan vahvaa kykyä tuottaa korkean jalostusarvon tuotteita, joita menee runsaasti myös vientiin. Siten Satakunta on kokoaan suurempi hyvinvoinnin tuottaja Suomessa.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4" name="Picture 3">
            <a:extLst>
              <a:ext uri="{FF2B5EF4-FFF2-40B4-BE49-F238E27FC236}">
                <a16:creationId xmlns:a16="http://schemas.microsoft.com/office/drawing/2014/main" id="{4F1FEE04-6415-3284-B4F6-C4C9A094F54F}"/>
              </a:ext>
            </a:extLst>
          </p:cNvPr>
          <p:cNvPicPr>
            <a:picLocks noChangeAspect="1"/>
          </p:cNvPicPr>
          <p:nvPr/>
        </p:nvPicPr>
        <p:blipFill>
          <a:blip r:embed="rId2"/>
          <a:stretch>
            <a:fillRect/>
          </a:stretch>
        </p:blipFill>
        <p:spPr>
          <a:xfrm>
            <a:off x="5303912" y="11705"/>
            <a:ext cx="4849292"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495" y="6050311"/>
            <a:ext cx="1856812" cy="480765"/>
          </a:xfrm>
          <a:prstGeom prst="rect">
            <a:avLst/>
          </a:prstGeom>
        </p:spPr>
      </p:pic>
    </p:spTree>
    <p:extLst>
      <p:ext uri="{BB962C8B-B14F-4D97-AF65-F5344CB8AC3E}">
        <p14:creationId xmlns:p14="http://schemas.microsoft.com/office/powerpoint/2010/main" val="415025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7</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pic>
        <p:nvPicPr>
          <p:cNvPr id="3" name="Kuva 8" descr="Kuva, joka sisältää kohteen teksti, merkki, clipart-kuva&#10;&#10;Kuvaus luotu automaattisesti">
            <a:extLst>
              <a:ext uri="{FF2B5EF4-FFF2-40B4-BE49-F238E27FC236}">
                <a16:creationId xmlns:a16="http://schemas.microsoft.com/office/drawing/2014/main" id="{8ADF3EBF-295E-03B1-3076-41285710E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a:solidFill>
            <a:schemeClr val="bg1"/>
          </a:solidFill>
        </p:spPr>
      </p:pic>
      <p:sp>
        <p:nvSpPr>
          <p:cNvPr id="4" name="TextBox 3">
            <a:extLst>
              <a:ext uri="{FF2B5EF4-FFF2-40B4-BE49-F238E27FC236}">
                <a16:creationId xmlns:a16="http://schemas.microsoft.com/office/drawing/2014/main" id="{5B5D2598-450C-01BD-4B35-1A7FF984B483}"/>
              </a:ext>
            </a:extLst>
          </p:cNvPr>
          <p:cNvSpPr txBox="1"/>
          <p:nvPr/>
        </p:nvSpPr>
        <p:spPr>
          <a:xfrm>
            <a:off x="2238932" y="6268940"/>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382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pic>
        <p:nvPicPr>
          <p:cNvPr id="4" name="Kuva 8" descr="Kuva, joka sisältää kohteen teksti, merkki, clipart-kuva&#10;&#10;Kuvaus luotu automaattisesti">
            <a:extLst>
              <a:ext uri="{FF2B5EF4-FFF2-40B4-BE49-F238E27FC236}">
                <a16:creationId xmlns:a16="http://schemas.microsoft.com/office/drawing/2014/main" id="{5DDE3DC1-BEE6-7B51-1EFF-81D296233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7700D53A-07C4-A60A-EA0C-46D02F4E1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a:solidFill>
            <a:schemeClr val="bg1"/>
          </a:solidFill>
        </p:spPr>
      </p:pic>
      <p:sp>
        <p:nvSpPr>
          <p:cNvPr id="6" name="TextBox 5">
            <a:extLst>
              <a:ext uri="{FF2B5EF4-FFF2-40B4-BE49-F238E27FC236}">
                <a16:creationId xmlns:a16="http://schemas.microsoft.com/office/drawing/2014/main" id="{8F55B33D-9233-CBEA-365D-C19EBDE8622A}"/>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77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pic>
        <p:nvPicPr>
          <p:cNvPr id="7" name="Kuva 8" descr="Kuva, joka sisältää kohteen teksti, merkki, clipart-kuva&#10;&#10;Kuvaus luotu automaattisesti">
            <a:extLst>
              <a:ext uri="{FF2B5EF4-FFF2-40B4-BE49-F238E27FC236}">
                <a16:creationId xmlns:a16="http://schemas.microsoft.com/office/drawing/2014/main" id="{B1BFC5E7-9F61-95D3-C27C-DCD9205A2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2" y="6240711"/>
            <a:ext cx="1856812" cy="480765"/>
          </a:xfrm>
          <a:prstGeom prst="rect">
            <a:avLst/>
          </a:prstGeom>
          <a:solidFill>
            <a:schemeClr val="bg1"/>
          </a:solidFill>
        </p:spPr>
      </p:pic>
    </p:spTree>
    <p:extLst>
      <p:ext uri="{BB962C8B-B14F-4D97-AF65-F5344CB8AC3E}">
        <p14:creationId xmlns:p14="http://schemas.microsoft.com/office/powerpoint/2010/main" val="197676759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Powerpointmalli_salmiakit</Template>
  <TotalTime>27297</TotalTime>
  <Words>6081</Words>
  <Application>Microsoft Office PowerPoint</Application>
  <PresentationFormat>Widescreen</PresentationFormat>
  <Paragraphs>488</Paragraphs>
  <Slides>56</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56</vt:i4>
      </vt:variant>
    </vt:vector>
  </HeadingPairs>
  <TitlesOfParts>
    <vt:vector size="66" baseType="lpstr">
      <vt:lpstr>Arial</vt:lpstr>
      <vt:lpstr>Britannic Bold</vt:lpstr>
      <vt:lpstr>Calibri</vt:lpstr>
      <vt:lpstr>Calibri Light</vt:lpstr>
      <vt:lpstr>Times New Roman</vt:lpstr>
      <vt:lpstr>Wingdings</vt:lpstr>
      <vt:lpstr>Office-teema</vt:lpstr>
      <vt:lpstr>6_Retro</vt:lpstr>
      <vt:lpstr>pp-malli_tke</vt:lpstr>
      <vt:lpstr>1_pp-malli_tke</vt:lpstr>
      <vt:lpstr>SATAKUNNAN TALOUS  Nykytila ja lähiajan näkymät 41  Marraskuu 2023  Aluekehitysasiantuntija Saku Vähäsantanen Satakuntaliitto Etunimi.sukunimi@satakunta.fi Puh. 044 711 4350 </vt:lpstr>
      <vt:lpstr>   SATAKUNNAN TALOUS  Nykytila ja lähiajan näkymät 41 Marraskuu 2023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Kansantalous, työn tuottavuus</vt:lpstr>
      <vt:lpstr>Kansantalous, työn tuottavuus</vt:lpstr>
      <vt:lpstr>Kansantalous, työn tuottavuus</vt:lpstr>
      <vt:lpstr>Aluetalous, työn tuottavuus</vt:lpstr>
      <vt:lpstr>PowerPoint Presentation</vt:lpstr>
      <vt:lpstr>satakunnaN NOUSUTRENDEJÄ 2012-2022</vt:lpstr>
      <vt:lpstr>satakunnaN NOUSUTRENDEJÄ 2010-2022</vt:lpstr>
      <vt:lpstr>TEOLLISUUDEN SUHDANNEKUVA satakunnassa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1924</cp:revision>
  <dcterms:created xsi:type="dcterms:W3CDTF">2019-04-17T08:47:51Z</dcterms:created>
  <dcterms:modified xsi:type="dcterms:W3CDTF">2023-11-08T09:17:26Z</dcterms:modified>
</cp:coreProperties>
</file>