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0" r:id="rId2"/>
    <p:sldMasterId id="2147483828" r:id="rId3"/>
    <p:sldMasterId id="2147483852" r:id="rId4"/>
    <p:sldMasterId id="2147483900" r:id="rId5"/>
    <p:sldMasterId id="2147483948" r:id="rId6"/>
    <p:sldMasterId id="2147483960" r:id="rId7"/>
    <p:sldMasterId id="2147483972" r:id="rId8"/>
    <p:sldMasterId id="2147484020" r:id="rId9"/>
    <p:sldMasterId id="2147484036" r:id="rId10"/>
    <p:sldMasterId id="2147484086" r:id="rId11"/>
    <p:sldMasterId id="2147484099" r:id="rId12"/>
    <p:sldMasterId id="2147484123" r:id="rId13"/>
    <p:sldMasterId id="2147484136" r:id="rId14"/>
  </p:sldMasterIdLst>
  <p:notesMasterIdLst>
    <p:notesMasterId r:id="rId147"/>
  </p:notesMasterIdLst>
  <p:handoutMasterIdLst>
    <p:handoutMasterId r:id="rId148"/>
  </p:handoutMasterIdLst>
  <p:sldIdLst>
    <p:sldId id="261" r:id="rId15"/>
    <p:sldId id="535" r:id="rId16"/>
    <p:sldId id="666" r:id="rId17"/>
    <p:sldId id="714" r:id="rId18"/>
    <p:sldId id="303" r:id="rId19"/>
    <p:sldId id="304" r:id="rId20"/>
    <p:sldId id="583" r:id="rId21"/>
    <p:sldId id="699" r:id="rId22"/>
    <p:sldId id="438" r:id="rId23"/>
    <p:sldId id="547" r:id="rId24"/>
    <p:sldId id="582" r:id="rId25"/>
    <p:sldId id="517" r:id="rId26"/>
    <p:sldId id="518" r:id="rId27"/>
    <p:sldId id="288" r:id="rId28"/>
    <p:sldId id="519" r:id="rId29"/>
    <p:sldId id="531" r:id="rId30"/>
    <p:sldId id="545" r:id="rId31"/>
    <p:sldId id="301" r:id="rId32"/>
    <p:sldId id="546" r:id="rId33"/>
    <p:sldId id="455" r:id="rId34"/>
    <p:sldId id="374" r:id="rId35"/>
    <p:sldId id="422" r:id="rId36"/>
    <p:sldId id="655" r:id="rId37"/>
    <p:sldId id="656" r:id="rId38"/>
    <p:sldId id="298" r:id="rId39"/>
    <p:sldId id="310" r:id="rId40"/>
    <p:sldId id="590" r:id="rId41"/>
    <p:sldId id="300" r:id="rId42"/>
    <p:sldId id="328" r:id="rId43"/>
    <p:sldId id="293" r:id="rId44"/>
    <p:sldId id="308" r:id="rId45"/>
    <p:sldId id="307" r:id="rId46"/>
    <p:sldId id="530" r:id="rId47"/>
    <p:sldId id="462" r:id="rId48"/>
    <p:sldId id="515" r:id="rId49"/>
    <p:sldId id="461" r:id="rId50"/>
    <p:sldId id="456" r:id="rId51"/>
    <p:sldId id="715" r:id="rId52"/>
    <p:sldId id="591" r:id="rId53"/>
    <p:sldId id="653" r:id="rId54"/>
    <p:sldId id="652" r:id="rId55"/>
    <p:sldId id="654" r:id="rId56"/>
    <p:sldId id="634" r:id="rId57"/>
    <p:sldId id="516" r:id="rId58"/>
    <p:sldId id="506" r:id="rId59"/>
    <p:sldId id="367" r:id="rId60"/>
    <p:sldId id="291" r:id="rId61"/>
    <p:sldId id="507" r:id="rId62"/>
    <p:sldId id="437" r:id="rId63"/>
    <p:sldId id="294" r:id="rId64"/>
    <p:sldId id="306" r:id="rId65"/>
    <p:sldId id="295" r:id="rId66"/>
    <p:sldId id="508" r:id="rId67"/>
    <p:sldId id="409" r:id="rId68"/>
    <p:sldId id="589" r:id="rId69"/>
    <p:sldId id="701" r:id="rId70"/>
    <p:sldId id="586" r:id="rId71"/>
    <p:sldId id="587" r:id="rId72"/>
    <p:sldId id="588" r:id="rId73"/>
    <p:sldId id="584" r:id="rId74"/>
    <p:sldId id="585" r:id="rId75"/>
    <p:sldId id="700" r:id="rId76"/>
    <p:sldId id="548" r:id="rId77"/>
    <p:sldId id="665" r:id="rId78"/>
    <p:sldId id="386" r:id="rId79"/>
    <p:sldId id="387" r:id="rId80"/>
    <p:sldId id="388" r:id="rId81"/>
    <p:sldId id="534" r:id="rId82"/>
    <p:sldId id="520" r:id="rId83"/>
    <p:sldId id="257" r:id="rId84"/>
    <p:sldId id="521" r:id="rId85"/>
    <p:sldId id="522" r:id="rId86"/>
    <p:sldId id="532" r:id="rId87"/>
    <p:sldId id="533" r:id="rId88"/>
    <p:sldId id="509" r:id="rId89"/>
    <p:sldId id="453" r:id="rId90"/>
    <p:sldId id="256" r:id="rId91"/>
    <p:sldId id="260" r:id="rId92"/>
    <p:sldId id="467" r:id="rId93"/>
    <p:sldId id="369" r:id="rId94"/>
    <p:sldId id="510" r:id="rId95"/>
    <p:sldId id="273" r:id="rId96"/>
    <p:sldId id="283" r:id="rId97"/>
    <p:sldId id="357" r:id="rId98"/>
    <p:sldId id="286" r:id="rId99"/>
    <p:sldId id="287" r:id="rId100"/>
    <p:sldId id="512" r:id="rId101"/>
    <p:sldId id="289" r:id="rId102"/>
    <p:sldId id="513" r:id="rId103"/>
    <p:sldId id="514" r:id="rId104"/>
    <p:sldId id="330" r:id="rId105"/>
    <p:sldId id="667" r:id="rId106"/>
    <p:sldId id="529" r:id="rId107"/>
    <p:sldId id="495" r:id="rId108"/>
    <p:sldId id="702" r:id="rId109"/>
    <p:sldId id="496" r:id="rId110"/>
    <p:sldId id="501" r:id="rId111"/>
    <p:sldId id="703" r:id="rId112"/>
    <p:sldId id="493" r:id="rId113"/>
    <p:sldId id="497" r:id="rId114"/>
    <p:sldId id="500" r:id="rId115"/>
    <p:sldId id="284" r:id="rId116"/>
    <p:sldId id="704" r:id="rId117"/>
    <p:sldId id="705" r:id="rId118"/>
    <p:sldId id="706" r:id="rId119"/>
    <p:sldId id="470" r:id="rId120"/>
    <p:sldId id="475" r:id="rId121"/>
    <p:sldId id="707" r:id="rId122"/>
    <p:sldId id="471" r:id="rId123"/>
    <p:sldId id="472" r:id="rId124"/>
    <p:sldId id="473" r:id="rId125"/>
    <p:sldId id="474" r:id="rId126"/>
    <p:sldId id="480" r:id="rId127"/>
    <p:sldId id="482" r:id="rId128"/>
    <p:sldId id="709" r:id="rId129"/>
    <p:sldId id="484" r:id="rId130"/>
    <p:sldId id="492" r:id="rId131"/>
    <p:sldId id="710" r:id="rId132"/>
    <p:sldId id="488" r:id="rId133"/>
    <p:sldId id="489" r:id="rId134"/>
    <p:sldId id="490" r:id="rId135"/>
    <p:sldId id="491" r:id="rId136"/>
    <p:sldId id="711" r:id="rId137"/>
    <p:sldId id="423" r:id="rId138"/>
    <p:sldId id="498" r:id="rId139"/>
    <p:sldId id="476" r:id="rId140"/>
    <p:sldId id="544" r:id="rId141"/>
    <p:sldId id="292" r:id="rId142"/>
    <p:sldId id="486" r:id="rId143"/>
    <p:sldId id="712" r:id="rId144"/>
    <p:sldId id="499" r:id="rId145"/>
    <p:sldId id="713" r:id="rId146"/>
  </p:sldIdLst>
  <p:sldSz cx="9144000" cy="6858000" type="screen4x3"/>
  <p:notesSz cx="6797675" cy="9926638"/>
  <p:defaultTextStyle>
    <a:defPPr>
      <a:defRPr lang="fi-FI"/>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3792" autoAdjust="0"/>
  </p:normalViewPr>
  <p:slideViewPr>
    <p:cSldViewPr>
      <p:cViewPr varScale="1">
        <p:scale>
          <a:sx n="62" d="100"/>
          <a:sy n="62" d="100"/>
        </p:scale>
        <p:origin x="141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slide" Target="slides/slide130.xml"/><Relationship Id="rId149"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slide" Target="slides/slide110.xml"/><Relationship Id="rId129" Type="http://schemas.openxmlformats.org/officeDocument/2006/relationships/slide" Target="slides/slide115.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32" Type="http://schemas.openxmlformats.org/officeDocument/2006/relationships/slide" Target="slides/slide118.xml"/><Relationship Id="rId140" Type="http://schemas.openxmlformats.org/officeDocument/2006/relationships/slide" Target="slides/slide126.xml"/><Relationship Id="rId145"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143" Type="http://schemas.openxmlformats.org/officeDocument/2006/relationships/slide" Target="slides/slide129.xml"/><Relationship Id="rId148" Type="http://schemas.openxmlformats.org/officeDocument/2006/relationships/handoutMaster" Target="handoutMasters/handoutMaster1.xml"/><Relationship Id="rId15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tableStyles" Target="tableStyles.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SKL1\Yhteinen\ALUEKEHITYS\Infograafit\Matkailu\Y&#246;pymiset%20Satakunnassa%201995-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va\AppData\Local\Temp\t3_kk.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1-FD82-44B5-8E6F-9FE757EE180D}"/>
              </c:ext>
            </c:extLst>
          </c:dPt>
          <c:dPt>
            <c:idx val="1"/>
            <c:bubble3D val="0"/>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a:noFill/>
              </a:ln>
              <a:effectLst>
                <a:outerShdw blurRad="40000" dist="20000" dir="5400000" rotWithShape="0">
                  <a:srgbClr val="000000">
                    <a:alpha val="38000"/>
                  </a:srgbClr>
                </a:outerShdw>
              </a:effectLst>
              <a:sp3d/>
            </c:spPr>
            <c:extLst>
              <c:ext xmlns:c16="http://schemas.microsoft.com/office/drawing/2014/chart" uri="{C3380CC4-5D6E-409C-BE32-E72D297353CC}">
                <c16:uniqueId val="{00000003-FD82-44B5-8E6F-9FE757EE180D}"/>
              </c:ext>
            </c:extLst>
          </c:dPt>
          <c:cat>
            <c:strRef>
              <c:f>'Työ ja vapaa-aika'!$D$6:$E$6</c:f>
              <c:strCache>
                <c:ptCount val="2"/>
                <c:pt idx="0">
                  <c:v>Vapaa-ajan yöpymiset, %</c:v>
                </c:pt>
                <c:pt idx="1">
                  <c:v>Työhön liittyvät yöpymiset, %</c:v>
                </c:pt>
              </c:strCache>
            </c:strRef>
          </c:cat>
          <c:val>
            <c:numRef>
              <c:f>'Työ ja vapaa-aika'!$D$7:$E$7</c:f>
              <c:numCache>
                <c:formatCode>0.0</c:formatCode>
                <c:ptCount val="2"/>
                <c:pt idx="0">
                  <c:v>64.7</c:v>
                </c:pt>
                <c:pt idx="1">
                  <c:v>35.299999999999997</c:v>
                </c:pt>
              </c:numCache>
            </c:numRef>
          </c:val>
          <c:extLst>
            <c:ext xmlns:c16="http://schemas.microsoft.com/office/drawing/2014/chart" uri="{C3380CC4-5D6E-409C-BE32-E72D297353CC}">
              <c16:uniqueId val="{00000004-FD82-44B5-8E6F-9FE757EE180D}"/>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6575009125197717E-2"/>
          <c:y val="1.0400356396464862E-2"/>
          <c:w val="0.90342499087480233"/>
          <c:h val="0.77119215927777307"/>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0.34715</cdr:x>
      <cdr:y>0.17647</cdr:y>
    </cdr:from>
    <cdr:to>
      <cdr:x>0.66321</cdr:x>
      <cdr:y>0.9253</cdr:y>
    </cdr:to>
    <cdr:sp macro="" textlink="">
      <cdr:nvSpPr>
        <cdr:cNvPr id="2" name="TextBox 1"/>
        <cdr:cNvSpPr txBox="1"/>
      </cdr:nvSpPr>
      <cdr:spPr>
        <a:xfrm xmlns:a="http://schemas.openxmlformats.org/drawingml/2006/main">
          <a:off x="1004333" y="21548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i-FI" sz="1100" dirty="0"/>
        </a:p>
      </cdr:txBody>
    </cdr:sp>
  </cdr:relSizeAnchor>
  <cdr:relSizeAnchor xmlns:cdr="http://schemas.openxmlformats.org/drawingml/2006/chartDrawing">
    <cdr:from>
      <cdr:x>0.14019</cdr:x>
      <cdr:y>0.30993</cdr:y>
    </cdr:from>
    <cdr:to>
      <cdr:x>0.69106</cdr:x>
      <cdr:y>0.58718</cdr:y>
    </cdr:to>
    <cdr:sp macro="" textlink="">
      <cdr:nvSpPr>
        <cdr:cNvPr id="3" name="TextBox 22"/>
        <cdr:cNvSpPr txBox="1"/>
      </cdr:nvSpPr>
      <cdr:spPr>
        <a:xfrm xmlns:a="http://schemas.openxmlformats.org/drawingml/2006/main">
          <a:off x="405582" y="378459"/>
          <a:ext cx="1593706"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800" dirty="0"/>
            <a:t>Vapaa-aikaan liittyvät yöpymiset, </a:t>
          </a:r>
        </a:p>
        <a:p xmlns:a="http://schemas.openxmlformats.org/drawingml/2006/main">
          <a:r>
            <a:rPr lang="fi-FI" sz="800" dirty="0"/>
            <a:t>64,7 %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59C43BBC-E8F5-43B2-9048-2ABAB9258CBF}" type="datetimeFigureOut">
              <a:rPr lang="fi-FI"/>
              <a:pPr>
                <a:defRPr/>
              </a:pPr>
              <a:t>3.4.2023</a:t>
            </a:fld>
            <a:endParaRPr lang="fi-FI"/>
          </a:p>
        </p:txBody>
      </p:sp>
      <p:sp>
        <p:nvSpPr>
          <p:cNvPr id="4" name="Alatunnisteen paikkamerkki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5" name="Dian numeron paikkamerkki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1692332-BE85-41BF-ABC7-4FE61B107B52}" type="slidenum">
              <a:rPr lang="fi-FI" altLang="fi-FI"/>
              <a:pPr>
                <a:defRPr/>
              </a:pPr>
              <a:t>‹#›</a:t>
            </a:fld>
            <a:endParaRPr lang="fi-FI" altLang="fi-FI"/>
          </a:p>
        </p:txBody>
      </p:sp>
    </p:spTree>
    <p:extLst>
      <p:ext uri="{BB962C8B-B14F-4D97-AF65-F5344CB8AC3E}">
        <p14:creationId xmlns:p14="http://schemas.microsoft.com/office/powerpoint/2010/main" val="248552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fi-FI"/>
          </a:p>
        </p:txBody>
      </p:sp>
      <p:sp>
        <p:nvSpPr>
          <p:cNvPr id="3" name="Päivämäärän paikkamerkki 2"/>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F0ECCD0-F664-4DAC-B446-92A14E08974B}" type="datetimeFigureOut">
              <a:rPr lang="fi-FI"/>
              <a:pPr>
                <a:defRPr/>
              </a:pPr>
              <a:t>3.4.2023</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79450" y="4716463"/>
            <a:ext cx="5438775" cy="4465637"/>
          </a:xfrm>
          <a:prstGeom prst="rect">
            <a:avLst/>
          </a:prstGeom>
        </p:spPr>
        <p:txBody>
          <a:bodyPr vert="horz" lIns="91440" tIns="45720" rIns="91440" bIns="45720" rtlCol="0"/>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fi-FI"/>
          </a:p>
        </p:txBody>
      </p:sp>
      <p:sp>
        <p:nvSpPr>
          <p:cNvPr id="7" name="Dian numeron paikkamerkki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6793EE9-27EE-48AF-8F47-C1D4868B4D4B}" type="slidenum">
              <a:rPr lang="fi-FI" altLang="fi-FI"/>
              <a:pPr>
                <a:defRPr/>
              </a:pPr>
              <a:t>‹#›</a:t>
            </a:fld>
            <a:endParaRPr lang="fi-FI" altLang="fi-FI"/>
          </a:p>
        </p:txBody>
      </p:sp>
    </p:spTree>
    <p:extLst>
      <p:ext uri="{BB962C8B-B14F-4D97-AF65-F5344CB8AC3E}">
        <p14:creationId xmlns:p14="http://schemas.microsoft.com/office/powerpoint/2010/main" val="436302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1</a:t>
            </a:fld>
            <a:endParaRPr lang="fi-FI" altLang="fi-FI"/>
          </a:p>
        </p:txBody>
      </p:sp>
    </p:spTree>
    <p:extLst>
      <p:ext uri="{BB962C8B-B14F-4D97-AF65-F5344CB8AC3E}">
        <p14:creationId xmlns:p14="http://schemas.microsoft.com/office/powerpoint/2010/main" val="4189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10</a:t>
            </a:fld>
            <a:endParaRPr lang="fi-FI" altLang="fi-FI"/>
          </a:p>
        </p:txBody>
      </p:sp>
    </p:spTree>
    <p:extLst>
      <p:ext uri="{BB962C8B-B14F-4D97-AF65-F5344CB8AC3E}">
        <p14:creationId xmlns:p14="http://schemas.microsoft.com/office/powerpoint/2010/main" val="24998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11</a:t>
            </a:fld>
            <a:endParaRPr lang="fi-FI" altLang="fi-FI"/>
          </a:p>
        </p:txBody>
      </p:sp>
    </p:spTree>
    <p:extLst>
      <p:ext uri="{BB962C8B-B14F-4D97-AF65-F5344CB8AC3E}">
        <p14:creationId xmlns:p14="http://schemas.microsoft.com/office/powerpoint/2010/main" val="4170750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12</a:t>
            </a:fld>
            <a:endParaRPr lang="fi-FI" altLang="fi-FI"/>
          </a:p>
        </p:txBody>
      </p:sp>
    </p:spTree>
    <p:extLst>
      <p:ext uri="{BB962C8B-B14F-4D97-AF65-F5344CB8AC3E}">
        <p14:creationId xmlns:p14="http://schemas.microsoft.com/office/powerpoint/2010/main" val="333093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13</a:t>
            </a:fld>
            <a:endParaRPr lang="fi-FI" altLang="fi-FI"/>
          </a:p>
        </p:txBody>
      </p:sp>
    </p:spTree>
    <p:extLst>
      <p:ext uri="{BB962C8B-B14F-4D97-AF65-F5344CB8AC3E}">
        <p14:creationId xmlns:p14="http://schemas.microsoft.com/office/powerpoint/2010/main" val="389007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14</a:t>
            </a:fld>
            <a:endParaRPr lang="fi-FI" altLang="fi-FI"/>
          </a:p>
        </p:txBody>
      </p:sp>
    </p:spTree>
    <p:extLst>
      <p:ext uri="{BB962C8B-B14F-4D97-AF65-F5344CB8AC3E}">
        <p14:creationId xmlns:p14="http://schemas.microsoft.com/office/powerpoint/2010/main" val="4169919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15</a:t>
            </a:fld>
            <a:endParaRPr lang="fi-FI" altLang="fi-FI"/>
          </a:p>
        </p:txBody>
      </p:sp>
    </p:spTree>
    <p:extLst>
      <p:ext uri="{BB962C8B-B14F-4D97-AF65-F5344CB8AC3E}">
        <p14:creationId xmlns:p14="http://schemas.microsoft.com/office/powerpoint/2010/main" val="2283226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Kulttuurilla, taiteella, laadukkaalla arkkitehtuurilla ja kulttuuriympäristöllä on merkittävä rooli identiteetin luojana, elinympäristön viihtyvyyden lisääjänä, alueen innovatiivisen ympäristön vahvistajana ja hyvinvoinnin edistäjänä.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069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F4610-9CA7-4F1B-9EF9-BF2E62B0D4BF}" type="slidenum">
              <a:rPr kumimoji="0" lang="fi-FI"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81630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18</a:t>
            </a:fld>
            <a:endParaRPr lang="fi-FI" altLang="fi-FI"/>
          </a:p>
        </p:txBody>
      </p:sp>
    </p:spTree>
    <p:extLst>
      <p:ext uri="{BB962C8B-B14F-4D97-AF65-F5344CB8AC3E}">
        <p14:creationId xmlns:p14="http://schemas.microsoft.com/office/powerpoint/2010/main" val="3737897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19</a:t>
            </a:fld>
            <a:endParaRPr lang="fi-FI" altLang="fi-FI"/>
          </a:p>
        </p:txBody>
      </p:sp>
    </p:spTree>
    <p:extLst>
      <p:ext uri="{BB962C8B-B14F-4D97-AF65-F5344CB8AC3E}">
        <p14:creationId xmlns:p14="http://schemas.microsoft.com/office/powerpoint/2010/main" val="24423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2</a:t>
            </a:fld>
            <a:endParaRPr lang="fi-FI" altLang="fi-FI"/>
          </a:p>
        </p:txBody>
      </p:sp>
    </p:spTree>
    <p:extLst>
      <p:ext uri="{BB962C8B-B14F-4D97-AF65-F5344CB8AC3E}">
        <p14:creationId xmlns:p14="http://schemas.microsoft.com/office/powerpoint/2010/main" val="3039794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20</a:t>
            </a:fld>
            <a:endParaRPr lang="fi-FI" altLang="fi-FI"/>
          </a:p>
        </p:txBody>
      </p:sp>
    </p:spTree>
    <p:extLst>
      <p:ext uri="{BB962C8B-B14F-4D97-AF65-F5344CB8AC3E}">
        <p14:creationId xmlns:p14="http://schemas.microsoft.com/office/powerpoint/2010/main" val="1037907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solidFill>
                  <a:prstClr val="black"/>
                </a:solidFill>
              </a:rPr>
              <a:pPr/>
              <a:t>21</a:t>
            </a:fld>
            <a:endParaRPr lang="fi-FI" altLang="fi-FI">
              <a:solidFill>
                <a:prstClr val="black"/>
              </a:solidFill>
            </a:endParaRPr>
          </a:p>
        </p:txBody>
      </p:sp>
    </p:spTree>
    <p:extLst>
      <p:ext uri="{BB962C8B-B14F-4D97-AF65-F5344CB8AC3E}">
        <p14:creationId xmlns:p14="http://schemas.microsoft.com/office/powerpoint/2010/main" val="4256226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22</a:t>
            </a:fld>
            <a:endParaRPr lang="fi-FI" altLang="fi-FI"/>
          </a:p>
        </p:txBody>
      </p:sp>
    </p:spTree>
    <p:extLst>
      <p:ext uri="{BB962C8B-B14F-4D97-AF65-F5344CB8AC3E}">
        <p14:creationId xmlns:p14="http://schemas.microsoft.com/office/powerpoint/2010/main" val="426235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23</a:t>
            </a:fld>
            <a:endParaRPr lang="fi-FI" altLang="fi-FI"/>
          </a:p>
        </p:txBody>
      </p:sp>
    </p:spTree>
    <p:extLst>
      <p:ext uri="{BB962C8B-B14F-4D97-AF65-F5344CB8AC3E}">
        <p14:creationId xmlns:p14="http://schemas.microsoft.com/office/powerpoint/2010/main" val="1917040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24</a:t>
            </a:fld>
            <a:endParaRPr lang="fi-FI" altLang="fi-FI"/>
          </a:p>
        </p:txBody>
      </p:sp>
    </p:spTree>
    <p:extLst>
      <p:ext uri="{BB962C8B-B14F-4D97-AF65-F5344CB8AC3E}">
        <p14:creationId xmlns:p14="http://schemas.microsoft.com/office/powerpoint/2010/main" val="4073861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25</a:t>
            </a:fld>
            <a:endParaRPr lang="fi-FI" altLang="fi-FI"/>
          </a:p>
        </p:txBody>
      </p:sp>
    </p:spTree>
    <p:extLst>
      <p:ext uri="{BB962C8B-B14F-4D97-AF65-F5344CB8AC3E}">
        <p14:creationId xmlns:p14="http://schemas.microsoft.com/office/powerpoint/2010/main" val="1160955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28</a:t>
            </a:fld>
            <a:endParaRPr lang="fi-FI" altLang="fi-FI"/>
          </a:p>
        </p:txBody>
      </p:sp>
    </p:spTree>
    <p:extLst>
      <p:ext uri="{BB962C8B-B14F-4D97-AF65-F5344CB8AC3E}">
        <p14:creationId xmlns:p14="http://schemas.microsoft.com/office/powerpoint/2010/main" val="63406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an kuvan paikkamerkki 1"/>
          <p:cNvSpPr>
            <a:spLocks noGrp="1" noRot="1" noChangeAspect="1" noTextEdit="1"/>
          </p:cNvSpPr>
          <p:nvPr>
            <p:ph type="sldImg"/>
          </p:nvPr>
        </p:nvSpPr>
        <p:spPr>
          <a:ln/>
        </p:spPr>
      </p:sp>
      <p:sp>
        <p:nvSpPr>
          <p:cNvPr id="46083" name="Huomautusten paikkamerkki 2"/>
          <p:cNvSpPr>
            <a:spLocks noGrp="1"/>
          </p:cNvSpPr>
          <p:nvPr>
            <p:ph type="body" idx="1"/>
          </p:nvPr>
        </p:nvSpPr>
        <p:spPr>
          <a:noFill/>
        </p:spPr>
        <p:txBody>
          <a:bodyPr/>
          <a:lstStyle/>
          <a:p>
            <a:endParaRPr lang="en-US" altLang="en-US"/>
          </a:p>
        </p:txBody>
      </p:sp>
      <p:sp>
        <p:nvSpPr>
          <p:cNvPr id="46084"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858ABD-7D6C-4F94-B357-232B815283F3}" type="slidenum">
              <a:rPr lang="fi-FI" altLang="en-US" smtClean="0">
                <a:solidFill>
                  <a:srgbClr val="000000"/>
                </a:solidFill>
                <a:latin typeface="Times" panose="02020603050405020304" pitchFamily="18" charset="0"/>
              </a:rPr>
              <a:pPr/>
              <a:t>29</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42353405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n kuvan paikkamerkki 1"/>
          <p:cNvSpPr>
            <a:spLocks noGrp="1" noRot="1" noChangeAspect="1" noTextEdit="1"/>
          </p:cNvSpPr>
          <p:nvPr>
            <p:ph type="sldImg"/>
          </p:nvPr>
        </p:nvSpPr>
        <p:spPr>
          <a:ln/>
        </p:spPr>
      </p:sp>
      <p:sp>
        <p:nvSpPr>
          <p:cNvPr id="54275" name="Huomautusten paikkamerkki 2"/>
          <p:cNvSpPr>
            <a:spLocks noGrp="1"/>
          </p:cNvSpPr>
          <p:nvPr>
            <p:ph type="body" idx="1"/>
          </p:nvPr>
        </p:nvSpPr>
        <p:spPr>
          <a:noFill/>
        </p:spPr>
        <p:txBody>
          <a:bodyPr/>
          <a:lstStyle/>
          <a:p>
            <a:endParaRPr lang="en-US" altLang="en-US" dirty="0"/>
          </a:p>
        </p:txBody>
      </p:sp>
      <p:sp>
        <p:nvSpPr>
          <p:cNvPr id="54276" name="Dian numeron paikkamerkki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BD8FEC-2C7A-4451-BBB7-416E87EE2FBF}" type="slidenum">
              <a:rPr lang="fi-FI" altLang="en-US" smtClean="0">
                <a:solidFill>
                  <a:srgbClr val="000000"/>
                </a:solidFill>
                <a:latin typeface="Times" panose="02020603050405020304" pitchFamily="18" charset="0"/>
              </a:rPr>
              <a:pPr/>
              <a:t>32</a:t>
            </a:fld>
            <a:endParaRPr lang="fi-FI"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1884545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dirty="0"/>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33</a:t>
            </a:fld>
            <a:endParaRPr lang="fi-FI" altLang="fi-FI"/>
          </a:p>
        </p:txBody>
      </p:sp>
    </p:spTree>
    <p:extLst>
      <p:ext uri="{BB962C8B-B14F-4D97-AF65-F5344CB8AC3E}">
        <p14:creationId xmlns:p14="http://schemas.microsoft.com/office/powerpoint/2010/main" val="2116387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Muistiinpanoj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EF5E67EE-BD57-BA4B-ACD9-EA1BE85E7BA2}" type="slidenum">
              <a:rPr kumimoji="0" lang="fi-FI" sz="12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49325" rtl="0" eaLnBrk="1" fontAlgn="base" latinLnBrk="0" hangingPunct="1">
                <a:lnSpc>
                  <a:spcPct val="100000"/>
                </a:lnSpc>
                <a:spcBef>
                  <a:spcPct val="0"/>
                </a:spcBef>
                <a:spcAft>
                  <a:spcPct val="0"/>
                </a:spcAft>
                <a:buClrTx/>
                <a:buSzTx/>
                <a:buFontTx/>
                <a:buNone/>
                <a:tabLst/>
                <a:defRPr/>
              </a:pPr>
              <a:t>3</a:t>
            </a:fld>
            <a:endParaRPr kumimoji="0" lang="fi-FI" sz="12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826139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34</a:t>
            </a:fld>
            <a:endParaRPr lang="fi-FI" altLang="fi-FI"/>
          </a:p>
        </p:txBody>
      </p:sp>
    </p:spTree>
    <p:extLst>
      <p:ext uri="{BB962C8B-B14F-4D97-AF65-F5344CB8AC3E}">
        <p14:creationId xmlns:p14="http://schemas.microsoft.com/office/powerpoint/2010/main" val="1686222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35</a:t>
            </a:fld>
            <a:endParaRPr lang="fi-FI" altLang="fi-FI"/>
          </a:p>
        </p:txBody>
      </p:sp>
    </p:spTree>
    <p:extLst>
      <p:ext uri="{BB962C8B-B14F-4D97-AF65-F5344CB8AC3E}">
        <p14:creationId xmlns:p14="http://schemas.microsoft.com/office/powerpoint/2010/main" val="313067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36</a:t>
            </a:fld>
            <a:endParaRPr lang="fi-FI" altLang="fi-FI"/>
          </a:p>
        </p:txBody>
      </p:sp>
    </p:spTree>
    <p:extLst>
      <p:ext uri="{BB962C8B-B14F-4D97-AF65-F5344CB8AC3E}">
        <p14:creationId xmlns:p14="http://schemas.microsoft.com/office/powerpoint/2010/main" val="1073013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37</a:t>
            </a:fld>
            <a:endParaRPr lang="fi-FI" altLang="fi-FI"/>
          </a:p>
        </p:txBody>
      </p:sp>
    </p:spTree>
    <p:extLst>
      <p:ext uri="{BB962C8B-B14F-4D97-AF65-F5344CB8AC3E}">
        <p14:creationId xmlns:p14="http://schemas.microsoft.com/office/powerpoint/2010/main" val="3011858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66862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142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98592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82545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580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436C280-49E3-458C-8028-4D37337BBF82}"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59429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5124"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E6C2274-26AC-41B8-BC54-01A7172DAC23}" type="slidenum">
              <a:rPr lang="fi-FI" altLang="fi-FI" smtClean="0"/>
              <a:pPr/>
              <a:t>4</a:t>
            </a:fld>
            <a:endParaRPr lang="fi-FI" altLang="fi-FI"/>
          </a:p>
        </p:txBody>
      </p:sp>
    </p:spTree>
    <p:extLst>
      <p:ext uri="{BB962C8B-B14F-4D97-AF65-F5344CB8AC3E}">
        <p14:creationId xmlns:p14="http://schemas.microsoft.com/office/powerpoint/2010/main" val="35629433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18.1.2017 muutettu teollisuuden viennin kasvuprosentit.</a:t>
            </a:r>
            <a:r>
              <a:rPr lang="fi-FI" baseline="0" dirty="0"/>
              <a:t> Nyt kyseessä on valmistava teollisuus (TOL C), aiemmin kyseessä oli ns. koko teollisuus sisältäen myös energiantuotannon ja kaivostoiminnan (TOL BCD). 4.9. päivitetty teollisuuden viennin kasvu v. 2016 luvulla ja lisätty vienti/</a:t>
            </a:r>
            <a:r>
              <a:rPr lang="fi-FI" baseline="0" dirty="0" err="1"/>
              <a:t>capita</a:t>
            </a:r>
            <a:r>
              <a:rPr lang="fi-FI" baseline="0" dirty="0"/>
              <a:t>. 8.12.2017 ja 13.12.2018 päivitetty BKT ja investoinnit</a:t>
            </a:r>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40EE3-C462-4FD3-ACEA-CC0C48C26273}"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251033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49</a:t>
            </a:fld>
            <a:endParaRPr lang="fi-FI" altLang="fi-FI"/>
          </a:p>
        </p:txBody>
      </p:sp>
    </p:spTree>
    <p:extLst>
      <p:ext uri="{BB962C8B-B14F-4D97-AF65-F5344CB8AC3E}">
        <p14:creationId xmlns:p14="http://schemas.microsoft.com/office/powerpoint/2010/main" val="3484191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51</a:t>
            </a:fld>
            <a:endParaRPr lang="fi-FI" altLang="fi-FI"/>
          </a:p>
        </p:txBody>
      </p:sp>
    </p:spTree>
    <p:extLst>
      <p:ext uri="{BB962C8B-B14F-4D97-AF65-F5344CB8AC3E}">
        <p14:creationId xmlns:p14="http://schemas.microsoft.com/office/powerpoint/2010/main" val="2082956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58</a:t>
            </a:fld>
            <a:endParaRPr lang="fi-FI" altLang="fi-FI"/>
          </a:p>
        </p:txBody>
      </p:sp>
    </p:spTree>
    <p:extLst>
      <p:ext uri="{BB962C8B-B14F-4D97-AF65-F5344CB8AC3E}">
        <p14:creationId xmlns:p14="http://schemas.microsoft.com/office/powerpoint/2010/main" val="2712180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63</a:t>
            </a:fld>
            <a:endParaRPr lang="fi-FI" altLang="fi-FI"/>
          </a:p>
        </p:txBody>
      </p:sp>
    </p:spTree>
    <p:extLst>
      <p:ext uri="{BB962C8B-B14F-4D97-AF65-F5344CB8AC3E}">
        <p14:creationId xmlns:p14="http://schemas.microsoft.com/office/powerpoint/2010/main" val="1157766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80</a:t>
            </a:fld>
            <a:endParaRPr lang="fi-FI" altLang="fi-FI"/>
          </a:p>
        </p:txBody>
      </p:sp>
    </p:spTree>
    <p:extLst>
      <p:ext uri="{BB962C8B-B14F-4D97-AF65-F5344CB8AC3E}">
        <p14:creationId xmlns:p14="http://schemas.microsoft.com/office/powerpoint/2010/main" val="2934863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84</a:t>
            </a:fld>
            <a:endParaRPr lang="fi-FI" altLang="fi-FI"/>
          </a:p>
        </p:txBody>
      </p:sp>
    </p:spTree>
    <p:extLst>
      <p:ext uri="{BB962C8B-B14F-4D97-AF65-F5344CB8AC3E}">
        <p14:creationId xmlns:p14="http://schemas.microsoft.com/office/powerpoint/2010/main" val="520566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a:defRPr/>
            </a:pPr>
            <a:fld id="{06793EE9-27EE-48AF-8F47-C1D4868B4D4B}" type="slidenum">
              <a:rPr lang="fi-FI" altLang="fi-FI" smtClean="0"/>
              <a:pPr>
                <a:defRPr/>
              </a:pPr>
              <a:t>86</a:t>
            </a:fld>
            <a:endParaRPr lang="fi-FI" altLang="fi-FI"/>
          </a:p>
        </p:txBody>
      </p:sp>
    </p:spTree>
    <p:extLst>
      <p:ext uri="{BB962C8B-B14F-4D97-AF65-F5344CB8AC3E}">
        <p14:creationId xmlns:p14="http://schemas.microsoft.com/office/powerpoint/2010/main" val="259857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5</a:t>
            </a:fld>
            <a:endParaRPr lang="fi-FI" altLang="fi-FI"/>
          </a:p>
        </p:txBody>
      </p:sp>
    </p:spTree>
    <p:extLst>
      <p:ext uri="{BB962C8B-B14F-4D97-AF65-F5344CB8AC3E}">
        <p14:creationId xmlns:p14="http://schemas.microsoft.com/office/powerpoint/2010/main" val="83276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6</a:t>
            </a:fld>
            <a:endParaRPr lang="fi-FI" altLang="fi-FI"/>
          </a:p>
        </p:txBody>
      </p:sp>
    </p:spTree>
    <p:extLst>
      <p:ext uri="{BB962C8B-B14F-4D97-AF65-F5344CB8AC3E}">
        <p14:creationId xmlns:p14="http://schemas.microsoft.com/office/powerpoint/2010/main" val="2734435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7</a:t>
            </a:fld>
            <a:endParaRPr lang="fi-FI" altLang="fi-FI"/>
          </a:p>
        </p:txBody>
      </p:sp>
    </p:spTree>
    <p:extLst>
      <p:ext uri="{BB962C8B-B14F-4D97-AF65-F5344CB8AC3E}">
        <p14:creationId xmlns:p14="http://schemas.microsoft.com/office/powerpoint/2010/main" val="191530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8</a:t>
            </a:fld>
            <a:endParaRPr lang="fi-FI" altLang="fi-FI"/>
          </a:p>
        </p:txBody>
      </p:sp>
    </p:spTree>
    <p:extLst>
      <p:ext uri="{BB962C8B-B14F-4D97-AF65-F5344CB8AC3E}">
        <p14:creationId xmlns:p14="http://schemas.microsoft.com/office/powerpoint/2010/main" val="2021887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Huomautusten paikkamerkki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i-FI" altLang="fi-FI"/>
          </a:p>
        </p:txBody>
      </p:sp>
      <p:sp>
        <p:nvSpPr>
          <p:cNvPr id="717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D564F2-6593-49E9-AA5B-38F46BBF27D3}" type="slidenum">
              <a:rPr lang="fi-FI" altLang="fi-FI" smtClean="0"/>
              <a:pPr/>
              <a:t>9</a:t>
            </a:fld>
            <a:endParaRPr lang="fi-FI" altLang="fi-FI"/>
          </a:p>
        </p:txBody>
      </p:sp>
    </p:spTree>
    <p:extLst>
      <p:ext uri="{BB962C8B-B14F-4D97-AF65-F5344CB8AC3E}">
        <p14:creationId xmlns:p14="http://schemas.microsoft.com/office/powerpoint/2010/main" val="2356036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pPr>
                <a:defRPr/>
              </a:pPr>
              <a:t>3.4.2023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99223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pPr>
                <a:defRPr/>
              </a:pPr>
              <a:t>3.4.2023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17512807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t>3.4.2023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828848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8123841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7126102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1" y="762002"/>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8" y="762002"/>
            <a:ext cx="219398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fi-FI"/>
              <a:t>Muokkaa perustyyl. napsautt.</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892" indent="0" algn="ctr">
              <a:buNone/>
              <a:defRPr sz="1650"/>
            </a:lvl2pPr>
            <a:lvl3pPr marL="685783" indent="0" algn="ctr">
              <a:buNone/>
              <a:defRPr sz="165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4/3/2023</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832913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4/3/2023</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10607991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4/3/2023</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1070310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4/3/2023</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6738326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a:t>Muokkaa perustyyl. napsautt.</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5863847" y="1023589"/>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fi-FI"/>
              <a:t>Muokkaa tekstin perustyylejä napsauttamalla</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4/3/2023</a:t>
            </a:fld>
            <a:endParaRPr lang="en-US" dirty="0">
              <a:solidFill>
                <a:prstClr val="black">
                  <a:lumMod val="50000"/>
                  <a:lumOff val="50000"/>
                </a:prstClr>
              </a:solidFill>
            </a:endParaRPr>
          </a:p>
        </p:txBody>
      </p:sp>
      <p:sp>
        <p:nvSpPr>
          <p:cNvPr id="11" name="Footer Placeholder 10"/>
          <p:cNvSpPr>
            <a:spLocks noGrp="1"/>
          </p:cNvSpPr>
          <p:nvPr>
            <p:ph type="ftr" sz="quarter" idx="11"/>
          </p:nvPr>
        </p:nvSpPr>
        <p:spPr/>
        <p:txBody>
          <a:bodyPr/>
          <a:lstStyle/>
          <a:p>
            <a:endParaRPr lang="en-US" dirty="0">
              <a:solidFill>
                <a:prstClr val="black">
                  <a:lumMod val="50000"/>
                  <a:lumOff val="50000"/>
                </a:prst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0738091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a:t>Muokkaa perustyyl. napsautt.</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4/3/2023</a:t>
            </a:fld>
            <a:endParaRPr lang="en-US" dirty="0">
              <a:solidFill>
                <a:prstClr val="black">
                  <a:lumMod val="50000"/>
                  <a:lumOff val="50000"/>
                </a:prstClr>
              </a:solidFill>
            </a:endParaRPr>
          </a:p>
        </p:txBody>
      </p:sp>
      <p:sp>
        <p:nvSpPr>
          <p:cNvPr id="7" name="Footer Placeholder 6"/>
          <p:cNvSpPr>
            <a:spLocks noGrp="1"/>
          </p:cNvSpPr>
          <p:nvPr>
            <p:ph type="ftr" sz="quarter" idx="11"/>
          </p:nvPr>
        </p:nvSpPr>
        <p:spPr/>
        <p:txBody>
          <a:bodyPr/>
          <a:lstStyle/>
          <a:p>
            <a:endParaRPr lang="en-US" dirty="0">
              <a:solidFill>
                <a:prstClr val="black">
                  <a:lumMod val="50000"/>
                  <a:lumOff val="50000"/>
                </a:prst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2912190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4/3/2023</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331278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pPr>
                <a:defRPr/>
              </a:pPr>
              <a:t>3.4.2023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39435757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fi-FI"/>
              <a:t>Muokkaa perustyyl. napsautt.</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4/3/2023</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39998431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fi-FI"/>
              <a:t>Muokkaa perustyyl. napsautt.</a:t>
            </a:r>
            <a:endParaRPr lang="en-US" dirty="0"/>
          </a:p>
        </p:txBody>
      </p:sp>
      <p:sp>
        <p:nvSpPr>
          <p:cNvPr id="3" name="Picture Placeholder 2"/>
          <p:cNvSpPr>
            <a:spLocks noGrp="1" noChangeAspect="1"/>
          </p:cNvSpPr>
          <p:nvPr>
            <p:ph type="pic" idx="1"/>
          </p:nvPr>
        </p:nvSpPr>
        <p:spPr>
          <a:xfrm>
            <a:off x="2677984" y="767419"/>
            <a:ext cx="6086423" cy="5330952"/>
          </a:xfrm>
          <a:solidFill>
            <a:schemeClr val="bg1">
              <a:lumMod val="75000"/>
            </a:schemeClr>
          </a:solidFill>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fi-FI"/>
              <a:t>Lisää kuva napsauttamalla kuvaketta</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4/3/2023</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a:xfrm>
            <a:off x="2624327" y="6356353"/>
            <a:ext cx="4433638" cy="365125"/>
          </a:xfrm>
        </p:spPr>
        <p:txBody>
          <a:bodyPr/>
          <a:lstStyle/>
          <a:p>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68595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4/3/2023</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7179094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solidFill>
                  <a:prstClr val="black">
                    <a:lumMod val="50000"/>
                    <a:lumOff val="50000"/>
                  </a:prstClr>
                </a:solidFill>
              </a:rPr>
              <a:pPr/>
              <a:t>4/3/2023</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0070C0"/>
                </a:solidFill>
              </a:rPr>
              <a:pPr/>
              <a:t>‹#›</a:t>
            </a:fld>
            <a:endParaRPr lang="en-US" dirty="0">
              <a:solidFill>
                <a:srgbClr val="0070C0"/>
              </a:solidFill>
            </a:endParaRPr>
          </a:p>
        </p:txBody>
      </p:sp>
    </p:spTree>
    <p:extLst>
      <p:ext uri="{BB962C8B-B14F-4D97-AF65-F5344CB8AC3E}">
        <p14:creationId xmlns:p14="http://schemas.microsoft.com/office/powerpoint/2010/main" val="2293539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6EA4D7-8AEF-4DBC-9B61-FC4657D0CD4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Alaotsikko 2">
            <a:extLst>
              <a:ext uri="{FF2B5EF4-FFF2-40B4-BE49-F238E27FC236}">
                <a16:creationId xmlns:a16="http://schemas.microsoft.com/office/drawing/2014/main" id="{8015C4A0-5CA5-4802-8468-CA10834CC61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7047EB8C-2F33-488E-921D-911C4D169CF9}"/>
              </a:ext>
            </a:extLst>
          </p:cNvPr>
          <p:cNvSpPr>
            <a:spLocks noGrp="1"/>
          </p:cNvSpPr>
          <p:nvPr>
            <p:ph type="dt" sz="half" idx="10"/>
          </p:nvPr>
        </p:nvSpPr>
        <p:spPr/>
        <p:txBody>
          <a:bodyPr/>
          <a:lstStyle/>
          <a:p>
            <a:fld id="{7CAA2D79-F595-4CE3-8B63-33D1E98E9C70}" type="datetimeFigureOut">
              <a:rPr lang="fi-FI" smtClean="0"/>
              <a:t>3.4.2023</a:t>
            </a:fld>
            <a:endParaRPr lang="fi-FI"/>
          </a:p>
        </p:txBody>
      </p:sp>
      <p:sp>
        <p:nvSpPr>
          <p:cNvPr id="5" name="Alatunnisteen paikkamerkki 4">
            <a:extLst>
              <a:ext uri="{FF2B5EF4-FFF2-40B4-BE49-F238E27FC236}">
                <a16:creationId xmlns:a16="http://schemas.microsoft.com/office/drawing/2014/main" id="{75B12CA9-0DB6-4344-ACF2-F5D9CBD7B7A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9F6EE45-25D1-4BAB-8AB9-447127EB0139}"/>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7331371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BF9B9D-1081-4474-B7A9-BBD3343363CB}"/>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A6C0AB1-9083-4E48-9D98-82D395E318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94CBA42E-628C-49D1-9E1D-83C7F09775BA}"/>
              </a:ext>
            </a:extLst>
          </p:cNvPr>
          <p:cNvSpPr>
            <a:spLocks noGrp="1"/>
          </p:cNvSpPr>
          <p:nvPr>
            <p:ph type="dt" sz="half" idx="10"/>
          </p:nvPr>
        </p:nvSpPr>
        <p:spPr/>
        <p:txBody>
          <a:bodyPr/>
          <a:lstStyle/>
          <a:p>
            <a:fld id="{7CAA2D79-F595-4CE3-8B63-33D1E98E9C70}" type="datetimeFigureOut">
              <a:rPr lang="fi-FI" smtClean="0"/>
              <a:t>3.4.2023</a:t>
            </a:fld>
            <a:endParaRPr lang="fi-FI"/>
          </a:p>
        </p:txBody>
      </p:sp>
      <p:sp>
        <p:nvSpPr>
          <p:cNvPr id="5" name="Alatunnisteen paikkamerkki 4">
            <a:extLst>
              <a:ext uri="{FF2B5EF4-FFF2-40B4-BE49-F238E27FC236}">
                <a16:creationId xmlns:a16="http://schemas.microsoft.com/office/drawing/2014/main" id="{7661E0ED-3389-4122-BAB5-93C11E951C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0DA108A-2D37-473E-A3ED-48DCF9A3890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0810502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D0AA0F-818D-4823-8F6A-5A5E5ECCC90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kstin paikkamerkki 2">
            <a:extLst>
              <a:ext uri="{FF2B5EF4-FFF2-40B4-BE49-F238E27FC236}">
                <a16:creationId xmlns:a16="http://schemas.microsoft.com/office/drawing/2014/main" id="{6826E14C-FFB7-4CCD-800C-B4BBDC7732C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Päivämäärän paikkamerkki 3">
            <a:extLst>
              <a:ext uri="{FF2B5EF4-FFF2-40B4-BE49-F238E27FC236}">
                <a16:creationId xmlns:a16="http://schemas.microsoft.com/office/drawing/2014/main" id="{967E51B3-E541-4C96-A844-9E948EFA3880}"/>
              </a:ext>
            </a:extLst>
          </p:cNvPr>
          <p:cNvSpPr>
            <a:spLocks noGrp="1"/>
          </p:cNvSpPr>
          <p:nvPr>
            <p:ph type="dt" sz="half" idx="10"/>
          </p:nvPr>
        </p:nvSpPr>
        <p:spPr/>
        <p:txBody>
          <a:bodyPr/>
          <a:lstStyle/>
          <a:p>
            <a:fld id="{7CAA2D79-F595-4CE3-8B63-33D1E98E9C70}" type="datetimeFigureOut">
              <a:rPr lang="fi-FI" smtClean="0"/>
              <a:t>3.4.2023</a:t>
            </a:fld>
            <a:endParaRPr lang="fi-FI"/>
          </a:p>
        </p:txBody>
      </p:sp>
      <p:sp>
        <p:nvSpPr>
          <p:cNvPr id="5" name="Alatunnisteen paikkamerkki 4">
            <a:extLst>
              <a:ext uri="{FF2B5EF4-FFF2-40B4-BE49-F238E27FC236}">
                <a16:creationId xmlns:a16="http://schemas.microsoft.com/office/drawing/2014/main" id="{46AB818F-E075-4E60-9602-AD2C71C30D0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DACD389-0223-4057-B5EB-96A6A935DC2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5236585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A163EE-FBBE-4C63-89C1-9EBA7B257D24}"/>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017A38C-2C1E-47BC-B25A-87901F4866E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isällön paikkamerkki 3">
            <a:extLst>
              <a:ext uri="{FF2B5EF4-FFF2-40B4-BE49-F238E27FC236}">
                <a16:creationId xmlns:a16="http://schemas.microsoft.com/office/drawing/2014/main" id="{281A0106-875B-4ECE-9284-5FBAA76603E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Päivämäärän paikkamerkki 4">
            <a:extLst>
              <a:ext uri="{FF2B5EF4-FFF2-40B4-BE49-F238E27FC236}">
                <a16:creationId xmlns:a16="http://schemas.microsoft.com/office/drawing/2014/main" id="{F02CD52E-D1DE-4C71-9487-D931F8A8327E}"/>
              </a:ext>
            </a:extLst>
          </p:cNvPr>
          <p:cNvSpPr>
            <a:spLocks noGrp="1"/>
          </p:cNvSpPr>
          <p:nvPr>
            <p:ph type="dt" sz="half" idx="10"/>
          </p:nvPr>
        </p:nvSpPr>
        <p:spPr/>
        <p:txBody>
          <a:bodyPr/>
          <a:lstStyle/>
          <a:p>
            <a:fld id="{7CAA2D79-F595-4CE3-8B63-33D1E98E9C70}" type="datetimeFigureOut">
              <a:rPr lang="fi-FI" smtClean="0"/>
              <a:t>3.4.2023</a:t>
            </a:fld>
            <a:endParaRPr lang="fi-FI"/>
          </a:p>
        </p:txBody>
      </p:sp>
      <p:sp>
        <p:nvSpPr>
          <p:cNvPr id="6" name="Alatunnisteen paikkamerkki 5">
            <a:extLst>
              <a:ext uri="{FF2B5EF4-FFF2-40B4-BE49-F238E27FC236}">
                <a16:creationId xmlns:a16="http://schemas.microsoft.com/office/drawing/2014/main" id="{46AE796F-BD1A-40C4-AA7E-67EC42A5398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0AD43F6-E9AB-476F-937A-C5519CFF9445}"/>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8457522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D6110A-F110-499F-9195-3908E96843BA}"/>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kstin paikkamerkki 2">
            <a:extLst>
              <a:ext uri="{FF2B5EF4-FFF2-40B4-BE49-F238E27FC236}">
                <a16:creationId xmlns:a16="http://schemas.microsoft.com/office/drawing/2014/main" id="{F9B0259A-CC5C-4B9E-A03B-386B0B5ABFB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Sisällön paikkamerkki 3">
            <a:extLst>
              <a:ext uri="{FF2B5EF4-FFF2-40B4-BE49-F238E27FC236}">
                <a16:creationId xmlns:a16="http://schemas.microsoft.com/office/drawing/2014/main" id="{68AFB06F-7E85-49CC-9586-2ED98655519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kstin paikkamerkki 4">
            <a:extLst>
              <a:ext uri="{FF2B5EF4-FFF2-40B4-BE49-F238E27FC236}">
                <a16:creationId xmlns:a16="http://schemas.microsoft.com/office/drawing/2014/main" id="{DF42D0C1-FEC8-449B-BC98-C3B2A03BF04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Sisällön paikkamerkki 5">
            <a:extLst>
              <a:ext uri="{FF2B5EF4-FFF2-40B4-BE49-F238E27FC236}">
                <a16:creationId xmlns:a16="http://schemas.microsoft.com/office/drawing/2014/main" id="{C917DC26-BE9B-4452-B87E-AA7AB804BD3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Päivämäärän paikkamerkki 6">
            <a:extLst>
              <a:ext uri="{FF2B5EF4-FFF2-40B4-BE49-F238E27FC236}">
                <a16:creationId xmlns:a16="http://schemas.microsoft.com/office/drawing/2014/main" id="{44AE3F5C-D42E-438D-9F88-821150FF259F}"/>
              </a:ext>
            </a:extLst>
          </p:cNvPr>
          <p:cNvSpPr>
            <a:spLocks noGrp="1"/>
          </p:cNvSpPr>
          <p:nvPr>
            <p:ph type="dt" sz="half" idx="10"/>
          </p:nvPr>
        </p:nvSpPr>
        <p:spPr/>
        <p:txBody>
          <a:bodyPr/>
          <a:lstStyle/>
          <a:p>
            <a:fld id="{7CAA2D79-F595-4CE3-8B63-33D1E98E9C70}" type="datetimeFigureOut">
              <a:rPr lang="fi-FI" smtClean="0"/>
              <a:t>3.4.2023</a:t>
            </a:fld>
            <a:endParaRPr lang="fi-FI"/>
          </a:p>
        </p:txBody>
      </p:sp>
      <p:sp>
        <p:nvSpPr>
          <p:cNvPr id="8" name="Alatunnisteen paikkamerkki 7">
            <a:extLst>
              <a:ext uri="{FF2B5EF4-FFF2-40B4-BE49-F238E27FC236}">
                <a16:creationId xmlns:a16="http://schemas.microsoft.com/office/drawing/2014/main" id="{7A9AC0AD-FA2C-4B20-B0B3-DC7309F9F71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9BBA7FD-6576-4B22-9D85-71BA0E6200C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8501889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E5C0D4-D338-461D-ADDA-914E4DD1C18F}"/>
              </a:ext>
            </a:extLst>
          </p:cNvPr>
          <p:cNvSpPr>
            <a:spLocks noGrp="1"/>
          </p:cNvSpPr>
          <p:nvPr>
            <p:ph type="title"/>
          </p:nvPr>
        </p:nvSpPr>
        <p:spPr/>
        <p:txBody>
          <a:bodyPr/>
          <a:lstStyle/>
          <a:p>
            <a:r>
              <a:rPr lang="en-US"/>
              <a:t>Click to edit Master title style</a:t>
            </a:r>
            <a:endParaRPr lang="fi-FI"/>
          </a:p>
        </p:txBody>
      </p:sp>
      <p:sp>
        <p:nvSpPr>
          <p:cNvPr id="3" name="Päivämäärän paikkamerkki 2">
            <a:extLst>
              <a:ext uri="{FF2B5EF4-FFF2-40B4-BE49-F238E27FC236}">
                <a16:creationId xmlns:a16="http://schemas.microsoft.com/office/drawing/2014/main" id="{9C048953-7D74-4955-9997-513C6DDC3232}"/>
              </a:ext>
            </a:extLst>
          </p:cNvPr>
          <p:cNvSpPr>
            <a:spLocks noGrp="1"/>
          </p:cNvSpPr>
          <p:nvPr>
            <p:ph type="dt" sz="half" idx="10"/>
          </p:nvPr>
        </p:nvSpPr>
        <p:spPr/>
        <p:txBody>
          <a:bodyPr/>
          <a:lstStyle/>
          <a:p>
            <a:fld id="{7CAA2D79-F595-4CE3-8B63-33D1E98E9C70}" type="datetimeFigureOut">
              <a:rPr lang="fi-FI" smtClean="0"/>
              <a:t>3.4.2023</a:t>
            </a:fld>
            <a:endParaRPr lang="fi-FI"/>
          </a:p>
        </p:txBody>
      </p:sp>
      <p:sp>
        <p:nvSpPr>
          <p:cNvPr id="4" name="Alatunnisteen paikkamerkki 3">
            <a:extLst>
              <a:ext uri="{FF2B5EF4-FFF2-40B4-BE49-F238E27FC236}">
                <a16:creationId xmlns:a16="http://schemas.microsoft.com/office/drawing/2014/main" id="{00D3EC0A-3DF2-496D-9772-0AA61D274C0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56498E-3019-423B-B734-4CD00222B02C}"/>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586930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916F690D-93D5-4F8D-B634-157702A82EA4}" type="datetimeFigureOut">
              <a:rPr lang="fi-FI">
                <a:solidFill>
                  <a:prstClr val="black">
                    <a:tint val="75000"/>
                  </a:prstClr>
                </a:solidFill>
              </a:rPr>
              <a:pPr>
                <a:defRPr/>
              </a:pPr>
              <a:t>3.4.2023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780003A-2769-4252-8219-4C5568AF3E96}" type="slidenum">
              <a:rPr lang="fi-FI" altLang="fi-FI"/>
              <a:pPr>
                <a:defRPr/>
              </a:pPr>
              <a:t>‹#›</a:t>
            </a:fld>
            <a:endParaRPr lang="fi-FI" altLang="fi-FI"/>
          </a:p>
        </p:txBody>
      </p:sp>
    </p:spTree>
    <p:extLst>
      <p:ext uri="{BB962C8B-B14F-4D97-AF65-F5344CB8AC3E}">
        <p14:creationId xmlns:p14="http://schemas.microsoft.com/office/powerpoint/2010/main" val="517485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E2582FC-A186-4FBB-81AD-8A4EFBF5C36D}"/>
              </a:ext>
            </a:extLst>
          </p:cNvPr>
          <p:cNvSpPr>
            <a:spLocks noGrp="1"/>
          </p:cNvSpPr>
          <p:nvPr>
            <p:ph type="dt" sz="half" idx="10"/>
          </p:nvPr>
        </p:nvSpPr>
        <p:spPr/>
        <p:txBody>
          <a:bodyPr/>
          <a:lstStyle/>
          <a:p>
            <a:fld id="{7CAA2D79-F595-4CE3-8B63-33D1E98E9C70}" type="datetimeFigureOut">
              <a:rPr lang="fi-FI" smtClean="0"/>
              <a:t>3.4.2023</a:t>
            </a:fld>
            <a:endParaRPr lang="fi-FI"/>
          </a:p>
        </p:txBody>
      </p:sp>
      <p:sp>
        <p:nvSpPr>
          <p:cNvPr id="3" name="Alatunnisteen paikkamerkki 2">
            <a:extLst>
              <a:ext uri="{FF2B5EF4-FFF2-40B4-BE49-F238E27FC236}">
                <a16:creationId xmlns:a16="http://schemas.microsoft.com/office/drawing/2014/main" id="{A5BD1571-C2AB-4A5C-B3B0-2FBD9B4328E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E49E894-EEB6-4589-92C0-2D1E7F18375D}"/>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17771460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5B900D-AAC1-4F79-8A74-3F701ED3D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39B9D703-AE43-47F5-A3F5-896645CF051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kstin paikkamerkki 3">
            <a:extLst>
              <a:ext uri="{FF2B5EF4-FFF2-40B4-BE49-F238E27FC236}">
                <a16:creationId xmlns:a16="http://schemas.microsoft.com/office/drawing/2014/main" id="{9FC8BD4C-DD3D-4FC7-8CD2-C83503B2AB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E922CAF3-3F3D-4F7E-9756-822DCE828ECC}"/>
              </a:ext>
            </a:extLst>
          </p:cNvPr>
          <p:cNvSpPr>
            <a:spLocks noGrp="1"/>
          </p:cNvSpPr>
          <p:nvPr>
            <p:ph type="dt" sz="half" idx="10"/>
          </p:nvPr>
        </p:nvSpPr>
        <p:spPr/>
        <p:txBody>
          <a:bodyPr/>
          <a:lstStyle/>
          <a:p>
            <a:fld id="{7CAA2D79-F595-4CE3-8B63-33D1E98E9C70}" type="datetimeFigureOut">
              <a:rPr lang="fi-FI" smtClean="0"/>
              <a:t>3.4.2023</a:t>
            </a:fld>
            <a:endParaRPr lang="fi-FI"/>
          </a:p>
        </p:txBody>
      </p:sp>
      <p:sp>
        <p:nvSpPr>
          <p:cNvPr id="6" name="Alatunnisteen paikkamerkki 5">
            <a:extLst>
              <a:ext uri="{FF2B5EF4-FFF2-40B4-BE49-F238E27FC236}">
                <a16:creationId xmlns:a16="http://schemas.microsoft.com/office/drawing/2014/main" id="{0BB77AFF-8089-4555-818B-F609898E2C6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88B8803-25EF-47EA-B0D5-87D5814A08D2}"/>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1527283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811E6-B269-4D66-8C0C-01433A01C74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Kuvan paikkamerkki 2">
            <a:extLst>
              <a:ext uri="{FF2B5EF4-FFF2-40B4-BE49-F238E27FC236}">
                <a16:creationId xmlns:a16="http://schemas.microsoft.com/office/drawing/2014/main" id="{C0A52050-E870-4FD6-A2E3-DD014CA8C6B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fi-FI"/>
          </a:p>
        </p:txBody>
      </p:sp>
      <p:sp>
        <p:nvSpPr>
          <p:cNvPr id="4" name="Tekstin paikkamerkki 3">
            <a:extLst>
              <a:ext uri="{FF2B5EF4-FFF2-40B4-BE49-F238E27FC236}">
                <a16:creationId xmlns:a16="http://schemas.microsoft.com/office/drawing/2014/main" id="{3F677162-B2B4-40D2-ACB8-E7906E0F949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Päivämäärän paikkamerkki 4">
            <a:extLst>
              <a:ext uri="{FF2B5EF4-FFF2-40B4-BE49-F238E27FC236}">
                <a16:creationId xmlns:a16="http://schemas.microsoft.com/office/drawing/2014/main" id="{331C50AD-E2C0-4026-9F02-6EAB1BFE2CA7}"/>
              </a:ext>
            </a:extLst>
          </p:cNvPr>
          <p:cNvSpPr>
            <a:spLocks noGrp="1"/>
          </p:cNvSpPr>
          <p:nvPr>
            <p:ph type="dt" sz="half" idx="10"/>
          </p:nvPr>
        </p:nvSpPr>
        <p:spPr/>
        <p:txBody>
          <a:bodyPr/>
          <a:lstStyle/>
          <a:p>
            <a:fld id="{7CAA2D79-F595-4CE3-8B63-33D1E98E9C70}" type="datetimeFigureOut">
              <a:rPr lang="fi-FI" smtClean="0"/>
              <a:t>3.4.2023</a:t>
            </a:fld>
            <a:endParaRPr lang="fi-FI"/>
          </a:p>
        </p:txBody>
      </p:sp>
      <p:sp>
        <p:nvSpPr>
          <p:cNvPr id="6" name="Alatunnisteen paikkamerkki 5">
            <a:extLst>
              <a:ext uri="{FF2B5EF4-FFF2-40B4-BE49-F238E27FC236}">
                <a16:creationId xmlns:a16="http://schemas.microsoft.com/office/drawing/2014/main" id="{4857A2C6-C73F-4B54-8BDD-70C39F43EF9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F5C30B2-B9B0-4590-AF30-F9A03EB9AD90}"/>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0237059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36AEA1-20AB-43D4-B791-25937D925A2D}"/>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30CE979C-1075-4DD8-A05B-F8656BE64E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01AFB66-79CA-4439-845C-760E899615A8}"/>
              </a:ext>
            </a:extLst>
          </p:cNvPr>
          <p:cNvSpPr>
            <a:spLocks noGrp="1"/>
          </p:cNvSpPr>
          <p:nvPr>
            <p:ph type="dt" sz="half" idx="10"/>
          </p:nvPr>
        </p:nvSpPr>
        <p:spPr/>
        <p:txBody>
          <a:bodyPr/>
          <a:lstStyle/>
          <a:p>
            <a:fld id="{7CAA2D79-F595-4CE3-8B63-33D1E98E9C70}" type="datetimeFigureOut">
              <a:rPr lang="fi-FI" smtClean="0"/>
              <a:t>3.4.2023</a:t>
            </a:fld>
            <a:endParaRPr lang="fi-FI"/>
          </a:p>
        </p:txBody>
      </p:sp>
      <p:sp>
        <p:nvSpPr>
          <p:cNvPr id="5" name="Alatunnisteen paikkamerkki 4">
            <a:extLst>
              <a:ext uri="{FF2B5EF4-FFF2-40B4-BE49-F238E27FC236}">
                <a16:creationId xmlns:a16="http://schemas.microsoft.com/office/drawing/2014/main" id="{E8E6AC60-1915-4C30-99D0-1F31D472E8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D0E765-D355-439D-A5A0-7B7C3C8D1A5A}"/>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41191780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23C5DFAD-6216-478A-87F6-F857272552B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AE51DDE6-53A3-41AC-9890-C755824C2C9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äivämäärän paikkamerkki 3">
            <a:extLst>
              <a:ext uri="{FF2B5EF4-FFF2-40B4-BE49-F238E27FC236}">
                <a16:creationId xmlns:a16="http://schemas.microsoft.com/office/drawing/2014/main" id="{7199214A-A2A4-4D38-BB05-A5329ACA4B54}"/>
              </a:ext>
            </a:extLst>
          </p:cNvPr>
          <p:cNvSpPr>
            <a:spLocks noGrp="1"/>
          </p:cNvSpPr>
          <p:nvPr>
            <p:ph type="dt" sz="half" idx="10"/>
          </p:nvPr>
        </p:nvSpPr>
        <p:spPr/>
        <p:txBody>
          <a:bodyPr/>
          <a:lstStyle/>
          <a:p>
            <a:fld id="{7CAA2D79-F595-4CE3-8B63-33D1E98E9C70}" type="datetimeFigureOut">
              <a:rPr lang="fi-FI" smtClean="0"/>
              <a:t>3.4.2023</a:t>
            </a:fld>
            <a:endParaRPr lang="fi-FI"/>
          </a:p>
        </p:txBody>
      </p:sp>
      <p:sp>
        <p:nvSpPr>
          <p:cNvPr id="5" name="Alatunnisteen paikkamerkki 4">
            <a:extLst>
              <a:ext uri="{FF2B5EF4-FFF2-40B4-BE49-F238E27FC236}">
                <a16:creationId xmlns:a16="http://schemas.microsoft.com/office/drawing/2014/main" id="{4224E634-E2A5-412E-AA10-24BFD329247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FADB506-BF4A-48A8-9C56-0B667A415CC4}"/>
              </a:ext>
            </a:extLst>
          </p:cNvPr>
          <p:cNvSpPr>
            <a:spLocks noGrp="1"/>
          </p:cNvSpPr>
          <p:nvPr>
            <p:ph type="sldNum" sz="quarter" idx="12"/>
          </p:nvPr>
        </p:nvSpPr>
        <p:spPr/>
        <p:txBody>
          <a:bodyPr/>
          <a:lstStyle/>
          <a:p>
            <a:fld id="{4A6A88A3-14C7-434E-A430-8AEEDB991D4A}" type="slidenum">
              <a:rPr lang="fi-FI" smtClean="0"/>
              <a:t>‹#›</a:t>
            </a:fld>
            <a:endParaRPr lang="fi-FI"/>
          </a:p>
        </p:txBody>
      </p:sp>
    </p:spTree>
    <p:extLst>
      <p:ext uri="{BB962C8B-B14F-4D97-AF65-F5344CB8AC3E}">
        <p14:creationId xmlns:p14="http://schemas.microsoft.com/office/powerpoint/2010/main" val="384186805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D86F0B-C376-42F8-874E-B82282CA5092}"/>
              </a:ext>
            </a:extLst>
          </p:cNvPr>
          <p:cNvSpPr>
            <a:spLocks noGrp="1"/>
          </p:cNvSpPr>
          <p:nvPr>
            <p:ph type="ctrTitle"/>
          </p:nvPr>
        </p:nvSpPr>
        <p:spPr>
          <a:xfrm>
            <a:off x="1143000" y="1122363"/>
            <a:ext cx="6858000" cy="23876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0ED3CC1A-A6AC-43E4-AA6C-5668CCDB475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B3978297-241E-4F84-BB76-E59549A028DE}"/>
              </a:ext>
            </a:extLst>
          </p:cNvPr>
          <p:cNvSpPr>
            <a:spLocks noGrp="1"/>
          </p:cNvSpPr>
          <p:nvPr>
            <p:ph type="dt" sz="half" idx="10"/>
          </p:nvPr>
        </p:nvSpPr>
        <p:spPr/>
        <p:txBody>
          <a:bodyPr/>
          <a:lstStyle/>
          <a:p>
            <a:fld id="{298A57C4-EBE5-4933-995E-6DB7E7198765}" type="datetimeFigureOut">
              <a:rPr lang="fi-FI" smtClean="0"/>
              <a:t>3.4.2023</a:t>
            </a:fld>
            <a:endParaRPr lang="fi-FI"/>
          </a:p>
        </p:txBody>
      </p:sp>
      <p:sp>
        <p:nvSpPr>
          <p:cNvPr id="5" name="Alatunnisteen paikkamerkki 4">
            <a:extLst>
              <a:ext uri="{FF2B5EF4-FFF2-40B4-BE49-F238E27FC236}">
                <a16:creationId xmlns:a16="http://schemas.microsoft.com/office/drawing/2014/main" id="{F66C4B70-13F5-4B46-B4B8-68DCFFFB210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326A15C-0A31-4F2A-AC6A-32779FD248B3}"/>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7745553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978A22-E949-4A05-8DD3-21C830FED6A8}"/>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2DEF4A5F-B2F1-4775-BB32-74A349F255E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92BBD1B-B6E9-4A86-85A0-6D4851D35686}"/>
              </a:ext>
            </a:extLst>
          </p:cNvPr>
          <p:cNvSpPr>
            <a:spLocks noGrp="1"/>
          </p:cNvSpPr>
          <p:nvPr>
            <p:ph type="dt" sz="half" idx="10"/>
          </p:nvPr>
        </p:nvSpPr>
        <p:spPr/>
        <p:txBody>
          <a:bodyPr/>
          <a:lstStyle/>
          <a:p>
            <a:fld id="{298A57C4-EBE5-4933-995E-6DB7E7198765}" type="datetimeFigureOut">
              <a:rPr lang="fi-FI" smtClean="0"/>
              <a:t>3.4.2023</a:t>
            </a:fld>
            <a:endParaRPr lang="fi-FI"/>
          </a:p>
        </p:txBody>
      </p:sp>
      <p:sp>
        <p:nvSpPr>
          <p:cNvPr id="5" name="Alatunnisteen paikkamerkki 4">
            <a:extLst>
              <a:ext uri="{FF2B5EF4-FFF2-40B4-BE49-F238E27FC236}">
                <a16:creationId xmlns:a16="http://schemas.microsoft.com/office/drawing/2014/main" id="{EC9C27FF-FA9D-4DD3-B85A-FE5FCF9C4A5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E32F8D4-9EC1-43D9-B192-63B795487269}"/>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34581354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099F500-2636-4F00-A91F-11376DD747EE}"/>
              </a:ext>
            </a:extLst>
          </p:cNvPr>
          <p:cNvSpPr>
            <a:spLocks noGrp="1"/>
          </p:cNvSpPr>
          <p:nvPr>
            <p:ph type="title"/>
          </p:nvPr>
        </p:nvSpPr>
        <p:spPr>
          <a:xfrm>
            <a:off x="623888" y="1709739"/>
            <a:ext cx="7886700" cy="2852737"/>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18C25254-9844-462C-8A19-33DED2EA894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04117942-2531-4D0F-B768-78B5A6108612}"/>
              </a:ext>
            </a:extLst>
          </p:cNvPr>
          <p:cNvSpPr>
            <a:spLocks noGrp="1"/>
          </p:cNvSpPr>
          <p:nvPr>
            <p:ph type="dt" sz="half" idx="10"/>
          </p:nvPr>
        </p:nvSpPr>
        <p:spPr/>
        <p:txBody>
          <a:bodyPr/>
          <a:lstStyle/>
          <a:p>
            <a:fld id="{298A57C4-EBE5-4933-995E-6DB7E7198765}" type="datetimeFigureOut">
              <a:rPr lang="fi-FI" smtClean="0"/>
              <a:t>3.4.2023</a:t>
            </a:fld>
            <a:endParaRPr lang="fi-FI"/>
          </a:p>
        </p:txBody>
      </p:sp>
      <p:sp>
        <p:nvSpPr>
          <p:cNvPr id="5" name="Alatunnisteen paikkamerkki 4">
            <a:extLst>
              <a:ext uri="{FF2B5EF4-FFF2-40B4-BE49-F238E27FC236}">
                <a16:creationId xmlns:a16="http://schemas.microsoft.com/office/drawing/2014/main" id="{855BD72E-D541-4BC7-8C11-29987EA4148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60CA322-96D5-4593-9029-51279922C7BF}"/>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6121522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D21236-6A31-4E53-B670-66305A2AB77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7B8C60A-E898-4706-8C4D-7DACE28458FF}"/>
              </a:ext>
            </a:extLst>
          </p:cNvPr>
          <p:cNvSpPr>
            <a:spLocks noGrp="1"/>
          </p:cNvSpPr>
          <p:nvPr>
            <p:ph sz="half" idx="1"/>
          </p:nvPr>
        </p:nvSpPr>
        <p:spPr>
          <a:xfrm>
            <a:off x="6286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5A952E37-8432-4284-9F72-52FFB137E803}"/>
              </a:ext>
            </a:extLst>
          </p:cNvPr>
          <p:cNvSpPr>
            <a:spLocks noGrp="1"/>
          </p:cNvSpPr>
          <p:nvPr>
            <p:ph sz="half" idx="2"/>
          </p:nvPr>
        </p:nvSpPr>
        <p:spPr>
          <a:xfrm>
            <a:off x="46291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AD1AA59-8C97-4136-9CFE-508C448A36E8}"/>
              </a:ext>
            </a:extLst>
          </p:cNvPr>
          <p:cNvSpPr>
            <a:spLocks noGrp="1"/>
          </p:cNvSpPr>
          <p:nvPr>
            <p:ph type="dt" sz="half" idx="10"/>
          </p:nvPr>
        </p:nvSpPr>
        <p:spPr/>
        <p:txBody>
          <a:bodyPr/>
          <a:lstStyle/>
          <a:p>
            <a:fld id="{298A57C4-EBE5-4933-995E-6DB7E7198765}" type="datetimeFigureOut">
              <a:rPr lang="fi-FI" smtClean="0"/>
              <a:t>3.4.2023</a:t>
            </a:fld>
            <a:endParaRPr lang="fi-FI"/>
          </a:p>
        </p:txBody>
      </p:sp>
      <p:sp>
        <p:nvSpPr>
          <p:cNvPr id="6" name="Alatunnisteen paikkamerkki 5">
            <a:extLst>
              <a:ext uri="{FF2B5EF4-FFF2-40B4-BE49-F238E27FC236}">
                <a16:creationId xmlns:a16="http://schemas.microsoft.com/office/drawing/2014/main" id="{8C4F00FE-AAF6-462B-A037-22D38249F68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3B42D75-4482-44DE-AAEA-BE26A006B098}"/>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27411124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3DF647-9F9C-42A3-9788-CC48C27F9E73}"/>
              </a:ext>
            </a:extLst>
          </p:cNvPr>
          <p:cNvSpPr>
            <a:spLocks noGrp="1"/>
          </p:cNvSpPr>
          <p:nvPr>
            <p:ph type="title"/>
          </p:nvPr>
        </p:nvSpPr>
        <p:spPr>
          <a:xfrm>
            <a:off x="629841" y="365126"/>
            <a:ext cx="78867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3888F302-B457-4B68-9355-F63420F31AF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806B98EB-1B42-4C2E-858D-EF75C4BA8CA7}"/>
              </a:ext>
            </a:extLst>
          </p:cNvPr>
          <p:cNvSpPr>
            <a:spLocks noGrp="1"/>
          </p:cNvSpPr>
          <p:nvPr>
            <p:ph sz="half" idx="2"/>
          </p:nvPr>
        </p:nvSpPr>
        <p:spPr>
          <a:xfrm>
            <a:off x="629842" y="2505075"/>
            <a:ext cx="386834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4E65C1E-9B3C-4303-8B13-4004391012D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E4C9F5F-9B2F-4753-83A3-E02D42EF2081}"/>
              </a:ext>
            </a:extLst>
          </p:cNvPr>
          <p:cNvSpPr>
            <a:spLocks noGrp="1"/>
          </p:cNvSpPr>
          <p:nvPr>
            <p:ph sz="quarter" idx="4"/>
          </p:nvPr>
        </p:nvSpPr>
        <p:spPr>
          <a:xfrm>
            <a:off x="4629150" y="2505075"/>
            <a:ext cx="3887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2BA5ACE-01EE-4A52-8730-DF43B6079E6F}"/>
              </a:ext>
            </a:extLst>
          </p:cNvPr>
          <p:cNvSpPr>
            <a:spLocks noGrp="1"/>
          </p:cNvSpPr>
          <p:nvPr>
            <p:ph type="dt" sz="half" idx="10"/>
          </p:nvPr>
        </p:nvSpPr>
        <p:spPr/>
        <p:txBody>
          <a:bodyPr/>
          <a:lstStyle/>
          <a:p>
            <a:fld id="{298A57C4-EBE5-4933-995E-6DB7E7198765}" type="datetimeFigureOut">
              <a:rPr lang="fi-FI" smtClean="0"/>
              <a:t>3.4.2023</a:t>
            </a:fld>
            <a:endParaRPr lang="fi-FI"/>
          </a:p>
        </p:txBody>
      </p:sp>
      <p:sp>
        <p:nvSpPr>
          <p:cNvPr id="8" name="Alatunnisteen paikkamerkki 7">
            <a:extLst>
              <a:ext uri="{FF2B5EF4-FFF2-40B4-BE49-F238E27FC236}">
                <a16:creationId xmlns:a16="http://schemas.microsoft.com/office/drawing/2014/main" id="{154DC574-3983-4345-B10B-1845918866E8}"/>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D4349DA-4598-4502-9939-58223949363F}"/>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3361518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735F81-20E4-4FDC-B917-BAA751FF220C}" type="datetimeFigureOut">
              <a:rPr lang="fi-FI">
                <a:solidFill>
                  <a:prstClr val="black">
                    <a:tint val="75000"/>
                  </a:prstClr>
                </a:solidFill>
              </a:rPr>
              <a:pPr>
                <a:defRPr/>
              </a:pPr>
              <a:t>3.4.2023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444E1487-90FF-481D-8950-62CC9BB416E5}" type="slidenum">
              <a:rPr lang="fi-FI" altLang="fi-FI"/>
              <a:pPr>
                <a:defRPr/>
              </a:pPr>
              <a:t>‹#›</a:t>
            </a:fld>
            <a:endParaRPr lang="fi-FI" altLang="fi-FI"/>
          </a:p>
        </p:txBody>
      </p:sp>
    </p:spTree>
    <p:extLst>
      <p:ext uri="{BB962C8B-B14F-4D97-AF65-F5344CB8AC3E}">
        <p14:creationId xmlns:p14="http://schemas.microsoft.com/office/powerpoint/2010/main" val="14011740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6A4D8C-D468-4A3E-847F-C6DF6953525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15532A0-F2DD-484C-BF6A-027FE85803B0}"/>
              </a:ext>
            </a:extLst>
          </p:cNvPr>
          <p:cNvSpPr>
            <a:spLocks noGrp="1"/>
          </p:cNvSpPr>
          <p:nvPr>
            <p:ph type="dt" sz="half" idx="10"/>
          </p:nvPr>
        </p:nvSpPr>
        <p:spPr/>
        <p:txBody>
          <a:bodyPr/>
          <a:lstStyle/>
          <a:p>
            <a:fld id="{298A57C4-EBE5-4933-995E-6DB7E7198765}" type="datetimeFigureOut">
              <a:rPr lang="fi-FI" smtClean="0"/>
              <a:t>3.4.2023</a:t>
            </a:fld>
            <a:endParaRPr lang="fi-FI"/>
          </a:p>
        </p:txBody>
      </p:sp>
      <p:sp>
        <p:nvSpPr>
          <p:cNvPr id="4" name="Alatunnisteen paikkamerkki 3">
            <a:extLst>
              <a:ext uri="{FF2B5EF4-FFF2-40B4-BE49-F238E27FC236}">
                <a16:creationId xmlns:a16="http://schemas.microsoft.com/office/drawing/2014/main" id="{00DD2262-655C-4944-A737-650CE8C3CDAD}"/>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6883F65-7BBA-4F12-9D2A-7285CFA32361}"/>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1751871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75318BF0-E50A-4D20-8DC2-21F228D47F56}"/>
              </a:ext>
            </a:extLst>
          </p:cNvPr>
          <p:cNvSpPr>
            <a:spLocks noGrp="1"/>
          </p:cNvSpPr>
          <p:nvPr>
            <p:ph type="dt" sz="half" idx="10"/>
          </p:nvPr>
        </p:nvSpPr>
        <p:spPr/>
        <p:txBody>
          <a:bodyPr/>
          <a:lstStyle/>
          <a:p>
            <a:fld id="{298A57C4-EBE5-4933-995E-6DB7E7198765}" type="datetimeFigureOut">
              <a:rPr lang="fi-FI" smtClean="0"/>
              <a:t>3.4.2023</a:t>
            </a:fld>
            <a:endParaRPr lang="fi-FI"/>
          </a:p>
        </p:txBody>
      </p:sp>
      <p:sp>
        <p:nvSpPr>
          <p:cNvPr id="3" name="Alatunnisteen paikkamerkki 2">
            <a:extLst>
              <a:ext uri="{FF2B5EF4-FFF2-40B4-BE49-F238E27FC236}">
                <a16:creationId xmlns:a16="http://schemas.microsoft.com/office/drawing/2014/main" id="{A0E46CE1-723E-48D1-B427-AEDE867F450B}"/>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21303ECC-3401-46BF-BA23-0E9FDD2561B5}"/>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4947255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E5C96D-389D-4733-B43C-88424E554BB4}"/>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B4AB4B88-5344-4AA4-BE99-9F27029EDDE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9DA693DE-285B-4233-9395-FADEB2CF0D6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D3572A28-52BE-4729-A5CB-DF220DFD182B}"/>
              </a:ext>
            </a:extLst>
          </p:cNvPr>
          <p:cNvSpPr>
            <a:spLocks noGrp="1"/>
          </p:cNvSpPr>
          <p:nvPr>
            <p:ph type="dt" sz="half" idx="10"/>
          </p:nvPr>
        </p:nvSpPr>
        <p:spPr/>
        <p:txBody>
          <a:bodyPr/>
          <a:lstStyle/>
          <a:p>
            <a:fld id="{298A57C4-EBE5-4933-995E-6DB7E7198765}" type="datetimeFigureOut">
              <a:rPr lang="fi-FI" smtClean="0"/>
              <a:t>3.4.2023</a:t>
            </a:fld>
            <a:endParaRPr lang="fi-FI"/>
          </a:p>
        </p:txBody>
      </p:sp>
      <p:sp>
        <p:nvSpPr>
          <p:cNvPr id="6" name="Alatunnisteen paikkamerkki 5">
            <a:extLst>
              <a:ext uri="{FF2B5EF4-FFF2-40B4-BE49-F238E27FC236}">
                <a16:creationId xmlns:a16="http://schemas.microsoft.com/office/drawing/2014/main" id="{314DA31E-C28E-49D4-8350-3C0D191F2DD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DD4569A-2818-4220-90D0-6539288EE232}"/>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8498516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EE2F1A-BB69-4D7F-84C1-2BB05A902F93}"/>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C325D17A-6B29-49C5-A2C1-3EDAC125D1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D172AB1D-2011-47F9-8AE2-9CF823AFFB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0F5D6EE-A576-45A5-BC82-98F69E4FED36}"/>
              </a:ext>
            </a:extLst>
          </p:cNvPr>
          <p:cNvSpPr>
            <a:spLocks noGrp="1"/>
          </p:cNvSpPr>
          <p:nvPr>
            <p:ph type="dt" sz="half" idx="10"/>
          </p:nvPr>
        </p:nvSpPr>
        <p:spPr/>
        <p:txBody>
          <a:bodyPr/>
          <a:lstStyle/>
          <a:p>
            <a:fld id="{298A57C4-EBE5-4933-995E-6DB7E7198765}" type="datetimeFigureOut">
              <a:rPr lang="fi-FI" smtClean="0"/>
              <a:t>3.4.2023</a:t>
            </a:fld>
            <a:endParaRPr lang="fi-FI"/>
          </a:p>
        </p:txBody>
      </p:sp>
      <p:sp>
        <p:nvSpPr>
          <p:cNvPr id="6" name="Alatunnisteen paikkamerkki 5">
            <a:extLst>
              <a:ext uri="{FF2B5EF4-FFF2-40B4-BE49-F238E27FC236}">
                <a16:creationId xmlns:a16="http://schemas.microsoft.com/office/drawing/2014/main" id="{597B3B94-D69B-46D5-8F18-46BF0954671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CED2417-3E2E-48B4-8315-2009D0293644}"/>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6705716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E6823E-6FEF-415E-A6EE-4AA5F4C4662A}"/>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3B7F05D-0CFD-4D47-A4F0-C4DBEE8F6DFA}"/>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32601C0-F35C-4B54-8FB7-0D2CB82761F4}"/>
              </a:ext>
            </a:extLst>
          </p:cNvPr>
          <p:cNvSpPr>
            <a:spLocks noGrp="1"/>
          </p:cNvSpPr>
          <p:nvPr>
            <p:ph type="dt" sz="half" idx="10"/>
          </p:nvPr>
        </p:nvSpPr>
        <p:spPr/>
        <p:txBody>
          <a:bodyPr/>
          <a:lstStyle/>
          <a:p>
            <a:fld id="{298A57C4-EBE5-4933-995E-6DB7E7198765}" type="datetimeFigureOut">
              <a:rPr lang="fi-FI" smtClean="0"/>
              <a:t>3.4.2023</a:t>
            </a:fld>
            <a:endParaRPr lang="fi-FI"/>
          </a:p>
        </p:txBody>
      </p:sp>
      <p:sp>
        <p:nvSpPr>
          <p:cNvPr id="5" name="Alatunnisteen paikkamerkki 4">
            <a:extLst>
              <a:ext uri="{FF2B5EF4-FFF2-40B4-BE49-F238E27FC236}">
                <a16:creationId xmlns:a16="http://schemas.microsoft.com/office/drawing/2014/main" id="{2510AB93-5CB2-4837-B1D6-C2A0A379363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355DDFD-19A7-4EF1-B15D-E4CA152D1B53}"/>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10249112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AB432B7-ADED-45CF-B92B-750AE1E3C249}"/>
              </a:ext>
            </a:extLst>
          </p:cNvPr>
          <p:cNvSpPr>
            <a:spLocks noGrp="1"/>
          </p:cNvSpPr>
          <p:nvPr>
            <p:ph type="title" orient="vert"/>
          </p:nvPr>
        </p:nvSpPr>
        <p:spPr>
          <a:xfrm>
            <a:off x="6543675" y="365125"/>
            <a:ext cx="1971675"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0380019B-258F-4B7A-A877-CA223B13BBFF}"/>
              </a:ext>
            </a:extLst>
          </p:cNvPr>
          <p:cNvSpPr>
            <a:spLocks noGrp="1"/>
          </p:cNvSpPr>
          <p:nvPr>
            <p:ph type="body" orient="vert" idx="1"/>
          </p:nvPr>
        </p:nvSpPr>
        <p:spPr>
          <a:xfrm>
            <a:off x="628650" y="365125"/>
            <a:ext cx="5800725"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E32A832-C7E5-4271-8E5B-F942C457F31C}"/>
              </a:ext>
            </a:extLst>
          </p:cNvPr>
          <p:cNvSpPr>
            <a:spLocks noGrp="1"/>
          </p:cNvSpPr>
          <p:nvPr>
            <p:ph type="dt" sz="half" idx="10"/>
          </p:nvPr>
        </p:nvSpPr>
        <p:spPr/>
        <p:txBody>
          <a:bodyPr/>
          <a:lstStyle/>
          <a:p>
            <a:fld id="{298A57C4-EBE5-4933-995E-6DB7E7198765}" type="datetimeFigureOut">
              <a:rPr lang="fi-FI" smtClean="0"/>
              <a:t>3.4.2023</a:t>
            </a:fld>
            <a:endParaRPr lang="fi-FI"/>
          </a:p>
        </p:txBody>
      </p:sp>
      <p:sp>
        <p:nvSpPr>
          <p:cNvPr id="5" name="Alatunnisteen paikkamerkki 4">
            <a:extLst>
              <a:ext uri="{FF2B5EF4-FFF2-40B4-BE49-F238E27FC236}">
                <a16:creationId xmlns:a16="http://schemas.microsoft.com/office/drawing/2014/main" id="{0055E678-89D7-4FAD-AD72-AF070E9EE44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C8086D0-5B62-4A60-82B5-B9F5748730C1}"/>
              </a:ext>
            </a:extLst>
          </p:cNvPr>
          <p:cNvSpPr>
            <a:spLocks noGrp="1"/>
          </p:cNvSpPr>
          <p:nvPr>
            <p:ph type="sldNum" sz="quarter" idx="12"/>
          </p:nvPr>
        </p:nvSpPr>
        <p:spPr/>
        <p:txBody>
          <a:bodyPr/>
          <a:lstStyle/>
          <a:p>
            <a:fld id="{24452A63-9DDC-4A3B-A1D0-B92F475203A3}" type="slidenum">
              <a:rPr lang="fi-FI" smtClean="0"/>
              <a:t>‹#›</a:t>
            </a:fld>
            <a:endParaRPr lang="fi-FI"/>
          </a:p>
        </p:txBody>
      </p:sp>
    </p:spTree>
    <p:extLst>
      <p:ext uri="{BB962C8B-B14F-4D97-AF65-F5344CB8AC3E}">
        <p14:creationId xmlns:p14="http://schemas.microsoft.com/office/powerpoint/2010/main" val="9875735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9" name="Platshållare för sidfot 4"/>
          <p:cNvSpPr>
            <a:spLocks noGrp="1"/>
          </p:cNvSpPr>
          <p:nvPr>
            <p:ph type="ftr" sz="quarter" idx="14"/>
          </p:nvPr>
        </p:nvSpPr>
        <p:spPr>
          <a:xfrm>
            <a:off x="818584" y="6376244"/>
            <a:ext cx="6993777" cy="365125"/>
          </a:xfrm>
        </p:spPr>
        <p:txBody>
          <a:bodyPr/>
          <a:lstStyle/>
          <a:p>
            <a:endParaRPr lang="fi-FI"/>
          </a:p>
        </p:txBody>
      </p:sp>
      <p:sp>
        <p:nvSpPr>
          <p:cNvPr id="8" name="Dian numeron paikkamerkki 9"/>
          <p:cNvSpPr>
            <a:spLocks noGrp="1"/>
          </p:cNvSpPr>
          <p:nvPr>
            <p:ph type="sldNum" sz="quarter" idx="12"/>
          </p:nvPr>
        </p:nvSpPr>
        <p:spPr>
          <a:xfrm>
            <a:off x="202509" y="6381328"/>
            <a:ext cx="400050" cy="360040"/>
          </a:xfrm>
        </p:spPr>
        <p:txBody>
          <a:bodyPr/>
          <a:lstStyle>
            <a:lvl1pPr>
              <a:defRPr/>
            </a:lvl1pPr>
          </a:lstStyle>
          <a:p>
            <a:pPr>
              <a:defRPr/>
            </a:pPr>
            <a:fld id="{D3C89A02-2183-4EC2-9978-996C81F899C4}" type="slidenum">
              <a:rPr lang="fi-FI"/>
              <a:pPr>
                <a:defRPr/>
              </a:pPr>
              <a:t>‹#›</a:t>
            </a:fld>
            <a:endParaRPr lang="fi-FI"/>
          </a:p>
        </p:txBody>
      </p:sp>
      <p:sp>
        <p:nvSpPr>
          <p:cNvPr id="10" name="Otsikko 6"/>
          <p:cNvSpPr>
            <a:spLocks noGrp="1"/>
          </p:cNvSpPr>
          <p:nvPr>
            <p:ph type="title" hasCustomPrompt="1"/>
          </p:nvPr>
        </p:nvSpPr>
        <p:spPr>
          <a:xfrm>
            <a:off x="818584" y="1278951"/>
            <a:ext cx="6993777" cy="642942"/>
          </a:xfrm>
          <a:prstGeom prst="rect">
            <a:avLst/>
          </a:prstGeom>
        </p:spPr>
        <p:txBody>
          <a:bodyPr/>
          <a:lstStyle>
            <a:lvl1pPr>
              <a:defRPr lang="fi-FI" sz="2250" dirty="0">
                <a:solidFill>
                  <a:schemeClr val="tx1"/>
                </a:solidFill>
              </a:defRPr>
            </a:lvl1pPr>
          </a:lstStyle>
          <a:p>
            <a:r>
              <a:rPr lang="fi-FI" noProof="0"/>
              <a:t>Lisää otsikko</a:t>
            </a:r>
            <a:endParaRPr lang="fi-FI"/>
          </a:p>
        </p:txBody>
      </p:sp>
      <p:sp>
        <p:nvSpPr>
          <p:cNvPr id="11" name="Tekstin paikkamerkki 16"/>
          <p:cNvSpPr>
            <a:spLocks noGrp="1"/>
          </p:cNvSpPr>
          <p:nvPr>
            <p:ph type="body" sz="quarter" idx="10"/>
          </p:nvPr>
        </p:nvSpPr>
        <p:spPr>
          <a:xfrm>
            <a:off x="818583" y="2060848"/>
            <a:ext cx="6993778" cy="3937050"/>
          </a:xfrm>
          <a:prstGeom prst="rect">
            <a:avLst/>
          </a:prstGeom>
        </p:spPr>
        <p:txBody>
          <a:bodyPr/>
          <a:lstStyle>
            <a:lvl1pPr>
              <a:buClr>
                <a:schemeClr val="tx2"/>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Tree>
    <p:extLst>
      <p:ext uri="{BB962C8B-B14F-4D97-AF65-F5344CB8AC3E}">
        <p14:creationId xmlns:p14="http://schemas.microsoft.com/office/powerpoint/2010/main" val="7577301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AD48-4A10-41EE-9204-E7EAB08C24F2}"/>
              </a:ext>
            </a:extLst>
          </p:cNvPr>
          <p:cNvSpPr>
            <a:spLocks noGrp="1"/>
          </p:cNvSpPr>
          <p:nvPr>
            <p:ph type="ctrTitle"/>
          </p:nvPr>
        </p:nvSpPr>
        <p:spPr>
          <a:xfrm>
            <a:off x="1143000" y="1122363"/>
            <a:ext cx="6858000" cy="2387600"/>
          </a:xfrm>
        </p:spPr>
        <p:txBody>
          <a:bodyPr anchor="b"/>
          <a:lstStyle>
            <a:lvl1pPr algn="ctr">
              <a:defRPr sz="3656"/>
            </a:lvl1pPr>
          </a:lstStyle>
          <a:p>
            <a:r>
              <a:rPr lang="en-US"/>
              <a:t>Click to edit Master title style</a:t>
            </a:r>
            <a:endParaRPr lang="en-FI"/>
          </a:p>
        </p:txBody>
      </p:sp>
      <p:sp>
        <p:nvSpPr>
          <p:cNvPr id="3" name="Subtitle 2">
            <a:extLst>
              <a:ext uri="{FF2B5EF4-FFF2-40B4-BE49-F238E27FC236}">
                <a16:creationId xmlns:a16="http://schemas.microsoft.com/office/drawing/2014/main" id="{F65EB5A2-2D75-4BF7-A3E1-C55A5123BE51}"/>
              </a:ext>
            </a:extLst>
          </p:cNvPr>
          <p:cNvSpPr>
            <a:spLocks noGrp="1"/>
          </p:cNvSpPr>
          <p:nvPr>
            <p:ph type="subTitle" idx="1"/>
          </p:nvPr>
        </p:nvSpPr>
        <p:spPr>
          <a:xfrm>
            <a:off x="1143000" y="3602038"/>
            <a:ext cx="6858000" cy="1655762"/>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endParaRPr lang="en-FI"/>
          </a:p>
        </p:txBody>
      </p:sp>
      <p:sp>
        <p:nvSpPr>
          <p:cNvPr id="4" name="Date Placeholder 3">
            <a:extLst>
              <a:ext uri="{FF2B5EF4-FFF2-40B4-BE49-F238E27FC236}">
                <a16:creationId xmlns:a16="http://schemas.microsoft.com/office/drawing/2014/main" id="{BD26BBE7-9C46-44C6-B11E-0DEAFFA7534E}"/>
              </a:ext>
            </a:extLst>
          </p:cNvPr>
          <p:cNvSpPr>
            <a:spLocks noGrp="1"/>
          </p:cNvSpPr>
          <p:nvPr>
            <p:ph type="dt" sz="half" idx="10"/>
          </p:nvPr>
        </p:nvSpPr>
        <p:spPr/>
        <p:txBody>
          <a:bodyPr/>
          <a:lstStyle/>
          <a:p>
            <a:fld id="{7CAF9BB3-017C-44DF-9B65-4F8675A3BAEE}" type="datetimeFigureOut">
              <a:rPr lang="en-FI" smtClean="0"/>
              <a:t>04/03/2023</a:t>
            </a:fld>
            <a:endParaRPr lang="en-FI"/>
          </a:p>
        </p:txBody>
      </p:sp>
      <p:sp>
        <p:nvSpPr>
          <p:cNvPr id="5" name="Footer Placeholder 4">
            <a:extLst>
              <a:ext uri="{FF2B5EF4-FFF2-40B4-BE49-F238E27FC236}">
                <a16:creationId xmlns:a16="http://schemas.microsoft.com/office/drawing/2014/main" id="{BA6605D7-605E-441C-80CD-6FFB185F2397}"/>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3457DF-85F0-4EFA-9E78-57755A26020C}"/>
              </a:ext>
            </a:extLst>
          </p:cNvPr>
          <p:cNvSpPr>
            <a:spLocks noGrp="1"/>
          </p:cNvSpPr>
          <p:nvPr>
            <p:ph type="sldNum" sz="quarter" idx="12"/>
          </p:nvPr>
        </p:nvSpPr>
        <p:spPr/>
        <p:txBody>
          <a:bodyPr/>
          <a:lstStyle/>
          <a:p>
            <a:fld id="{4B86599C-79B8-422A-9B5D-12401B07477D}" type="slidenum">
              <a:rPr lang="en-FI" smtClean="0"/>
              <a:t>‹#›</a:t>
            </a:fld>
            <a:endParaRPr lang="en-FI"/>
          </a:p>
        </p:txBody>
      </p:sp>
      <p:grpSp>
        <p:nvGrpSpPr>
          <p:cNvPr id="7" name="Group 6">
            <a:extLst>
              <a:ext uri="{FF2B5EF4-FFF2-40B4-BE49-F238E27FC236}">
                <a16:creationId xmlns:a16="http://schemas.microsoft.com/office/drawing/2014/main" id="{B8D5047C-3357-4670-A618-E37B615E5263}"/>
              </a:ext>
            </a:extLst>
          </p:cNvPr>
          <p:cNvGrpSpPr/>
          <p:nvPr userDrawn="1"/>
        </p:nvGrpSpPr>
        <p:grpSpPr>
          <a:xfrm>
            <a:off x="1" y="0"/>
            <a:ext cx="9158517" cy="2934560"/>
            <a:chOff x="0" y="0"/>
            <a:chExt cx="9921727" cy="2934560"/>
          </a:xfrm>
        </p:grpSpPr>
        <p:sp>
          <p:nvSpPr>
            <p:cNvPr id="8" name="Rectangle 7">
              <a:extLst>
                <a:ext uri="{FF2B5EF4-FFF2-40B4-BE49-F238E27FC236}">
                  <a16:creationId xmlns:a16="http://schemas.microsoft.com/office/drawing/2014/main" id="{F0F0667B-951B-489C-A573-940A928939B0}"/>
                </a:ext>
              </a:extLst>
            </p:cNvPr>
            <p:cNvSpPr/>
            <p:nvPr userDrawn="1"/>
          </p:nvSpPr>
          <p:spPr bwMode="auto">
            <a:xfrm>
              <a:off x="0" y="0"/>
              <a:ext cx="9906000" cy="2852936"/>
            </a:xfrm>
            <a:prstGeom prst="rect">
              <a:avLst/>
            </a:prstGeom>
            <a:solidFill>
              <a:srgbClr val="009EE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p:txBody>
        </p:sp>
        <p:pic>
          <p:nvPicPr>
            <p:cNvPr id="9" name="Picture 8">
              <a:extLst>
                <a:ext uri="{FF2B5EF4-FFF2-40B4-BE49-F238E27FC236}">
                  <a16:creationId xmlns:a16="http://schemas.microsoft.com/office/drawing/2014/main" id="{25EFAE8C-9045-491D-AD5A-2E7F82D0EA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921727" cy="2934560"/>
            </a:xfrm>
            <a:prstGeom prst="rect">
              <a:avLst/>
            </a:prstGeom>
            <a:noFill/>
          </p:spPr>
        </p:pic>
        <p:pic>
          <p:nvPicPr>
            <p:cNvPr id="10" name="Picture 2">
              <a:extLst>
                <a:ext uri="{FF2B5EF4-FFF2-40B4-BE49-F238E27FC236}">
                  <a16:creationId xmlns:a16="http://schemas.microsoft.com/office/drawing/2014/main" id="{71040597-2B13-474C-9C06-D861B1E8EEFD}"/>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7927658" y="574590"/>
              <a:ext cx="1417955" cy="495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a:extLst>
              <a:ext uri="{FF2B5EF4-FFF2-40B4-BE49-F238E27FC236}">
                <a16:creationId xmlns:a16="http://schemas.microsoft.com/office/drawing/2014/main" id="{97966AB8-76FE-45BC-BC89-9349BAEC35CB}"/>
              </a:ext>
            </a:extLst>
          </p:cNvPr>
          <p:cNvSpPr txBox="1"/>
          <p:nvPr userDrawn="1"/>
        </p:nvSpPr>
        <p:spPr>
          <a:xfrm>
            <a:off x="716802" y="188641"/>
            <a:ext cx="4187543" cy="219291"/>
          </a:xfrm>
          <a:prstGeom prst="rect">
            <a:avLst/>
          </a:prstGeom>
          <a:noFill/>
        </p:spPr>
        <p:txBody>
          <a:bodyPr wrap="square" rtlCol="0">
            <a:spAutoFit/>
          </a:bodyPr>
          <a:lstStyle/>
          <a:p>
            <a:r>
              <a:rPr lang="en-GB" sz="825" b="1" dirty="0">
                <a:solidFill>
                  <a:schemeClr val="bg1"/>
                </a:solidFill>
                <a:latin typeface="Arial Black" panose="020B0A04020102020204" pitchFamily="34" charset="0"/>
              </a:rPr>
              <a:t>VTT TECHNICAL RESEARCH CENTRE OF FINLAND LTD</a:t>
            </a:r>
          </a:p>
        </p:txBody>
      </p:sp>
    </p:spTree>
    <p:extLst>
      <p:ext uri="{BB962C8B-B14F-4D97-AF65-F5344CB8AC3E}">
        <p14:creationId xmlns:p14="http://schemas.microsoft.com/office/powerpoint/2010/main" val="1919273489"/>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190-36E8-4E14-AAFB-C20952EB58E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FE3B3D7C-31FB-40B1-96B5-8D06CDC5F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DABEB876-C338-41F8-8A3E-F2B05DDC43DD}"/>
              </a:ext>
            </a:extLst>
          </p:cNvPr>
          <p:cNvSpPr>
            <a:spLocks noGrp="1"/>
          </p:cNvSpPr>
          <p:nvPr>
            <p:ph type="dt" sz="half" idx="10"/>
          </p:nvPr>
        </p:nvSpPr>
        <p:spPr/>
        <p:txBody>
          <a:bodyPr/>
          <a:lstStyle/>
          <a:p>
            <a:fld id="{7CAF9BB3-017C-44DF-9B65-4F8675A3BAEE}" type="datetimeFigureOut">
              <a:rPr lang="en-FI" smtClean="0"/>
              <a:t>04/03/2023</a:t>
            </a:fld>
            <a:endParaRPr lang="en-FI"/>
          </a:p>
        </p:txBody>
      </p:sp>
      <p:sp>
        <p:nvSpPr>
          <p:cNvPr id="5" name="Footer Placeholder 4">
            <a:extLst>
              <a:ext uri="{FF2B5EF4-FFF2-40B4-BE49-F238E27FC236}">
                <a16:creationId xmlns:a16="http://schemas.microsoft.com/office/drawing/2014/main" id="{16AEF448-3525-4FB7-A675-F7B4D3BB1682}"/>
              </a:ext>
            </a:extLst>
          </p:cNvPr>
          <p:cNvSpPr>
            <a:spLocks noGrp="1"/>
          </p:cNvSpPr>
          <p:nvPr>
            <p:ph type="ftr" sz="quarter" idx="11"/>
          </p:nvPr>
        </p:nvSpPr>
        <p:spPr/>
        <p:txBody>
          <a:bodyPr/>
          <a:lstStyle/>
          <a:p>
            <a:r>
              <a:rPr lang="en-GB" dirty="0">
                <a:solidFill>
                  <a:srgbClr val="000000"/>
                </a:solidFill>
              </a:rPr>
              <a:t>Merit Economics</a:t>
            </a:r>
          </a:p>
          <a:p>
            <a:endParaRPr lang="en-GB" dirty="0">
              <a:solidFill>
                <a:srgbClr val="000000"/>
              </a:solidFill>
            </a:endParaRPr>
          </a:p>
        </p:txBody>
      </p:sp>
      <p:sp>
        <p:nvSpPr>
          <p:cNvPr id="6" name="Slide Number Placeholder 5">
            <a:extLst>
              <a:ext uri="{FF2B5EF4-FFF2-40B4-BE49-F238E27FC236}">
                <a16:creationId xmlns:a16="http://schemas.microsoft.com/office/drawing/2014/main" id="{FDB518E6-D056-45AD-86F4-67E268F28C2F}"/>
              </a:ext>
            </a:extLst>
          </p:cNvPr>
          <p:cNvSpPr>
            <a:spLocks noGrp="1"/>
          </p:cNvSpPr>
          <p:nvPr>
            <p:ph type="sldNum" sz="quarter" idx="12"/>
          </p:nvPr>
        </p:nvSpPr>
        <p:spPr/>
        <p:txBody>
          <a:bodyPr/>
          <a:lstStyle/>
          <a:p>
            <a:fld id="{4B86599C-79B8-422A-9B5D-12401B07477D}" type="slidenum">
              <a:rPr lang="en-FI" smtClean="0"/>
              <a:t>‹#›</a:t>
            </a:fld>
            <a:endParaRPr lang="en-FI"/>
          </a:p>
        </p:txBody>
      </p:sp>
      <p:sp>
        <p:nvSpPr>
          <p:cNvPr id="8" name="Date Placeholder 3">
            <a:extLst>
              <a:ext uri="{FF2B5EF4-FFF2-40B4-BE49-F238E27FC236}">
                <a16:creationId xmlns:a16="http://schemas.microsoft.com/office/drawing/2014/main" id="{A22565E7-E95D-45D7-8A00-FB91BA531F5F}"/>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rgbClr val="000000"/>
                </a:solidFill>
              </a:rPr>
              <a:pPr/>
              <a:t>03/04/2023</a:t>
            </a:fld>
            <a:endParaRPr lang="en-GB" sz="675" noProof="0" dirty="0">
              <a:solidFill>
                <a:srgbClr val="000000"/>
              </a:solidFill>
            </a:endParaRPr>
          </a:p>
        </p:txBody>
      </p:sp>
      <p:sp>
        <p:nvSpPr>
          <p:cNvPr id="9" name="Slide Number Placeholder 5">
            <a:extLst>
              <a:ext uri="{FF2B5EF4-FFF2-40B4-BE49-F238E27FC236}">
                <a16:creationId xmlns:a16="http://schemas.microsoft.com/office/drawing/2014/main" id="{C9F17579-FE58-4FB1-B3B4-EC6973AFF247}"/>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rgbClr val="000000"/>
                </a:solidFill>
                <a:cs typeface="Arial" panose="020B0604020202020204" pitchFamily="34" charset="0"/>
              </a:rPr>
              <a:pPr fontAlgn="auto">
                <a:spcBef>
                  <a:spcPts val="0"/>
                </a:spcBef>
                <a:spcAft>
                  <a:spcPts val="0"/>
                </a:spcAft>
              </a:pPr>
              <a:t>‹#›</a:t>
            </a:fld>
            <a:endParaRPr lang="en-GB" sz="675" noProof="0" dirty="0">
              <a:solidFill>
                <a:srgbClr val="000000"/>
              </a:solidFill>
              <a:cs typeface="Arial" panose="020B0604020202020204" pitchFamily="34" charset="0"/>
            </a:endParaRPr>
          </a:p>
        </p:txBody>
      </p:sp>
    </p:spTree>
    <p:extLst>
      <p:ext uri="{BB962C8B-B14F-4D97-AF65-F5344CB8AC3E}">
        <p14:creationId xmlns:p14="http://schemas.microsoft.com/office/powerpoint/2010/main" val="2138792029"/>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3144-5603-4E4D-882D-3ABAD2829925}"/>
              </a:ext>
            </a:extLst>
          </p:cNvPr>
          <p:cNvSpPr>
            <a:spLocks noGrp="1"/>
          </p:cNvSpPr>
          <p:nvPr>
            <p:ph type="title"/>
          </p:nvPr>
        </p:nvSpPr>
        <p:spPr>
          <a:xfrm>
            <a:off x="623888" y="1709741"/>
            <a:ext cx="7886700" cy="2852737"/>
          </a:xfrm>
        </p:spPr>
        <p:txBody>
          <a:bodyPr anchor="b"/>
          <a:lstStyle>
            <a:lvl1pPr>
              <a:defRPr sz="3656"/>
            </a:lvl1pPr>
          </a:lstStyle>
          <a:p>
            <a:r>
              <a:rPr lang="en-US"/>
              <a:t>Click to edit Master title style</a:t>
            </a:r>
            <a:endParaRPr lang="en-FI"/>
          </a:p>
        </p:txBody>
      </p:sp>
      <p:sp>
        <p:nvSpPr>
          <p:cNvPr id="3" name="Text Placeholder 2">
            <a:extLst>
              <a:ext uri="{FF2B5EF4-FFF2-40B4-BE49-F238E27FC236}">
                <a16:creationId xmlns:a16="http://schemas.microsoft.com/office/drawing/2014/main" id="{F610CA1D-8F65-4179-BE25-E62D443B3276}"/>
              </a:ext>
            </a:extLst>
          </p:cNvPr>
          <p:cNvSpPr>
            <a:spLocks noGrp="1"/>
          </p:cNvSpPr>
          <p:nvPr>
            <p:ph type="body" idx="1"/>
          </p:nvPr>
        </p:nvSpPr>
        <p:spPr>
          <a:xfrm>
            <a:off x="623888" y="4589466"/>
            <a:ext cx="7886700" cy="1500187"/>
          </a:xfrm>
        </p:spPr>
        <p:txBody>
          <a:bodyPr/>
          <a:lstStyle>
            <a:lvl1pPr marL="0" indent="0">
              <a:buNone/>
              <a:defRPr sz="1463">
                <a:solidFill>
                  <a:schemeClr val="tx1">
                    <a:tint val="75000"/>
                  </a:schemeClr>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D1FEC-A36D-4B79-B7C5-1A98E56EBF8A}"/>
              </a:ext>
            </a:extLst>
          </p:cNvPr>
          <p:cNvSpPr>
            <a:spLocks noGrp="1"/>
          </p:cNvSpPr>
          <p:nvPr>
            <p:ph type="dt" sz="half" idx="10"/>
          </p:nvPr>
        </p:nvSpPr>
        <p:spPr/>
        <p:txBody>
          <a:bodyPr/>
          <a:lstStyle/>
          <a:p>
            <a:fld id="{7CAF9BB3-017C-44DF-9B65-4F8675A3BAEE}" type="datetimeFigureOut">
              <a:rPr lang="en-FI" smtClean="0"/>
              <a:t>04/03/2023</a:t>
            </a:fld>
            <a:endParaRPr lang="en-FI"/>
          </a:p>
        </p:txBody>
      </p:sp>
      <p:sp>
        <p:nvSpPr>
          <p:cNvPr id="5" name="Footer Placeholder 4">
            <a:extLst>
              <a:ext uri="{FF2B5EF4-FFF2-40B4-BE49-F238E27FC236}">
                <a16:creationId xmlns:a16="http://schemas.microsoft.com/office/drawing/2014/main" id="{AB747D4E-73EA-4FAE-B73A-196514748563}"/>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44977D99-6B91-4BEC-89A4-BCF588F0033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89771339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C1FFB9CF-08F1-43F6-8FE7-0326ACE8E7FC}" type="datetimeFigureOut">
              <a:rPr lang="fi-FI">
                <a:solidFill>
                  <a:prstClr val="black">
                    <a:tint val="75000"/>
                  </a:prstClr>
                </a:solidFill>
              </a:rPr>
              <a:pPr>
                <a:defRPr/>
              </a:pPr>
              <a:t>3.4.2023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21293E6-00CB-4C7C-8960-E9E03BA13E06}" type="slidenum">
              <a:rPr lang="fi-FI" altLang="fi-FI"/>
              <a:pPr>
                <a:defRPr/>
              </a:pPr>
              <a:t>‹#›</a:t>
            </a:fld>
            <a:endParaRPr lang="fi-FI" altLang="fi-FI"/>
          </a:p>
        </p:txBody>
      </p:sp>
    </p:spTree>
    <p:extLst>
      <p:ext uri="{BB962C8B-B14F-4D97-AF65-F5344CB8AC3E}">
        <p14:creationId xmlns:p14="http://schemas.microsoft.com/office/powerpoint/2010/main" val="3868830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347FD-6902-465F-A449-BC01C3F806FF}"/>
              </a:ext>
            </a:extLst>
          </p:cNvPr>
          <p:cNvSpPr>
            <a:spLocks noGrp="1"/>
          </p:cNvSpPr>
          <p:nvPr>
            <p:ph type="title"/>
          </p:nvPr>
        </p:nvSpPr>
        <p:spPr/>
        <p:txBody>
          <a:bodyPr/>
          <a:lstStyle/>
          <a:p>
            <a:r>
              <a:rPr lang="en-US"/>
              <a:t>Click to edit Master title style</a:t>
            </a:r>
            <a:endParaRPr lang="en-FI"/>
          </a:p>
        </p:txBody>
      </p:sp>
      <p:sp>
        <p:nvSpPr>
          <p:cNvPr id="3" name="Content Placeholder 2">
            <a:extLst>
              <a:ext uri="{FF2B5EF4-FFF2-40B4-BE49-F238E27FC236}">
                <a16:creationId xmlns:a16="http://schemas.microsoft.com/office/drawing/2014/main" id="{1208F3B6-60A2-48FB-B43C-18ED656D62BB}"/>
              </a:ext>
            </a:extLst>
          </p:cNvPr>
          <p:cNvSpPr>
            <a:spLocks noGrp="1"/>
          </p:cNvSpPr>
          <p:nvPr>
            <p:ph sz="half" idx="1"/>
          </p:nvPr>
        </p:nvSpPr>
        <p:spPr>
          <a:xfrm>
            <a:off x="6286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Content Placeholder 3">
            <a:extLst>
              <a:ext uri="{FF2B5EF4-FFF2-40B4-BE49-F238E27FC236}">
                <a16:creationId xmlns:a16="http://schemas.microsoft.com/office/drawing/2014/main" id="{C977696A-7ED8-4D37-8666-A2A26207ABDB}"/>
              </a:ext>
            </a:extLst>
          </p:cNvPr>
          <p:cNvSpPr>
            <a:spLocks noGrp="1"/>
          </p:cNvSpPr>
          <p:nvPr>
            <p:ph sz="half" idx="2"/>
          </p:nvPr>
        </p:nvSpPr>
        <p:spPr>
          <a:xfrm>
            <a:off x="4629151"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Date Placeholder 4">
            <a:extLst>
              <a:ext uri="{FF2B5EF4-FFF2-40B4-BE49-F238E27FC236}">
                <a16:creationId xmlns:a16="http://schemas.microsoft.com/office/drawing/2014/main" id="{F506E70E-4BDC-44EB-A772-443EF78FC2A3}"/>
              </a:ext>
            </a:extLst>
          </p:cNvPr>
          <p:cNvSpPr>
            <a:spLocks noGrp="1"/>
          </p:cNvSpPr>
          <p:nvPr>
            <p:ph type="dt" sz="half" idx="10"/>
          </p:nvPr>
        </p:nvSpPr>
        <p:spPr/>
        <p:txBody>
          <a:bodyPr/>
          <a:lstStyle/>
          <a:p>
            <a:fld id="{7CAF9BB3-017C-44DF-9B65-4F8675A3BAEE}" type="datetimeFigureOut">
              <a:rPr lang="en-FI" smtClean="0"/>
              <a:t>04/03/2023</a:t>
            </a:fld>
            <a:endParaRPr lang="en-FI"/>
          </a:p>
        </p:txBody>
      </p:sp>
      <p:sp>
        <p:nvSpPr>
          <p:cNvPr id="6" name="Footer Placeholder 5">
            <a:extLst>
              <a:ext uri="{FF2B5EF4-FFF2-40B4-BE49-F238E27FC236}">
                <a16:creationId xmlns:a16="http://schemas.microsoft.com/office/drawing/2014/main" id="{6B761137-1A8A-4573-B73E-C9A24778F7F9}"/>
              </a:ext>
            </a:extLst>
          </p:cNvPr>
          <p:cNvSpPr>
            <a:spLocks noGrp="1"/>
          </p:cNvSpPr>
          <p:nvPr>
            <p:ph type="ftr" sz="quarter" idx="11"/>
          </p:nvPr>
        </p:nvSpPr>
        <p:spPr/>
        <p:txBody>
          <a:bodyPr/>
          <a:lstStyle/>
          <a:p>
            <a:endParaRPr lang="en-GB" noProof="0" dirty="0"/>
          </a:p>
        </p:txBody>
      </p:sp>
      <p:sp>
        <p:nvSpPr>
          <p:cNvPr id="7" name="Slide Number Placeholder 6">
            <a:extLst>
              <a:ext uri="{FF2B5EF4-FFF2-40B4-BE49-F238E27FC236}">
                <a16:creationId xmlns:a16="http://schemas.microsoft.com/office/drawing/2014/main" id="{1A506216-5729-4590-8FE6-16FD588F3F36}"/>
              </a:ext>
            </a:extLst>
          </p:cNvPr>
          <p:cNvSpPr>
            <a:spLocks noGrp="1"/>
          </p:cNvSpPr>
          <p:nvPr>
            <p:ph type="sldNum" sz="quarter" idx="12"/>
          </p:nvPr>
        </p:nvSpPr>
        <p:spPr/>
        <p:txBody>
          <a:bodyPr/>
          <a:lstStyle/>
          <a:p>
            <a:fld id="{4B86599C-79B8-422A-9B5D-12401B07477D}" type="slidenum">
              <a:rPr lang="en-FI" smtClean="0"/>
              <a:t>‹#›</a:t>
            </a:fld>
            <a:endParaRPr lang="en-FI"/>
          </a:p>
        </p:txBody>
      </p:sp>
      <p:pic>
        <p:nvPicPr>
          <p:cNvPr id="8" name="Picture 7">
            <a:extLst>
              <a:ext uri="{FF2B5EF4-FFF2-40B4-BE49-F238E27FC236}">
                <a16:creationId xmlns:a16="http://schemas.microsoft.com/office/drawing/2014/main" id="{EDD5E9CC-FE1D-467E-AC03-5AEDD9108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64507" y="188426"/>
            <a:ext cx="1127973" cy="432262"/>
          </a:xfrm>
          <a:prstGeom prst="rect">
            <a:avLst/>
          </a:prstGeom>
        </p:spPr>
      </p:pic>
      <p:sp>
        <p:nvSpPr>
          <p:cNvPr id="9" name="Slide Number Placeholder 5">
            <a:extLst>
              <a:ext uri="{FF2B5EF4-FFF2-40B4-BE49-F238E27FC236}">
                <a16:creationId xmlns:a16="http://schemas.microsoft.com/office/drawing/2014/main" id="{95B960A8-26F4-40EC-85CA-2DAC1BBF7433}"/>
              </a:ext>
            </a:extLst>
          </p:cNvPr>
          <p:cNvSpPr txBox="1">
            <a:spLocks/>
          </p:cNvSpPr>
          <p:nvPr userDrawn="1"/>
        </p:nvSpPr>
        <p:spPr>
          <a:xfrm>
            <a:off x="6989472" y="6376245"/>
            <a:ext cx="1969477"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967D9A48-53D3-4DEC-8584-B687B021645A}" type="slidenum">
              <a:rPr lang="en-GB" sz="675" noProof="0" smtClean="0">
                <a:solidFill>
                  <a:schemeClr val="tx1"/>
                </a:solidFill>
                <a:latin typeface="Arial" panose="020B0604020202020204" pitchFamily="34" charset="0"/>
                <a:cs typeface="Arial" panose="020B0604020202020204" pitchFamily="34" charset="0"/>
              </a:rPr>
              <a:pPr fontAlgn="auto">
                <a:spcBef>
                  <a:spcPts val="0"/>
                </a:spcBef>
                <a:spcAft>
                  <a:spcPts val="0"/>
                </a:spcAft>
              </a:pPr>
              <a:t>‹#›</a:t>
            </a:fld>
            <a:endParaRPr lang="en-GB" sz="675" noProof="0" dirty="0">
              <a:solidFill>
                <a:schemeClr val="tx1"/>
              </a:solidFill>
              <a:latin typeface="Arial" panose="020B0604020202020204" pitchFamily="34" charset="0"/>
              <a:cs typeface="Arial" panose="020B0604020202020204" pitchFamily="34" charset="0"/>
            </a:endParaRPr>
          </a:p>
        </p:txBody>
      </p:sp>
      <p:sp>
        <p:nvSpPr>
          <p:cNvPr id="10" name="Date Placeholder 3">
            <a:extLst>
              <a:ext uri="{FF2B5EF4-FFF2-40B4-BE49-F238E27FC236}">
                <a16:creationId xmlns:a16="http://schemas.microsoft.com/office/drawing/2014/main" id="{A46AB749-5DD2-4187-B464-1A1BABC4B4D9}"/>
              </a:ext>
            </a:extLst>
          </p:cNvPr>
          <p:cNvSpPr txBox="1">
            <a:spLocks/>
          </p:cNvSpPr>
          <p:nvPr userDrawn="1"/>
        </p:nvSpPr>
        <p:spPr>
          <a:xfrm>
            <a:off x="541987" y="6376245"/>
            <a:ext cx="1969477"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68F2BA-7CF2-4A97-B4B1-A88BFC993677}" type="datetimeFigureOut">
              <a:rPr lang="en-GB" sz="675" noProof="0" smtClean="0">
                <a:solidFill>
                  <a:schemeClr val="tx1"/>
                </a:solidFill>
              </a:rPr>
              <a:pPr/>
              <a:t>03/04/2023</a:t>
            </a:fld>
            <a:endParaRPr lang="en-GB" sz="675" noProof="0" dirty="0">
              <a:solidFill>
                <a:schemeClr val="tx1"/>
              </a:solidFill>
            </a:endParaRPr>
          </a:p>
        </p:txBody>
      </p:sp>
    </p:spTree>
    <p:extLst>
      <p:ext uri="{BB962C8B-B14F-4D97-AF65-F5344CB8AC3E}">
        <p14:creationId xmlns:p14="http://schemas.microsoft.com/office/powerpoint/2010/main" val="3326334307"/>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C92C-CE00-4BA6-B9A0-48A1872599F0}"/>
              </a:ext>
            </a:extLst>
          </p:cNvPr>
          <p:cNvSpPr>
            <a:spLocks noGrp="1"/>
          </p:cNvSpPr>
          <p:nvPr>
            <p:ph type="title"/>
          </p:nvPr>
        </p:nvSpPr>
        <p:spPr>
          <a:xfrm>
            <a:off x="629842" y="365128"/>
            <a:ext cx="7886700" cy="1325563"/>
          </a:xfrm>
        </p:spPr>
        <p:txBody>
          <a:bodyPr/>
          <a:lstStyle/>
          <a:p>
            <a:r>
              <a:rPr lang="en-US"/>
              <a:t>Click to edit Master title style</a:t>
            </a:r>
            <a:endParaRPr lang="en-FI"/>
          </a:p>
        </p:txBody>
      </p:sp>
      <p:sp>
        <p:nvSpPr>
          <p:cNvPr id="3" name="Text Placeholder 2">
            <a:extLst>
              <a:ext uri="{FF2B5EF4-FFF2-40B4-BE49-F238E27FC236}">
                <a16:creationId xmlns:a16="http://schemas.microsoft.com/office/drawing/2014/main" id="{3C494B9F-AF75-45F9-8D5A-CC03F2FF416C}"/>
              </a:ext>
            </a:extLst>
          </p:cNvPr>
          <p:cNvSpPr>
            <a:spLocks noGrp="1"/>
          </p:cNvSpPr>
          <p:nvPr>
            <p:ph type="body" idx="1"/>
          </p:nvPr>
        </p:nvSpPr>
        <p:spPr>
          <a:xfrm>
            <a:off x="629842" y="1681163"/>
            <a:ext cx="3868340"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a:extLst>
              <a:ext uri="{FF2B5EF4-FFF2-40B4-BE49-F238E27FC236}">
                <a16:creationId xmlns:a16="http://schemas.microsoft.com/office/drawing/2014/main" id="{B3D633C0-83F1-4B80-9C1E-8E1E8FC21F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5" name="Text Placeholder 4">
            <a:extLst>
              <a:ext uri="{FF2B5EF4-FFF2-40B4-BE49-F238E27FC236}">
                <a16:creationId xmlns:a16="http://schemas.microsoft.com/office/drawing/2014/main" id="{9A912210-9027-4289-9803-C4BE830CAB1E}"/>
              </a:ext>
            </a:extLst>
          </p:cNvPr>
          <p:cNvSpPr>
            <a:spLocks noGrp="1"/>
          </p:cNvSpPr>
          <p:nvPr>
            <p:ph type="body" sz="quarter" idx="3"/>
          </p:nvPr>
        </p:nvSpPr>
        <p:spPr>
          <a:xfrm>
            <a:off x="4629150" y="1681163"/>
            <a:ext cx="3887391" cy="823912"/>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a:extLst>
              <a:ext uri="{FF2B5EF4-FFF2-40B4-BE49-F238E27FC236}">
                <a16:creationId xmlns:a16="http://schemas.microsoft.com/office/drawing/2014/main" id="{3790E6E0-296E-41DB-A20F-FD4EADFD82D8}"/>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7" name="Date Placeholder 6">
            <a:extLst>
              <a:ext uri="{FF2B5EF4-FFF2-40B4-BE49-F238E27FC236}">
                <a16:creationId xmlns:a16="http://schemas.microsoft.com/office/drawing/2014/main" id="{E6B6C459-3842-4874-B664-CEB2166A5634}"/>
              </a:ext>
            </a:extLst>
          </p:cNvPr>
          <p:cNvSpPr>
            <a:spLocks noGrp="1"/>
          </p:cNvSpPr>
          <p:nvPr>
            <p:ph type="dt" sz="half" idx="10"/>
          </p:nvPr>
        </p:nvSpPr>
        <p:spPr/>
        <p:txBody>
          <a:bodyPr/>
          <a:lstStyle/>
          <a:p>
            <a:fld id="{7CAF9BB3-017C-44DF-9B65-4F8675A3BAEE}" type="datetimeFigureOut">
              <a:rPr lang="en-FI" smtClean="0"/>
              <a:t>04/03/2023</a:t>
            </a:fld>
            <a:endParaRPr lang="en-FI"/>
          </a:p>
        </p:txBody>
      </p:sp>
      <p:sp>
        <p:nvSpPr>
          <p:cNvPr id="8" name="Footer Placeholder 7">
            <a:extLst>
              <a:ext uri="{FF2B5EF4-FFF2-40B4-BE49-F238E27FC236}">
                <a16:creationId xmlns:a16="http://schemas.microsoft.com/office/drawing/2014/main" id="{57A88E79-C3FD-4498-9D1F-4AAF7ACA086A}"/>
              </a:ext>
            </a:extLst>
          </p:cNvPr>
          <p:cNvSpPr>
            <a:spLocks noGrp="1"/>
          </p:cNvSpPr>
          <p:nvPr>
            <p:ph type="ftr" sz="quarter" idx="11"/>
          </p:nvPr>
        </p:nvSpPr>
        <p:spPr/>
        <p:txBody>
          <a:bodyPr/>
          <a:lstStyle/>
          <a:p>
            <a:endParaRPr lang="en-GB" noProof="0" dirty="0">
              <a:solidFill>
                <a:srgbClr val="000000"/>
              </a:solidFill>
            </a:endParaRPr>
          </a:p>
        </p:txBody>
      </p:sp>
      <p:sp>
        <p:nvSpPr>
          <p:cNvPr id="9" name="Slide Number Placeholder 8">
            <a:extLst>
              <a:ext uri="{FF2B5EF4-FFF2-40B4-BE49-F238E27FC236}">
                <a16:creationId xmlns:a16="http://schemas.microsoft.com/office/drawing/2014/main" id="{EC8C2904-5758-4956-86A3-CF6B939FDB4D}"/>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11691448"/>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8F06-A7C3-4117-BA5C-CDA6D1BEFFA1}"/>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4C9AF468-F8A0-4FBE-9ECC-297F6267CE91}"/>
              </a:ext>
            </a:extLst>
          </p:cNvPr>
          <p:cNvSpPr>
            <a:spLocks noGrp="1"/>
          </p:cNvSpPr>
          <p:nvPr>
            <p:ph type="dt" sz="half" idx="10"/>
          </p:nvPr>
        </p:nvSpPr>
        <p:spPr/>
        <p:txBody>
          <a:bodyPr/>
          <a:lstStyle/>
          <a:p>
            <a:fld id="{7CAF9BB3-017C-44DF-9B65-4F8675A3BAEE}" type="datetimeFigureOut">
              <a:rPr lang="en-FI" smtClean="0"/>
              <a:t>04/03/2023</a:t>
            </a:fld>
            <a:endParaRPr lang="en-FI"/>
          </a:p>
        </p:txBody>
      </p:sp>
      <p:sp>
        <p:nvSpPr>
          <p:cNvPr id="4" name="Footer Placeholder 3">
            <a:extLst>
              <a:ext uri="{FF2B5EF4-FFF2-40B4-BE49-F238E27FC236}">
                <a16:creationId xmlns:a16="http://schemas.microsoft.com/office/drawing/2014/main" id="{AB3693B6-6F2C-4CE7-814D-9B941A227E43}"/>
              </a:ext>
            </a:extLst>
          </p:cNvPr>
          <p:cNvSpPr>
            <a:spLocks noGrp="1"/>
          </p:cNvSpPr>
          <p:nvPr>
            <p:ph type="ftr" sz="quarter" idx="11"/>
          </p:nvPr>
        </p:nvSpPr>
        <p:spPr/>
        <p:txBody>
          <a:bodyPr/>
          <a:lstStyle/>
          <a:p>
            <a:endParaRPr lang="en-GB" noProof="0" dirty="0">
              <a:solidFill>
                <a:srgbClr val="000000"/>
              </a:solidFill>
            </a:endParaRPr>
          </a:p>
        </p:txBody>
      </p:sp>
      <p:sp>
        <p:nvSpPr>
          <p:cNvPr id="5" name="Slide Number Placeholder 4">
            <a:extLst>
              <a:ext uri="{FF2B5EF4-FFF2-40B4-BE49-F238E27FC236}">
                <a16:creationId xmlns:a16="http://schemas.microsoft.com/office/drawing/2014/main" id="{D82E15FB-BC54-476D-A2A8-628EBCE2C651}"/>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06856031"/>
      </p:ext>
    </p:extLst>
  </p:cSld>
  <p:clrMapOvr>
    <a:masterClrMapping/>
  </p:clrMapOvr>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1B7DE5-22F9-4681-9BA4-8B78114AD0CE}"/>
              </a:ext>
            </a:extLst>
          </p:cNvPr>
          <p:cNvSpPr>
            <a:spLocks noGrp="1"/>
          </p:cNvSpPr>
          <p:nvPr>
            <p:ph type="dt" sz="half" idx="10"/>
          </p:nvPr>
        </p:nvSpPr>
        <p:spPr/>
        <p:txBody>
          <a:bodyPr/>
          <a:lstStyle/>
          <a:p>
            <a:fld id="{0D10A8D5-C494-4C86-9C65-B7FEDA1BEE6C}" type="datetimeFigureOut">
              <a:rPr lang="fi-FI" smtClean="0">
                <a:solidFill>
                  <a:prstClr val="black">
                    <a:tint val="75000"/>
                  </a:prstClr>
                </a:solidFill>
              </a:rPr>
              <a:pPr/>
              <a:t>3.4.2023</a:t>
            </a:fld>
            <a:endParaRPr lang="fi-FI">
              <a:solidFill>
                <a:prstClr val="black">
                  <a:tint val="75000"/>
                </a:prstClr>
              </a:solidFill>
            </a:endParaRPr>
          </a:p>
        </p:txBody>
      </p:sp>
      <p:sp>
        <p:nvSpPr>
          <p:cNvPr id="3" name="Footer Placeholder 2">
            <a:extLst>
              <a:ext uri="{FF2B5EF4-FFF2-40B4-BE49-F238E27FC236}">
                <a16:creationId xmlns:a16="http://schemas.microsoft.com/office/drawing/2014/main" id="{4FE43438-3D1F-41B7-9FBA-3369F237A0F4}"/>
              </a:ext>
            </a:extLst>
          </p:cNvPr>
          <p:cNvSpPr>
            <a:spLocks noGrp="1"/>
          </p:cNvSpPr>
          <p:nvPr>
            <p:ph type="ftr" sz="quarter" idx="11"/>
          </p:nvPr>
        </p:nvSpPr>
        <p:spPr/>
        <p:txBody>
          <a:bodyPr/>
          <a:lstStyle/>
          <a:p>
            <a:endParaRPr lang="fi-FI">
              <a:solidFill>
                <a:prstClr val="black">
                  <a:tint val="75000"/>
                </a:prstClr>
              </a:solidFill>
            </a:endParaRPr>
          </a:p>
        </p:txBody>
      </p:sp>
      <p:sp>
        <p:nvSpPr>
          <p:cNvPr id="4" name="Slide Number Placeholder 3">
            <a:extLst>
              <a:ext uri="{FF2B5EF4-FFF2-40B4-BE49-F238E27FC236}">
                <a16:creationId xmlns:a16="http://schemas.microsoft.com/office/drawing/2014/main" id="{9AA4CCEA-0FE9-4E86-BF7D-EE07DD6B5973}"/>
              </a:ext>
            </a:extLst>
          </p:cNvPr>
          <p:cNvSpPr>
            <a:spLocks noGrp="1"/>
          </p:cNvSpPr>
          <p:nvPr>
            <p:ph type="sldNum" sz="quarter" idx="12"/>
          </p:nvPr>
        </p:nvSpPr>
        <p:spPr/>
        <p:txBody>
          <a:bodyPr/>
          <a:lstStyle/>
          <a:p>
            <a:fld id="{990C2E08-8B10-4128-9CED-87AD43AA3649}"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775959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9B30-414F-4B76-B06C-2658B5905CC5}"/>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Content Placeholder 2">
            <a:extLst>
              <a:ext uri="{FF2B5EF4-FFF2-40B4-BE49-F238E27FC236}">
                <a16:creationId xmlns:a16="http://schemas.microsoft.com/office/drawing/2014/main" id="{D730AB9F-8CC9-4AFA-B275-21727518ABDA}"/>
              </a:ext>
            </a:extLst>
          </p:cNvPr>
          <p:cNvSpPr>
            <a:spLocks noGrp="1"/>
          </p:cNvSpPr>
          <p:nvPr>
            <p:ph idx="1"/>
          </p:nvPr>
        </p:nvSpPr>
        <p:spPr>
          <a:xfrm>
            <a:off x="3887391" y="987428"/>
            <a:ext cx="4629151" cy="4873625"/>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Text Placeholder 3">
            <a:extLst>
              <a:ext uri="{FF2B5EF4-FFF2-40B4-BE49-F238E27FC236}">
                <a16:creationId xmlns:a16="http://schemas.microsoft.com/office/drawing/2014/main" id="{B9FE8830-37DB-4439-A4ED-F0B34F20ADC0}"/>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B7CB52EA-C54E-4942-A2B5-D9D117F9655E}"/>
              </a:ext>
            </a:extLst>
          </p:cNvPr>
          <p:cNvSpPr>
            <a:spLocks noGrp="1"/>
          </p:cNvSpPr>
          <p:nvPr>
            <p:ph type="dt" sz="half" idx="10"/>
          </p:nvPr>
        </p:nvSpPr>
        <p:spPr/>
        <p:txBody>
          <a:bodyPr/>
          <a:lstStyle/>
          <a:p>
            <a:fld id="{7CAF9BB3-017C-44DF-9B65-4F8675A3BAEE}" type="datetimeFigureOut">
              <a:rPr lang="en-FI" smtClean="0"/>
              <a:t>04/03/2023</a:t>
            </a:fld>
            <a:endParaRPr lang="en-FI"/>
          </a:p>
        </p:txBody>
      </p:sp>
      <p:sp>
        <p:nvSpPr>
          <p:cNvPr id="6" name="Footer Placeholder 5">
            <a:extLst>
              <a:ext uri="{FF2B5EF4-FFF2-40B4-BE49-F238E27FC236}">
                <a16:creationId xmlns:a16="http://schemas.microsoft.com/office/drawing/2014/main" id="{4C2159DC-F8AA-4BE4-BD79-9A79719E058C}"/>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47E631C5-F65A-4045-B92D-B57DBB222AD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577580804"/>
      </p:ext>
    </p:extLst>
  </p:cSld>
  <p:clrMapOvr>
    <a:masterClrMapping/>
  </p:clrMapOvr>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10CC-2986-4ACE-A057-F9B59581E3AE}"/>
              </a:ext>
            </a:extLst>
          </p:cNvPr>
          <p:cNvSpPr>
            <a:spLocks noGrp="1"/>
          </p:cNvSpPr>
          <p:nvPr>
            <p:ph type="title"/>
          </p:nvPr>
        </p:nvSpPr>
        <p:spPr>
          <a:xfrm>
            <a:off x="629842" y="457200"/>
            <a:ext cx="2949179" cy="1600200"/>
          </a:xfrm>
        </p:spPr>
        <p:txBody>
          <a:bodyPr anchor="b"/>
          <a:lstStyle>
            <a:lvl1pPr>
              <a:defRPr sz="1950"/>
            </a:lvl1pPr>
          </a:lstStyle>
          <a:p>
            <a:r>
              <a:rPr lang="en-US"/>
              <a:t>Click to edit Master title style</a:t>
            </a:r>
            <a:endParaRPr lang="en-FI"/>
          </a:p>
        </p:txBody>
      </p:sp>
      <p:sp>
        <p:nvSpPr>
          <p:cNvPr id="3" name="Picture Placeholder 2">
            <a:extLst>
              <a:ext uri="{FF2B5EF4-FFF2-40B4-BE49-F238E27FC236}">
                <a16:creationId xmlns:a16="http://schemas.microsoft.com/office/drawing/2014/main" id="{B0C4F8E4-E1DB-4E82-A33A-9DB0360C5B4A}"/>
              </a:ext>
            </a:extLst>
          </p:cNvPr>
          <p:cNvSpPr>
            <a:spLocks noGrp="1"/>
          </p:cNvSpPr>
          <p:nvPr>
            <p:ph type="pic" idx="1"/>
          </p:nvPr>
        </p:nvSpPr>
        <p:spPr>
          <a:xfrm>
            <a:off x="3887391" y="987428"/>
            <a:ext cx="4629151" cy="4873625"/>
          </a:xfrm>
        </p:spPr>
        <p:txBody>
          <a:bodyPr/>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endParaRPr lang="en-FI"/>
          </a:p>
        </p:txBody>
      </p:sp>
      <p:sp>
        <p:nvSpPr>
          <p:cNvPr id="4" name="Text Placeholder 3">
            <a:extLst>
              <a:ext uri="{FF2B5EF4-FFF2-40B4-BE49-F238E27FC236}">
                <a16:creationId xmlns:a16="http://schemas.microsoft.com/office/drawing/2014/main" id="{294C3649-94D7-42C8-985A-EC2EB4BCE42E}"/>
              </a:ext>
            </a:extLst>
          </p:cNvPr>
          <p:cNvSpPr>
            <a:spLocks noGrp="1"/>
          </p:cNvSpPr>
          <p:nvPr>
            <p:ph type="body" sz="half" idx="2"/>
          </p:nvPr>
        </p:nvSpPr>
        <p:spPr>
          <a:xfrm>
            <a:off x="629842" y="2057400"/>
            <a:ext cx="2949179" cy="3811588"/>
          </a:xfrm>
        </p:spPr>
        <p:txBody>
          <a:bodyPr/>
          <a:lstStyle>
            <a:lvl1pPr marL="0" indent="0">
              <a:buNone/>
              <a:defRPr sz="975"/>
            </a:lvl1pPr>
            <a:lvl2pPr marL="278606" indent="0">
              <a:buNone/>
              <a:defRPr sz="854"/>
            </a:lvl2pPr>
            <a:lvl3pPr marL="557213" indent="0">
              <a:buNone/>
              <a:defRPr sz="731"/>
            </a:lvl3pPr>
            <a:lvl4pPr marL="835819" indent="0">
              <a:buNone/>
              <a:defRPr sz="610"/>
            </a:lvl4pPr>
            <a:lvl5pPr marL="1114425" indent="0">
              <a:buNone/>
              <a:defRPr sz="610"/>
            </a:lvl5pPr>
            <a:lvl6pPr marL="1393031" indent="0">
              <a:buNone/>
              <a:defRPr sz="610"/>
            </a:lvl6pPr>
            <a:lvl7pPr marL="1671638" indent="0">
              <a:buNone/>
              <a:defRPr sz="610"/>
            </a:lvl7pPr>
            <a:lvl8pPr marL="1950244" indent="0">
              <a:buNone/>
              <a:defRPr sz="610"/>
            </a:lvl8pPr>
            <a:lvl9pPr marL="2228850" indent="0">
              <a:buNone/>
              <a:defRPr sz="610"/>
            </a:lvl9pPr>
          </a:lstStyle>
          <a:p>
            <a:pPr lvl="0"/>
            <a:r>
              <a:rPr lang="en-US"/>
              <a:t>Click to edit Master text styles</a:t>
            </a:r>
          </a:p>
        </p:txBody>
      </p:sp>
      <p:sp>
        <p:nvSpPr>
          <p:cNvPr id="5" name="Date Placeholder 4">
            <a:extLst>
              <a:ext uri="{FF2B5EF4-FFF2-40B4-BE49-F238E27FC236}">
                <a16:creationId xmlns:a16="http://schemas.microsoft.com/office/drawing/2014/main" id="{CC484507-AD72-4821-AC85-17F6EA4AA975}"/>
              </a:ext>
            </a:extLst>
          </p:cNvPr>
          <p:cNvSpPr>
            <a:spLocks noGrp="1"/>
          </p:cNvSpPr>
          <p:nvPr>
            <p:ph type="dt" sz="half" idx="10"/>
          </p:nvPr>
        </p:nvSpPr>
        <p:spPr/>
        <p:txBody>
          <a:bodyPr/>
          <a:lstStyle/>
          <a:p>
            <a:fld id="{7CAF9BB3-017C-44DF-9B65-4F8675A3BAEE}" type="datetimeFigureOut">
              <a:rPr lang="en-FI" smtClean="0"/>
              <a:t>04/03/2023</a:t>
            </a:fld>
            <a:endParaRPr lang="en-FI"/>
          </a:p>
        </p:txBody>
      </p:sp>
      <p:sp>
        <p:nvSpPr>
          <p:cNvPr id="6" name="Footer Placeholder 5">
            <a:extLst>
              <a:ext uri="{FF2B5EF4-FFF2-40B4-BE49-F238E27FC236}">
                <a16:creationId xmlns:a16="http://schemas.microsoft.com/office/drawing/2014/main" id="{102016B6-0C59-4368-BEF6-F407C487E1D0}"/>
              </a:ext>
            </a:extLst>
          </p:cNvPr>
          <p:cNvSpPr>
            <a:spLocks noGrp="1"/>
          </p:cNvSpPr>
          <p:nvPr>
            <p:ph type="ftr" sz="quarter" idx="11"/>
          </p:nvPr>
        </p:nvSpPr>
        <p:spPr/>
        <p:txBody>
          <a:bodyPr/>
          <a:lstStyle/>
          <a:p>
            <a:endParaRPr lang="en-GB" noProof="0" dirty="0">
              <a:solidFill>
                <a:srgbClr val="000000"/>
              </a:solidFill>
            </a:endParaRPr>
          </a:p>
        </p:txBody>
      </p:sp>
      <p:sp>
        <p:nvSpPr>
          <p:cNvPr id="7" name="Slide Number Placeholder 6">
            <a:extLst>
              <a:ext uri="{FF2B5EF4-FFF2-40B4-BE49-F238E27FC236}">
                <a16:creationId xmlns:a16="http://schemas.microsoft.com/office/drawing/2014/main" id="{EA23E4CD-6914-418D-8B0E-D23D85C158E0}"/>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536314379"/>
      </p:ext>
    </p:extLst>
  </p:cSld>
  <p:clrMapOvr>
    <a:masterClrMapping/>
  </p:clrMapOvr>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84EE-65E2-450D-BEE3-07CEC0286401}"/>
              </a:ext>
            </a:extLst>
          </p:cNvPr>
          <p:cNvSpPr>
            <a:spLocks noGrp="1"/>
          </p:cNvSpPr>
          <p:nvPr>
            <p:ph type="title"/>
          </p:nvPr>
        </p:nvSpPr>
        <p:spPr/>
        <p:txBody>
          <a:bodyPr/>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5BC62BCA-777D-4E11-9395-F06AA61ED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94E91642-7525-45B1-8ABC-E1B43D67BC8E}"/>
              </a:ext>
            </a:extLst>
          </p:cNvPr>
          <p:cNvSpPr>
            <a:spLocks noGrp="1"/>
          </p:cNvSpPr>
          <p:nvPr>
            <p:ph type="dt" sz="half" idx="10"/>
          </p:nvPr>
        </p:nvSpPr>
        <p:spPr/>
        <p:txBody>
          <a:bodyPr/>
          <a:lstStyle/>
          <a:p>
            <a:fld id="{7CAF9BB3-017C-44DF-9B65-4F8675A3BAEE}" type="datetimeFigureOut">
              <a:rPr lang="en-FI" smtClean="0"/>
              <a:t>04/03/2023</a:t>
            </a:fld>
            <a:endParaRPr lang="en-FI"/>
          </a:p>
        </p:txBody>
      </p:sp>
      <p:sp>
        <p:nvSpPr>
          <p:cNvPr id="5" name="Footer Placeholder 4">
            <a:extLst>
              <a:ext uri="{FF2B5EF4-FFF2-40B4-BE49-F238E27FC236}">
                <a16:creationId xmlns:a16="http://schemas.microsoft.com/office/drawing/2014/main" id="{0DDE7D73-AC5D-49F2-8D24-F31423FBAC52}"/>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C80C209A-CB9E-434E-A6ED-922FBBD236A6}"/>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3190088720"/>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330ECF-1669-4587-B6AD-867F8801498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FI"/>
          </a:p>
        </p:txBody>
      </p:sp>
      <p:sp>
        <p:nvSpPr>
          <p:cNvPr id="3" name="Vertical Text Placeholder 2">
            <a:extLst>
              <a:ext uri="{FF2B5EF4-FFF2-40B4-BE49-F238E27FC236}">
                <a16:creationId xmlns:a16="http://schemas.microsoft.com/office/drawing/2014/main" id="{A3F80DA3-8D7D-4A51-A436-CDCD13D40CE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B8DDD990-D031-44FE-BC1F-5982C9B32528}"/>
              </a:ext>
            </a:extLst>
          </p:cNvPr>
          <p:cNvSpPr>
            <a:spLocks noGrp="1"/>
          </p:cNvSpPr>
          <p:nvPr>
            <p:ph type="dt" sz="half" idx="10"/>
          </p:nvPr>
        </p:nvSpPr>
        <p:spPr/>
        <p:txBody>
          <a:bodyPr/>
          <a:lstStyle/>
          <a:p>
            <a:fld id="{7CAF9BB3-017C-44DF-9B65-4F8675A3BAEE}" type="datetimeFigureOut">
              <a:rPr lang="en-FI" smtClean="0"/>
              <a:t>04/03/2023</a:t>
            </a:fld>
            <a:endParaRPr lang="en-FI"/>
          </a:p>
        </p:txBody>
      </p:sp>
      <p:sp>
        <p:nvSpPr>
          <p:cNvPr id="5" name="Footer Placeholder 4">
            <a:extLst>
              <a:ext uri="{FF2B5EF4-FFF2-40B4-BE49-F238E27FC236}">
                <a16:creationId xmlns:a16="http://schemas.microsoft.com/office/drawing/2014/main" id="{746F64DA-465A-4829-8FE2-0F43C453CEAC}"/>
              </a:ext>
            </a:extLst>
          </p:cNvPr>
          <p:cNvSpPr>
            <a:spLocks noGrp="1"/>
          </p:cNvSpPr>
          <p:nvPr>
            <p:ph type="ftr" sz="quarter" idx="11"/>
          </p:nvPr>
        </p:nvSpPr>
        <p:spPr/>
        <p:txBody>
          <a:body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21B1F782-4E40-4F87-BF9E-ADFEF6C050A9}"/>
              </a:ext>
            </a:extLst>
          </p:cNvPr>
          <p:cNvSpPr>
            <a:spLocks noGrp="1"/>
          </p:cNvSpPr>
          <p:nvPr>
            <p:ph type="sldNum" sz="quarter" idx="12"/>
          </p:nvPr>
        </p:nvSpPr>
        <p:spPr/>
        <p:txBody>
          <a:bodyPr/>
          <a:lstStyle/>
          <a:p>
            <a:fld id="{4B86599C-79B8-422A-9B5D-12401B07477D}" type="slidenum">
              <a:rPr lang="en-FI" smtClean="0"/>
              <a:t>‹#›</a:t>
            </a:fld>
            <a:endParaRPr lang="en-FI"/>
          </a:p>
        </p:txBody>
      </p:sp>
    </p:spTree>
    <p:extLst>
      <p:ext uri="{BB962C8B-B14F-4D97-AF65-F5344CB8AC3E}">
        <p14:creationId xmlns:p14="http://schemas.microsoft.com/office/powerpoint/2010/main" val="139428801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091CFACC-EBD0-4D10-8E21-5DE5395B411C}" type="datetimeFigureOut">
              <a:rPr lang="fi-FI">
                <a:solidFill>
                  <a:prstClr val="black">
                    <a:tint val="75000"/>
                  </a:prstClr>
                </a:solidFill>
              </a:rPr>
              <a:pPr>
                <a:defRPr/>
              </a:pPr>
              <a:t>3.4.2023</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1C21283B-C3E5-46D6-9EF6-2DEDB492BEC2}" type="slidenum">
              <a:rPr lang="fi-FI" altLang="fi-FI"/>
              <a:pPr>
                <a:defRPr/>
              </a:pPr>
              <a:t>‹#›</a:t>
            </a:fld>
            <a:endParaRPr lang="fi-FI" altLang="fi-FI"/>
          </a:p>
        </p:txBody>
      </p:sp>
    </p:spTree>
    <p:extLst>
      <p:ext uri="{BB962C8B-B14F-4D97-AF65-F5344CB8AC3E}">
        <p14:creationId xmlns:p14="http://schemas.microsoft.com/office/powerpoint/2010/main" val="1642662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AAED808B-6626-4CAF-9785-D89AC72D7D9C}" type="datetimeFigureOut">
              <a:rPr lang="fi-FI">
                <a:solidFill>
                  <a:prstClr val="black">
                    <a:tint val="75000"/>
                  </a:prstClr>
                </a:solidFill>
              </a:rPr>
              <a:pPr>
                <a:defRPr/>
              </a:pPr>
              <a:t>3.4.2023</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48377880-A376-4C0A-B550-6973F27F2EEB}" type="slidenum">
              <a:rPr lang="fi-FI" altLang="fi-FI"/>
              <a:pPr>
                <a:defRPr/>
              </a:pPr>
              <a:t>‹#›</a:t>
            </a:fld>
            <a:endParaRPr lang="fi-FI" altLang="fi-FI"/>
          </a:p>
        </p:txBody>
      </p:sp>
    </p:spTree>
    <p:extLst>
      <p:ext uri="{BB962C8B-B14F-4D97-AF65-F5344CB8AC3E}">
        <p14:creationId xmlns:p14="http://schemas.microsoft.com/office/powerpoint/2010/main" val="4238311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EA6948C-3E2E-4E81-AD15-BC99A745C932}" type="datetimeFigureOut">
              <a:rPr lang="fi-FI">
                <a:solidFill>
                  <a:prstClr val="black">
                    <a:tint val="75000"/>
                  </a:prstClr>
                </a:solidFill>
              </a:rPr>
              <a:pPr>
                <a:defRPr/>
              </a:pPr>
              <a:t>3.4.2023</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FD78DDFD-99E4-4EB7-A458-59D15BF83931}" type="slidenum">
              <a:rPr lang="fi-FI" altLang="fi-FI"/>
              <a:pPr>
                <a:defRPr/>
              </a:pPr>
              <a:t>‹#›</a:t>
            </a:fld>
            <a:endParaRPr lang="fi-FI" altLang="fi-FI"/>
          </a:p>
        </p:txBody>
      </p:sp>
    </p:spTree>
    <p:extLst>
      <p:ext uri="{BB962C8B-B14F-4D97-AF65-F5344CB8AC3E}">
        <p14:creationId xmlns:p14="http://schemas.microsoft.com/office/powerpoint/2010/main" val="1728036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691E859F-9978-4A94-A07D-9CCA5A648AF1}" type="datetimeFigureOut">
              <a:rPr lang="fi-FI">
                <a:solidFill>
                  <a:prstClr val="black">
                    <a:tint val="75000"/>
                  </a:prstClr>
                </a:solidFill>
              </a:rPr>
              <a:pPr>
                <a:defRPr/>
              </a:pPr>
              <a:t>3.4.2023</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1AC87D01-B7C3-4BF0-8083-4AF40DCC3B82}" type="slidenum">
              <a:rPr lang="fi-FI" altLang="fi-FI"/>
              <a:pPr>
                <a:defRPr/>
              </a:pPr>
              <a:t>‹#›</a:t>
            </a:fld>
            <a:endParaRPr lang="fi-FI" altLang="fi-FI"/>
          </a:p>
        </p:txBody>
      </p:sp>
    </p:spTree>
    <p:extLst>
      <p:ext uri="{BB962C8B-B14F-4D97-AF65-F5344CB8AC3E}">
        <p14:creationId xmlns:p14="http://schemas.microsoft.com/office/powerpoint/2010/main" val="2359395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409C3712-6C21-4995-ACCD-0EACA8ACB97E}" type="datetimeFigureOut">
              <a:rPr lang="fi-FI">
                <a:solidFill>
                  <a:prstClr val="black">
                    <a:tint val="75000"/>
                  </a:prstClr>
                </a:solidFill>
              </a:rPr>
              <a:pPr>
                <a:defRPr/>
              </a:pPr>
              <a:t>3.4.2023</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F3D15BF6-E8C4-4F13-AAC3-6E0E79EA4C0A}" type="slidenum">
              <a:rPr lang="fi-FI" altLang="fi-FI"/>
              <a:pPr>
                <a:defRPr/>
              </a:pPr>
              <a:t>‹#›</a:t>
            </a:fld>
            <a:endParaRPr lang="fi-FI" altLang="fi-FI"/>
          </a:p>
        </p:txBody>
      </p:sp>
    </p:spTree>
    <p:extLst>
      <p:ext uri="{BB962C8B-B14F-4D97-AF65-F5344CB8AC3E}">
        <p14:creationId xmlns:p14="http://schemas.microsoft.com/office/powerpoint/2010/main" val="339943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pPr>
                <a:defRPr/>
              </a:pPr>
              <a:t>3.4.2023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285005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B716319C-71AD-4366-A670-D054ECF31C59}" type="datetimeFigureOut">
              <a:rPr lang="fi-FI">
                <a:solidFill>
                  <a:prstClr val="black">
                    <a:tint val="75000"/>
                  </a:prstClr>
                </a:solidFill>
              </a:rPr>
              <a:pPr>
                <a:defRPr/>
              </a:pPr>
              <a:t>3.4.2023</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B64AEF3D-87A2-4CDC-A4CF-8B0A10D8DABA}" type="slidenum">
              <a:rPr lang="fi-FI" altLang="fi-FI"/>
              <a:pPr>
                <a:defRPr/>
              </a:pPr>
              <a:t>‹#›</a:t>
            </a:fld>
            <a:endParaRPr lang="fi-FI" altLang="fi-FI"/>
          </a:p>
        </p:txBody>
      </p:sp>
    </p:spTree>
    <p:extLst>
      <p:ext uri="{BB962C8B-B14F-4D97-AF65-F5344CB8AC3E}">
        <p14:creationId xmlns:p14="http://schemas.microsoft.com/office/powerpoint/2010/main" val="964388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35B317D-BCAA-4D87-9F74-3504BCD2E4CC}" type="datetimeFigureOut">
              <a:rPr lang="fi-FI">
                <a:solidFill>
                  <a:prstClr val="black">
                    <a:tint val="75000"/>
                  </a:prstClr>
                </a:solidFill>
              </a:rPr>
              <a:pPr>
                <a:defRPr/>
              </a:pPr>
              <a:t>3.4.2023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3CAA700-69C4-46BB-B935-44B7F91BCA60}" type="slidenum">
              <a:rPr lang="fi-FI" altLang="fi-FI"/>
              <a:pPr>
                <a:defRPr/>
              </a:pPr>
              <a:t>‹#›</a:t>
            </a:fld>
            <a:endParaRPr lang="fi-FI" altLang="fi-FI"/>
          </a:p>
        </p:txBody>
      </p:sp>
    </p:spTree>
    <p:extLst>
      <p:ext uri="{BB962C8B-B14F-4D97-AF65-F5344CB8AC3E}">
        <p14:creationId xmlns:p14="http://schemas.microsoft.com/office/powerpoint/2010/main" val="97214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3380BA6-D3B3-4A28-AE55-E8567A43C6D6}" type="datetimeFigureOut">
              <a:rPr lang="fi-FI">
                <a:solidFill>
                  <a:prstClr val="black">
                    <a:tint val="75000"/>
                  </a:prstClr>
                </a:solidFill>
              </a:rPr>
              <a:pPr>
                <a:defRPr/>
              </a:pPr>
              <a:t>3.4.2023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942DA1CE-1ACF-4992-9A9C-742793F8AF92}" type="slidenum">
              <a:rPr lang="fi-FI" altLang="fi-FI"/>
              <a:pPr>
                <a:defRPr/>
              </a:pPr>
              <a:t>‹#›</a:t>
            </a:fld>
            <a:endParaRPr lang="fi-FI" altLang="fi-FI"/>
          </a:p>
        </p:txBody>
      </p:sp>
    </p:spTree>
    <p:extLst>
      <p:ext uri="{BB962C8B-B14F-4D97-AF65-F5344CB8AC3E}">
        <p14:creationId xmlns:p14="http://schemas.microsoft.com/office/powerpoint/2010/main" val="3876528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827584" y="1268760"/>
            <a:ext cx="7776864" cy="642942"/>
          </a:xfrm>
          <a:prstGeom prst="rect">
            <a:avLst/>
          </a:prstGeom>
        </p:spPr>
        <p:txBody>
          <a:bodyPr/>
          <a:lstStyle>
            <a:lvl1pPr>
              <a:defRPr sz="2250" baseline="0">
                <a:solidFill>
                  <a:schemeClr val="tx1"/>
                </a:solidFill>
              </a:defRPr>
            </a:lvl1pPr>
          </a:lstStyle>
          <a:p>
            <a:r>
              <a:rPr lang="fi-FI"/>
              <a:t>Muokkaa perustyyl. napsautt.</a:t>
            </a:r>
            <a:endParaRPr lang="fi-FI" dirty="0"/>
          </a:p>
        </p:txBody>
      </p:sp>
      <p:sp>
        <p:nvSpPr>
          <p:cNvPr id="7" name="Tekstin paikkamerkki 16"/>
          <p:cNvSpPr>
            <a:spLocks noGrp="1"/>
          </p:cNvSpPr>
          <p:nvPr>
            <p:ph type="body" sz="quarter" idx="10"/>
          </p:nvPr>
        </p:nvSpPr>
        <p:spPr>
          <a:xfrm>
            <a:off x="827585" y="2084238"/>
            <a:ext cx="7782694" cy="3937050"/>
          </a:xfrm>
          <a:prstGeom prst="rect">
            <a:avLst/>
          </a:prstGeom>
        </p:spPr>
        <p:txBody>
          <a:bodyPr/>
          <a:lstStyle>
            <a:lvl1pPr>
              <a:buClr>
                <a:schemeClr val="accent6"/>
              </a:buClr>
              <a:buFont typeface="Wingdings" pitchFamily="2" charset="2"/>
              <a:buChar char="§"/>
              <a:defRPr sz="1650" baseline="0">
                <a:solidFill>
                  <a:schemeClr val="tx1"/>
                </a:solidFill>
              </a:defRPr>
            </a:lvl1pPr>
            <a:lvl2pPr>
              <a:buNone/>
              <a:defRPr sz="1650"/>
            </a:lvl2pPr>
          </a:lstStyle>
          <a:p>
            <a:pPr lvl="0"/>
            <a:r>
              <a:rPr lang="fi-FI"/>
              <a:t>Muokkaa tekstin perustyylejä napsauttamalla</a:t>
            </a:r>
          </a:p>
        </p:txBody>
      </p:sp>
      <p:sp>
        <p:nvSpPr>
          <p:cNvPr id="4" name="Dian numeron paikkamerkki 9"/>
          <p:cNvSpPr>
            <a:spLocks noGrp="1"/>
          </p:cNvSpPr>
          <p:nvPr>
            <p:ph type="sldNum" sz="quarter" idx="11"/>
          </p:nvPr>
        </p:nvSpPr>
        <p:spPr>
          <a:xfrm>
            <a:off x="7740650" y="6356352"/>
            <a:ext cx="400050" cy="365125"/>
          </a:xfrm>
        </p:spPr>
        <p:txBody>
          <a:bodyPr/>
          <a:lstStyle>
            <a:lvl1pPr>
              <a:defRPr/>
            </a:lvl1pPr>
          </a:lstStyle>
          <a:p>
            <a:pPr fontAlgn="base">
              <a:spcBef>
                <a:spcPct val="0"/>
              </a:spcBef>
              <a:spcAft>
                <a:spcPct val="0"/>
              </a:spcAft>
              <a:defRPr/>
            </a:pPr>
            <a:fld id="{AF4D4436-EA3B-4AA5-8079-86ADB86592F5}" type="slidenum">
              <a:rPr lang="fi-FI" smtClean="0">
                <a:solidFill>
                  <a:srgbClr val="58585A"/>
                </a:solidFill>
                <a:cs typeface="Arial" panose="020B0604020202020204" pitchFamily="34" charset="0"/>
              </a:rPr>
              <a:pPr fontAlgn="base">
                <a:spcBef>
                  <a:spcPct val="0"/>
                </a:spcBef>
                <a:spcAft>
                  <a:spcPct val="0"/>
                </a:spcAft>
                <a:defRPr/>
              </a:pPr>
              <a:t>‹#›</a:t>
            </a:fld>
            <a:endParaRPr lang="fi-FI" dirty="0">
              <a:solidFill>
                <a:srgbClr val="58585A"/>
              </a:solidFill>
              <a:cs typeface="Arial" panose="020B0604020202020204" pitchFamily="34" charset="0"/>
            </a:endParaRPr>
          </a:p>
        </p:txBody>
      </p:sp>
      <p:sp>
        <p:nvSpPr>
          <p:cNvPr id="5" name="Platshållare för sidfot 4"/>
          <p:cNvSpPr>
            <a:spLocks noGrp="1"/>
          </p:cNvSpPr>
          <p:nvPr>
            <p:ph type="ftr" sz="quarter" idx="12"/>
          </p:nvPr>
        </p:nvSpPr>
        <p:spPr>
          <a:xfrm>
            <a:off x="250825" y="6357940"/>
            <a:ext cx="6357938" cy="365125"/>
          </a:xfrm>
        </p:spPr>
        <p:txBody>
          <a:bodyPr/>
          <a:lstStyle>
            <a:lvl1pPr>
              <a:defRPr dirty="0"/>
            </a:lvl1pPr>
          </a:lstStyle>
          <a:p>
            <a:pPr>
              <a:defRPr/>
            </a:pPr>
            <a:endParaRPr lang="fi-FI">
              <a:solidFill>
                <a:srgbClr val="58585A"/>
              </a:solidFill>
            </a:endParaRPr>
          </a:p>
        </p:txBody>
      </p:sp>
    </p:spTree>
    <p:extLst>
      <p:ext uri="{BB962C8B-B14F-4D97-AF65-F5344CB8AC3E}">
        <p14:creationId xmlns:p14="http://schemas.microsoft.com/office/powerpoint/2010/main" val="1867583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0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62879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42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968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3.4.2023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8513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3.4.2023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2134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pPr>
                <a:defRPr/>
              </a:pPr>
              <a:t>3.4.2023</a:t>
            </a:fld>
            <a:endParaRPr lang="fi-FI"/>
          </a:p>
        </p:txBody>
      </p:sp>
      <p:sp>
        <p:nvSpPr>
          <p:cNvPr id="5" name="Alatunnisteen paikkamerkki 4"/>
          <p:cNvSpPr>
            <a:spLocks noGrp="1"/>
          </p:cNvSpPr>
          <p:nvPr>
            <p:ph type="ftr" sz="quarter" idx="11"/>
          </p:nvPr>
        </p:nvSpPr>
        <p:spPr/>
        <p:txBody>
          <a:bodyPr/>
          <a:lstStyle>
            <a:lvl1pPr>
              <a:defRPr/>
            </a:lvl1pPr>
          </a:lstStyle>
          <a:p>
            <a:pPr>
              <a:defRPr/>
            </a:pPr>
            <a:endParaRPr lang="fi-FI"/>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3329205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3.4.2023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813640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2487150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0966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3800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8340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685800" y="2130425"/>
            <a:ext cx="7772400" cy="1470025"/>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lvl1pPr>
              <a:defRPr/>
            </a:lvl1pPr>
          </a:lstStyle>
          <a:p>
            <a:pPr>
              <a:defRPr/>
            </a:pPr>
            <a:fld id="{A7ED4212-4834-47B5-83BE-622E2BFE15EC}" type="datetime1">
              <a:rPr lang="fi-FI">
                <a:solidFill>
                  <a:prstClr val="black">
                    <a:tint val="75000"/>
                  </a:prstClr>
                </a:solidFill>
              </a:rPr>
              <a:pPr>
                <a:defRPr/>
              </a:pPr>
              <a:t>3.4.2023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6EAD7CCE-63E7-4186-8D0B-81BD690CE17A}" type="slidenum">
              <a:rPr lang="fi-FI" altLang="fi-FI"/>
              <a:pPr>
                <a:defRPr/>
              </a:pPr>
              <a:t>‹#›</a:t>
            </a:fld>
            <a:endParaRPr lang="fi-FI" altLang="fi-FI"/>
          </a:p>
        </p:txBody>
      </p:sp>
    </p:spTree>
    <p:extLst>
      <p:ext uri="{BB962C8B-B14F-4D97-AF65-F5344CB8AC3E}">
        <p14:creationId xmlns:p14="http://schemas.microsoft.com/office/powerpoint/2010/main" val="936810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F9766FB-895E-4001-8060-105FF2464004}" type="datetime1">
              <a:rPr lang="fi-FI">
                <a:solidFill>
                  <a:prstClr val="black">
                    <a:tint val="75000"/>
                  </a:prstClr>
                </a:solidFill>
              </a:rPr>
              <a:pPr>
                <a:defRPr/>
              </a:pPr>
              <a:t>3.4.2023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D92A12E-B41F-4513-AE04-E640526D1169}" type="slidenum">
              <a:rPr lang="fi-FI" altLang="fi-FI"/>
              <a:pPr>
                <a:defRPr/>
              </a:pPr>
              <a:t>‹#›</a:t>
            </a:fld>
            <a:endParaRPr lang="fi-FI" altLang="fi-FI"/>
          </a:p>
        </p:txBody>
      </p:sp>
    </p:spTree>
    <p:extLst>
      <p:ext uri="{BB962C8B-B14F-4D97-AF65-F5344CB8AC3E}">
        <p14:creationId xmlns:p14="http://schemas.microsoft.com/office/powerpoint/2010/main" val="2383366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722313" y="4406900"/>
            <a:ext cx="77724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lvl1pPr>
              <a:defRPr/>
            </a:lvl1pPr>
          </a:lstStyle>
          <a:p>
            <a:pPr>
              <a:defRPr/>
            </a:pPr>
            <a:fld id="{90CB75B2-9935-453C-92B1-15C87306B4CE}" type="datetime1">
              <a:rPr lang="fi-FI">
                <a:solidFill>
                  <a:prstClr val="black">
                    <a:tint val="75000"/>
                  </a:prstClr>
                </a:solidFill>
              </a:rPr>
              <a:pPr>
                <a:defRPr/>
              </a:pPr>
              <a:t>3.4.2023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C6434F58-D7E1-46A4-8DE7-F6FCF3A851D3}" type="slidenum">
              <a:rPr lang="fi-FI" altLang="fi-FI"/>
              <a:pPr>
                <a:defRPr/>
              </a:pPr>
              <a:t>‹#›</a:t>
            </a:fld>
            <a:endParaRPr lang="fi-FI" altLang="fi-FI"/>
          </a:p>
        </p:txBody>
      </p:sp>
    </p:spTree>
    <p:extLst>
      <p:ext uri="{BB962C8B-B14F-4D97-AF65-F5344CB8AC3E}">
        <p14:creationId xmlns:p14="http://schemas.microsoft.com/office/powerpoint/2010/main" val="4131210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solidFill>
                  <a:prstClr val="black">
                    <a:tint val="75000"/>
                  </a:prstClr>
                </a:solidFill>
              </a:rPr>
              <a:pPr>
                <a:defRPr/>
              </a:pPr>
              <a:t>3.4.2023</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27911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solidFill>
                  <a:prstClr val="black">
                    <a:tint val="75000"/>
                  </a:prstClr>
                </a:solidFill>
              </a:rPr>
              <a:pPr>
                <a:defRPr/>
              </a:pPr>
              <a:t>3.4.2023</a:t>
            </a:fld>
            <a:endParaRPr lang="fi-FI">
              <a:solidFill>
                <a:prstClr val="black">
                  <a:tint val="75000"/>
                </a:prstClr>
              </a:solidFill>
            </a:endParaRPr>
          </a:p>
        </p:txBody>
      </p:sp>
      <p:sp>
        <p:nvSpPr>
          <p:cNvPr id="8"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342521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1BED5056-D333-4CF4-8664-6BB6CE705DAB}" type="datetime1">
              <a:rPr lang="fi-FI"/>
              <a:pPr>
                <a:defRPr/>
              </a:pPr>
              <a:t>3.4.2023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9C3B2199-B01E-42C7-A4E3-47F49B313E9A}" type="slidenum">
              <a:rPr lang="fi-FI" altLang="fi-FI"/>
              <a:pPr>
                <a:defRPr/>
              </a:pPr>
              <a:t>‹#›</a:t>
            </a:fld>
            <a:endParaRPr lang="fi-FI" altLang="fi-FI"/>
          </a:p>
        </p:txBody>
      </p:sp>
    </p:spTree>
    <p:extLst>
      <p:ext uri="{BB962C8B-B14F-4D97-AF65-F5344CB8AC3E}">
        <p14:creationId xmlns:p14="http://schemas.microsoft.com/office/powerpoint/2010/main" val="1988427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solidFill>
                  <a:prstClr val="black">
                    <a:tint val="75000"/>
                  </a:prstClr>
                </a:solidFill>
              </a:rPr>
              <a:pPr>
                <a:defRPr/>
              </a:pPr>
              <a:t>3.4.2023</a:t>
            </a:fld>
            <a:endParaRPr lang="fi-FI">
              <a:solidFill>
                <a:prstClr val="black">
                  <a:tint val="75000"/>
                </a:prstClr>
              </a:solidFill>
            </a:endParaRPr>
          </a:p>
        </p:txBody>
      </p:sp>
      <p:sp>
        <p:nvSpPr>
          <p:cNvPr id="4"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4149128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solidFill>
                  <a:prstClr val="black">
                    <a:tint val="75000"/>
                  </a:prstClr>
                </a:solidFill>
              </a:rPr>
              <a:pPr>
                <a:defRPr/>
              </a:pPr>
              <a:t>3.4.2023</a:t>
            </a:fld>
            <a:endParaRPr lang="fi-FI">
              <a:solidFill>
                <a:prstClr val="black">
                  <a:tint val="75000"/>
                </a:prstClr>
              </a:solidFill>
            </a:endParaRPr>
          </a:p>
        </p:txBody>
      </p:sp>
      <p:sp>
        <p:nvSpPr>
          <p:cNvPr id="3"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3897791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solidFill>
                  <a:prstClr val="black">
                    <a:tint val="75000"/>
                  </a:prstClr>
                </a:solidFill>
              </a:rPr>
              <a:pPr>
                <a:defRPr/>
              </a:pPr>
              <a:t>3.4.2023</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3809793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solidFill>
                  <a:prstClr val="black">
                    <a:tint val="75000"/>
                  </a:prstClr>
                </a:solidFill>
              </a:rPr>
              <a:pPr>
                <a:defRPr/>
              </a:pPr>
              <a:t>3.4.2023</a:t>
            </a:fld>
            <a:endParaRPr lang="fi-FI">
              <a:solidFill>
                <a:prstClr val="black">
                  <a:tint val="75000"/>
                </a:prstClr>
              </a:solidFill>
            </a:endParaRPr>
          </a:p>
        </p:txBody>
      </p:sp>
      <p:sp>
        <p:nvSpPr>
          <p:cNvPr id="6"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2910078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784E4947-2E43-4D50-8772-D74E1C876608}" type="datetime1">
              <a:rPr lang="fi-FI">
                <a:solidFill>
                  <a:prstClr val="black">
                    <a:tint val="75000"/>
                  </a:prstClr>
                </a:solidFill>
              </a:rPr>
              <a:pPr>
                <a:defRPr/>
              </a:pPr>
              <a:t>3.4.2023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BE83689A-FF82-47E3-ADB6-17E6FCF3EB57}" type="slidenum">
              <a:rPr lang="fi-FI" altLang="fi-FI"/>
              <a:pPr>
                <a:defRPr/>
              </a:pPr>
              <a:t>‹#›</a:t>
            </a:fld>
            <a:endParaRPr lang="fi-FI" altLang="fi-FI"/>
          </a:p>
        </p:txBody>
      </p:sp>
    </p:spTree>
    <p:extLst>
      <p:ext uri="{BB962C8B-B14F-4D97-AF65-F5344CB8AC3E}">
        <p14:creationId xmlns:p14="http://schemas.microsoft.com/office/powerpoint/2010/main" val="3869717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lvl1pPr>
              <a:defRPr/>
            </a:lvl1pPr>
          </a:lstStyle>
          <a:p>
            <a:pPr>
              <a:defRPr/>
            </a:pPr>
            <a:fld id="{A738D340-9912-4E4D-9944-89A359E2C8A4}" type="datetime1">
              <a:rPr lang="fi-FI">
                <a:solidFill>
                  <a:prstClr val="black">
                    <a:tint val="75000"/>
                  </a:prstClr>
                </a:solidFill>
              </a:rPr>
              <a:pPr>
                <a:defRPr/>
              </a:pPr>
              <a:t>3.4.2023</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lvl1pPr>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lvl1pPr>
              <a:defRPr/>
            </a:lvl1pPr>
          </a:lstStyle>
          <a:p>
            <a:pPr>
              <a:defRPr/>
            </a:pPr>
            <a:fld id="{5E3577FC-CD45-4385-BC18-4E1DE4990E77}" type="slidenum">
              <a:rPr lang="fi-FI" altLang="fi-FI"/>
              <a:pPr>
                <a:defRPr/>
              </a:pPr>
              <a:t>‹#›</a:t>
            </a:fld>
            <a:endParaRPr lang="fi-FI" altLang="fi-FI"/>
          </a:p>
        </p:txBody>
      </p:sp>
    </p:spTree>
    <p:extLst>
      <p:ext uri="{BB962C8B-B14F-4D97-AF65-F5344CB8AC3E}">
        <p14:creationId xmlns:p14="http://schemas.microsoft.com/office/powerpoint/2010/main" val="801687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456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6025711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7384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59685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p:cNvSpPr>
            <a:spLocks noGrp="1"/>
          </p:cNvSpPr>
          <p:nvPr>
            <p:ph type="dt" sz="half" idx="10"/>
          </p:nvPr>
        </p:nvSpPr>
        <p:spPr/>
        <p:txBody>
          <a:bodyPr/>
          <a:lstStyle>
            <a:lvl1pPr>
              <a:defRPr/>
            </a:lvl1pPr>
          </a:lstStyle>
          <a:p>
            <a:pPr>
              <a:defRPr/>
            </a:pPr>
            <a:fld id="{C04782F9-7AC7-4334-802C-929FC9C6FEDF}" type="datetime1">
              <a:rPr lang="fi-FI"/>
              <a:pPr>
                <a:defRPr/>
              </a:pPr>
              <a:t>3.4.2023</a:t>
            </a:fld>
            <a:endParaRPr lang="fi-FI"/>
          </a:p>
        </p:txBody>
      </p:sp>
      <p:sp>
        <p:nvSpPr>
          <p:cNvPr id="8" name="Alatunnisteen paikkamerkki 4"/>
          <p:cNvSpPr>
            <a:spLocks noGrp="1"/>
          </p:cNvSpPr>
          <p:nvPr>
            <p:ph type="ftr" sz="quarter" idx="11"/>
          </p:nvPr>
        </p:nvSpPr>
        <p:spPr/>
        <p:txBody>
          <a:bodyPr/>
          <a:lstStyle>
            <a:lvl1pPr>
              <a:defRPr/>
            </a:lvl1pPr>
          </a:lstStyle>
          <a:p>
            <a:pPr>
              <a:defRPr/>
            </a:pPr>
            <a:endParaRPr lang="fi-FI"/>
          </a:p>
        </p:txBody>
      </p:sp>
      <p:sp>
        <p:nvSpPr>
          <p:cNvPr id="9" name="Dian numeron paikkamerkki 5"/>
          <p:cNvSpPr>
            <a:spLocks noGrp="1"/>
          </p:cNvSpPr>
          <p:nvPr>
            <p:ph type="sldNum" sz="quarter" idx="12"/>
          </p:nvPr>
        </p:nvSpPr>
        <p:spPr/>
        <p:txBody>
          <a:bodyPr/>
          <a:lstStyle>
            <a:lvl1pPr>
              <a:defRPr/>
            </a:lvl1pPr>
          </a:lstStyle>
          <a:p>
            <a:pPr>
              <a:defRPr/>
            </a:pPr>
            <a:fld id="{7F6C9B4B-398F-4DB2-A692-019F5CBB31AA}" type="slidenum">
              <a:rPr lang="fi-FI" altLang="fi-FI"/>
              <a:pPr>
                <a:defRPr/>
              </a:pPr>
              <a:t>‹#›</a:t>
            </a:fld>
            <a:endParaRPr lang="fi-FI" altLang="fi-FI"/>
          </a:p>
        </p:txBody>
      </p:sp>
    </p:spTree>
    <p:extLst>
      <p:ext uri="{BB962C8B-B14F-4D97-AF65-F5344CB8AC3E}">
        <p14:creationId xmlns:p14="http://schemas.microsoft.com/office/powerpoint/2010/main" val="42873758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3.4.2023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62994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3.4.2023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28829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3.4.2023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18794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3733090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46828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387010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955710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7494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482334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149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3"/>
          <p:cNvSpPr>
            <a:spLocks noGrp="1"/>
          </p:cNvSpPr>
          <p:nvPr>
            <p:ph type="dt" sz="half" idx="10"/>
          </p:nvPr>
        </p:nvSpPr>
        <p:spPr/>
        <p:txBody>
          <a:bodyPr/>
          <a:lstStyle>
            <a:lvl1pPr>
              <a:defRPr/>
            </a:lvl1pPr>
          </a:lstStyle>
          <a:p>
            <a:pPr>
              <a:defRPr/>
            </a:pPr>
            <a:fld id="{2620BC06-D705-4B02-8DB3-496929062F2F}" type="datetime1">
              <a:rPr lang="fi-FI"/>
              <a:pPr>
                <a:defRPr/>
              </a:pPr>
              <a:t>3.4.2023</a:t>
            </a:fld>
            <a:endParaRPr lang="fi-FI"/>
          </a:p>
        </p:txBody>
      </p:sp>
      <p:sp>
        <p:nvSpPr>
          <p:cNvPr id="4" name="Alatunnisteen paikkamerkki 4"/>
          <p:cNvSpPr>
            <a:spLocks noGrp="1"/>
          </p:cNvSpPr>
          <p:nvPr>
            <p:ph type="ftr" sz="quarter" idx="11"/>
          </p:nvPr>
        </p:nvSpPr>
        <p:spPr/>
        <p:txBody>
          <a:bodyPr/>
          <a:lstStyle>
            <a:lvl1pPr>
              <a:defRPr/>
            </a:lvl1pPr>
          </a:lstStyle>
          <a:p>
            <a:pPr>
              <a:defRPr/>
            </a:pPr>
            <a:endParaRPr lang="fi-FI"/>
          </a:p>
        </p:txBody>
      </p:sp>
      <p:sp>
        <p:nvSpPr>
          <p:cNvPr id="5" name="Dian numeron paikkamerkki 5"/>
          <p:cNvSpPr>
            <a:spLocks noGrp="1"/>
          </p:cNvSpPr>
          <p:nvPr>
            <p:ph type="sldNum" sz="quarter" idx="12"/>
          </p:nvPr>
        </p:nvSpPr>
        <p:spPr/>
        <p:txBody>
          <a:bodyPr/>
          <a:lstStyle>
            <a:lvl1pPr>
              <a:defRPr/>
            </a:lvl1pPr>
          </a:lstStyle>
          <a:p>
            <a:pPr>
              <a:defRPr/>
            </a:pPr>
            <a:fld id="{C5FB7C42-2B58-45B4-8220-6004663F2E96}" type="slidenum">
              <a:rPr lang="fi-FI" altLang="fi-FI"/>
              <a:pPr>
                <a:defRPr/>
              </a:pPr>
              <a:t>‹#›</a:t>
            </a:fld>
            <a:endParaRPr lang="fi-FI" altLang="fi-FI"/>
          </a:p>
        </p:txBody>
      </p:sp>
    </p:spTree>
    <p:extLst>
      <p:ext uri="{BB962C8B-B14F-4D97-AF65-F5344CB8AC3E}">
        <p14:creationId xmlns:p14="http://schemas.microsoft.com/office/powerpoint/2010/main" val="3673517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29883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3.4.2023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524932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3.4.2023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833342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3.4.2023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84307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552057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4994177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602030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075069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94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995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3"/>
          <p:cNvSpPr>
            <a:spLocks noGrp="1"/>
          </p:cNvSpPr>
          <p:nvPr>
            <p:ph type="dt" sz="half" idx="10"/>
          </p:nvPr>
        </p:nvSpPr>
        <p:spPr/>
        <p:txBody>
          <a:bodyPr/>
          <a:lstStyle>
            <a:lvl1pPr>
              <a:defRPr/>
            </a:lvl1pPr>
          </a:lstStyle>
          <a:p>
            <a:pPr>
              <a:defRPr/>
            </a:pPr>
            <a:fld id="{CB97FD87-389C-4352-A06E-0BEB418F0472}" type="datetime1">
              <a:rPr lang="fi-FI"/>
              <a:pPr>
                <a:defRPr/>
              </a:pPr>
              <a:t>3.4.2023</a:t>
            </a:fld>
            <a:endParaRPr lang="fi-FI"/>
          </a:p>
        </p:txBody>
      </p:sp>
      <p:sp>
        <p:nvSpPr>
          <p:cNvPr id="3" name="Alatunnisteen paikkamerkki 4"/>
          <p:cNvSpPr>
            <a:spLocks noGrp="1"/>
          </p:cNvSpPr>
          <p:nvPr>
            <p:ph type="ftr" sz="quarter" idx="11"/>
          </p:nvPr>
        </p:nvSpPr>
        <p:spPr/>
        <p:txBody>
          <a:bodyPr/>
          <a:lstStyle>
            <a:lvl1pPr>
              <a:defRPr/>
            </a:lvl1pPr>
          </a:lstStyle>
          <a:p>
            <a:pPr>
              <a:defRPr/>
            </a:pPr>
            <a:endParaRPr lang="fi-FI"/>
          </a:p>
        </p:txBody>
      </p:sp>
      <p:sp>
        <p:nvSpPr>
          <p:cNvPr id="4" name="Dian numeron paikkamerkki 5"/>
          <p:cNvSpPr>
            <a:spLocks noGrp="1"/>
          </p:cNvSpPr>
          <p:nvPr>
            <p:ph type="sldNum" sz="quarter" idx="12"/>
          </p:nvPr>
        </p:nvSpPr>
        <p:spPr/>
        <p:txBody>
          <a:bodyPr/>
          <a:lstStyle>
            <a:lvl1pPr>
              <a:defRPr/>
            </a:lvl1pPr>
          </a:lstStyle>
          <a:p>
            <a:pPr>
              <a:defRPr/>
            </a:pPr>
            <a:fld id="{07F772A8-FF9E-417F-9321-6AAB578CA673}" type="slidenum">
              <a:rPr lang="fi-FI" altLang="fi-FI"/>
              <a:pPr>
                <a:defRPr/>
              </a:pPr>
              <a:t>‹#›</a:t>
            </a:fld>
            <a:endParaRPr lang="fi-FI" altLang="fi-FI"/>
          </a:p>
        </p:txBody>
      </p:sp>
    </p:spTree>
    <p:extLst>
      <p:ext uri="{BB962C8B-B14F-4D97-AF65-F5344CB8AC3E}">
        <p14:creationId xmlns:p14="http://schemas.microsoft.com/office/powerpoint/2010/main" val="21794348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7393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281652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3.4.2023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1076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3.4.2023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4251622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3.4.2023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973796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16059623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15891095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672252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636379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003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3050"/>
            <a:ext cx="30083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6F55C8E4-42C7-424A-9FAF-FA02D7D8EA7C}" type="datetime1">
              <a:rPr lang="fi-FI"/>
              <a:pPr>
                <a:defRPr/>
              </a:pPr>
              <a:t>3.4.2023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E90E6CB5-91EE-4F59-B761-12C12300A82D}" type="slidenum">
              <a:rPr lang="fi-FI" altLang="fi-FI"/>
              <a:pPr>
                <a:defRPr/>
              </a:pPr>
              <a:t>‹#›</a:t>
            </a:fld>
            <a:endParaRPr lang="fi-FI" altLang="fi-FI"/>
          </a:p>
        </p:txBody>
      </p:sp>
    </p:spTree>
    <p:extLst>
      <p:ext uri="{BB962C8B-B14F-4D97-AF65-F5344CB8AC3E}">
        <p14:creationId xmlns:p14="http://schemas.microsoft.com/office/powerpoint/2010/main" val="2859680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957015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85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151144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pPr/>
              <a:t>3.4.2023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9571139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pPr/>
              <a:t>3.4.2023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3005182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pPr/>
              <a:t>3.4.2023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0177862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solidFill>
                  <a:srgbClr val="344068"/>
                </a:solidFill>
              </a:rPr>
              <a:pPr/>
              <a:t>‹#›</a:t>
            </a:fld>
            <a:endParaRPr lang="fi-FI">
              <a:solidFill>
                <a:srgbClr val="344068"/>
              </a:solidFill>
            </a:endParaRPr>
          </a:p>
        </p:txBody>
      </p:sp>
    </p:spTree>
    <p:extLst>
      <p:ext uri="{BB962C8B-B14F-4D97-AF65-F5344CB8AC3E}">
        <p14:creationId xmlns:p14="http://schemas.microsoft.com/office/powerpoint/2010/main" val="5706425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fi-FI"/>
              <a:t>Muokkaa perustyyl. napsautt.</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ECBECC00-8EFD-45CB-BF14-C5258F9097ED}" type="datetimeFigureOut">
              <a:rPr lang="fi-FI" smtClean="0"/>
              <a:pPr/>
              <a:t>3.4.2023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971984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27155379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fi-FI"/>
              <a:t>Muokkaa perustyyl. napsautt.</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pPr/>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pPr/>
              <a:t>‹#›</a:t>
            </a:fld>
            <a:endParaRPr lang="fi-FI"/>
          </a:p>
        </p:txBody>
      </p:sp>
    </p:spTree>
    <p:extLst>
      <p:ext uri="{BB962C8B-B14F-4D97-AF65-F5344CB8AC3E}">
        <p14:creationId xmlns:p14="http://schemas.microsoft.com/office/powerpoint/2010/main" val="3220173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p:cNvSpPr>
            <a:spLocks noGrp="1"/>
          </p:cNvSpPr>
          <p:nvPr>
            <p:ph type="dt" sz="half" idx="10"/>
          </p:nvPr>
        </p:nvSpPr>
        <p:spPr/>
        <p:txBody>
          <a:bodyPr/>
          <a:lstStyle>
            <a:lvl1pPr>
              <a:defRPr/>
            </a:lvl1pPr>
          </a:lstStyle>
          <a:p>
            <a:pPr>
              <a:defRPr/>
            </a:pPr>
            <a:fld id="{0BE70306-BF97-4CF6-AA8C-61B5379220CD}" type="datetime1">
              <a:rPr lang="fi-FI"/>
              <a:pPr>
                <a:defRPr/>
              </a:pPr>
              <a:t>3.4.2023</a:t>
            </a:fld>
            <a:endParaRPr 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52D5A102-A5F3-4953-A6D8-56411CEFAE59}" type="slidenum">
              <a:rPr lang="fi-FI" altLang="fi-FI"/>
              <a:pPr>
                <a:defRPr/>
              </a:pPr>
              <a:t>‹#›</a:t>
            </a:fld>
            <a:endParaRPr lang="fi-FI" altLang="fi-FI"/>
          </a:p>
        </p:txBody>
      </p:sp>
    </p:spTree>
    <p:extLst>
      <p:ext uri="{BB962C8B-B14F-4D97-AF65-F5344CB8AC3E}">
        <p14:creationId xmlns:p14="http://schemas.microsoft.com/office/powerpoint/2010/main" val="35055022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Otsikkodia">
    <p:spTree>
      <p:nvGrpSpPr>
        <p:cNvPr id="1" name=""/>
        <p:cNvGrpSpPr/>
        <p:nvPr/>
      </p:nvGrpSpPr>
      <p:grpSpPr>
        <a:xfrm>
          <a:off x="0" y="0"/>
          <a:ext cx="0" cy="0"/>
          <a:chOff x="0" y="0"/>
          <a:chExt cx="0" cy="0"/>
        </a:xfrm>
      </p:grpSpPr>
      <p:pic>
        <p:nvPicPr>
          <p:cNvPr id="4" name="Kuva 2" descr="ELY_logo.gi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tsikko 7"/>
          <p:cNvSpPr>
            <a:spLocks noGrp="1"/>
          </p:cNvSpPr>
          <p:nvPr>
            <p:ph type="title"/>
          </p:nvPr>
        </p:nvSpPr>
        <p:spPr>
          <a:xfrm>
            <a:off x="428596" y="2071678"/>
            <a:ext cx="8229600" cy="1714512"/>
          </a:xfrm>
          <a:prstGeom prst="rect">
            <a:avLst/>
          </a:prstGeom>
        </p:spPr>
        <p:txBody>
          <a:bodyPr/>
          <a:lstStyle>
            <a:lvl1pPr algn="ctr">
              <a:defRPr sz="3600">
                <a:solidFill>
                  <a:schemeClr val="bg1"/>
                </a:solidFill>
              </a:defRPr>
            </a:lvl1pPr>
          </a:lstStyle>
          <a:p>
            <a:r>
              <a:rPr lang="fi-FI" dirty="0"/>
              <a:t>Muokkaa </a:t>
            </a:r>
            <a:r>
              <a:rPr lang="fi-FI" dirty="0" err="1"/>
              <a:t>perustyyl</a:t>
            </a:r>
            <a:r>
              <a:rPr lang="fi-FI" dirty="0"/>
              <a:t>. </a:t>
            </a:r>
            <a:r>
              <a:rPr lang="fi-FI" dirty="0" err="1"/>
              <a:t>napsautt</a:t>
            </a:r>
            <a:r>
              <a:rPr lang="fi-FI" dirty="0"/>
              <a:t>.</a:t>
            </a:r>
          </a:p>
        </p:txBody>
      </p:sp>
      <p:sp>
        <p:nvSpPr>
          <p:cNvPr id="9" name="Tekstin paikkamerkki 10"/>
          <p:cNvSpPr>
            <a:spLocks noGrp="1"/>
          </p:cNvSpPr>
          <p:nvPr>
            <p:ph type="body" sz="quarter" idx="10"/>
          </p:nvPr>
        </p:nvSpPr>
        <p:spPr>
          <a:xfrm>
            <a:off x="2150240" y="3857625"/>
            <a:ext cx="4786312" cy="1571625"/>
          </a:xfrm>
          <a:prstGeom prst="rect">
            <a:avLst/>
          </a:prstGeom>
        </p:spPr>
        <p:txBody>
          <a:bodyPr/>
          <a:lstStyle>
            <a:lvl1pPr algn="ctr">
              <a:buNone/>
              <a:defRPr sz="2800">
                <a:solidFill>
                  <a:schemeClr val="bg1"/>
                </a:solidFill>
              </a:defRPr>
            </a:lvl1pPr>
          </a:lstStyle>
          <a:p>
            <a:pPr lvl="0"/>
            <a:r>
              <a:rPr lang="fi-FI" dirty="0"/>
              <a:t>Muokkaa tekstin perustyylejä napsauttamalla</a:t>
            </a:r>
          </a:p>
        </p:txBody>
      </p:sp>
      <p:sp>
        <p:nvSpPr>
          <p:cNvPr id="5" name="Päivämäärän paikkamerkki 9"/>
          <p:cNvSpPr>
            <a:spLocks noGrp="1"/>
          </p:cNvSpPr>
          <p:nvPr>
            <p:ph type="dt" sz="half" idx="11"/>
          </p:nvPr>
        </p:nvSpPr>
        <p:spPr/>
        <p:txBody>
          <a:bodyPr/>
          <a:lstStyle>
            <a:lvl1pPr>
              <a:defRPr baseline="0">
                <a:solidFill>
                  <a:schemeClr val="bg1"/>
                </a:solidFill>
              </a:defRPr>
            </a:lvl1pPr>
          </a:lstStyle>
          <a:p>
            <a:pPr>
              <a:defRPr/>
            </a:pPr>
            <a:fld id="{8C8377B9-EDEE-4C7D-924D-74101FE16E98}" type="datetime1">
              <a:rPr lang="fi-FI">
                <a:solidFill>
                  <a:prstClr val="white"/>
                </a:solidFill>
              </a:rPr>
              <a:pPr>
                <a:defRPr/>
              </a:pPr>
              <a:t>3.4.2023</a:t>
            </a:fld>
            <a:endParaRPr lang="fi-FI" dirty="0">
              <a:solidFill>
                <a:prstClr val="white"/>
              </a:solidFill>
            </a:endParaRPr>
          </a:p>
        </p:txBody>
      </p:sp>
      <p:sp>
        <p:nvSpPr>
          <p:cNvPr id="6" name="Dian numeron paikkamerkki 10"/>
          <p:cNvSpPr>
            <a:spLocks noGrp="1"/>
          </p:cNvSpPr>
          <p:nvPr>
            <p:ph type="sldNum" sz="quarter" idx="12"/>
          </p:nvPr>
        </p:nvSpPr>
        <p:spPr/>
        <p:txBody>
          <a:bodyPr/>
          <a:lstStyle>
            <a:lvl1pPr>
              <a:defRPr>
                <a:solidFill>
                  <a:schemeClr val="bg1"/>
                </a:solidFill>
              </a:defRPr>
            </a:lvl1pPr>
          </a:lstStyle>
          <a:p>
            <a:pPr>
              <a:defRPr/>
            </a:pPr>
            <a:fld id="{DA2C6BC4-C6EB-44ED-8DC9-D86C312601FE}" type="slidenum">
              <a:rPr lang="fi-FI" altLang="fi-FI">
                <a:solidFill>
                  <a:prstClr val="white"/>
                </a:solidFill>
              </a:rPr>
              <a:pPr>
                <a:defRPr/>
              </a:pPr>
              <a:t>‹#›</a:t>
            </a:fld>
            <a:endParaRPr lang="fi-FI" altLang="fi-FI">
              <a:solidFill>
                <a:prstClr val="white"/>
              </a:solidFill>
            </a:endParaRPr>
          </a:p>
        </p:txBody>
      </p:sp>
      <p:sp>
        <p:nvSpPr>
          <p:cNvPr id="7" name="Alatunnisteen paikkamerkki 11"/>
          <p:cNvSpPr>
            <a:spLocks noGrp="1"/>
          </p:cNvSpPr>
          <p:nvPr>
            <p:ph type="ftr" sz="quarter" idx="13"/>
          </p:nvPr>
        </p:nvSpPr>
        <p:spPr/>
        <p:txBody>
          <a:bodyPr/>
          <a:lstStyle>
            <a:lvl1pPr>
              <a:defRPr baseline="0">
                <a:solidFill>
                  <a:schemeClr val="bg1"/>
                </a:solidFill>
              </a:defRPr>
            </a:lvl1pPr>
          </a:lstStyle>
          <a:p>
            <a:pPr>
              <a:defRPr/>
            </a:pPr>
            <a:r>
              <a:rPr lang="fi-FI">
                <a:solidFill>
                  <a:prstClr val="white"/>
                </a:solidFill>
              </a:rPr>
              <a:t>viraston nimi, tekijän nimi ja osasto</a:t>
            </a:r>
            <a:endParaRPr lang="fi-FI" dirty="0">
              <a:solidFill>
                <a:prstClr val="white"/>
              </a:solidFill>
            </a:endParaRPr>
          </a:p>
        </p:txBody>
      </p:sp>
    </p:spTree>
    <p:extLst>
      <p:ext uri="{BB962C8B-B14F-4D97-AF65-F5344CB8AC3E}">
        <p14:creationId xmlns:p14="http://schemas.microsoft.com/office/powerpoint/2010/main" val="9879482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Otsikko ja sisältö">
    <p:spTree>
      <p:nvGrpSpPr>
        <p:cNvPr id="1" name=""/>
        <p:cNvGrpSpPr/>
        <p:nvPr/>
      </p:nvGrpSpPr>
      <p:grpSpPr>
        <a:xfrm>
          <a:off x="0" y="0"/>
          <a:ext cx="0" cy="0"/>
          <a:chOff x="0" y="0"/>
          <a:chExt cx="0" cy="0"/>
        </a:xfrm>
      </p:grpSpPr>
      <p:sp>
        <p:nvSpPr>
          <p:cNvPr id="6" name="Otsikko 6"/>
          <p:cNvSpPr>
            <a:spLocks noGrp="1"/>
          </p:cNvSpPr>
          <p:nvPr>
            <p:ph type="title"/>
          </p:nvPr>
        </p:nvSpPr>
        <p:spPr>
          <a:xfrm>
            <a:off x="457200" y="1428736"/>
            <a:ext cx="8229600" cy="642942"/>
          </a:xfrm>
          <a:prstGeom prst="rect">
            <a:avLst/>
          </a:prstGeom>
        </p:spPr>
        <p:txBody>
          <a:bodyPr/>
          <a:lstStyle>
            <a:lvl1pPr>
              <a:defRPr sz="3200" baseline="0">
                <a:solidFill>
                  <a:schemeClr val="tx1"/>
                </a:solidFill>
              </a:defRPr>
            </a:lvl1pPr>
          </a:lstStyle>
          <a:p>
            <a:r>
              <a:rPr lang="fi-FI" dirty="0"/>
              <a:t>Muokkaa </a:t>
            </a:r>
            <a:r>
              <a:rPr lang="fi-FI" dirty="0" err="1"/>
              <a:t>perustyyl</a:t>
            </a:r>
            <a:r>
              <a:rPr lang="fi-FI" dirty="0"/>
              <a:t>. </a:t>
            </a:r>
            <a:r>
              <a:rPr lang="fi-FI" dirty="0" err="1"/>
              <a:t>napsautt</a:t>
            </a:r>
            <a:r>
              <a:rPr lang="fi-FI" dirty="0"/>
              <a:t>.</a:t>
            </a:r>
          </a:p>
        </p:txBody>
      </p:sp>
      <p:sp>
        <p:nvSpPr>
          <p:cNvPr id="7" name="Tekstin paikkamerkki 16"/>
          <p:cNvSpPr>
            <a:spLocks noGrp="1"/>
          </p:cNvSpPr>
          <p:nvPr>
            <p:ph type="body" sz="quarter" idx="10"/>
          </p:nvPr>
        </p:nvSpPr>
        <p:spPr>
          <a:xfrm>
            <a:off x="471326" y="2286000"/>
            <a:ext cx="8286750" cy="2928938"/>
          </a:xfrm>
          <a:prstGeom prst="rect">
            <a:avLst/>
          </a:prstGeom>
        </p:spPr>
        <p:txBody>
          <a:bodyPr/>
          <a:lstStyle>
            <a:lvl1pPr>
              <a:buClr>
                <a:schemeClr val="accent6"/>
              </a:buClr>
              <a:buFont typeface="Wingdings" pitchFamily="2" charset="2"/>
              <a:buChar char="§"/>
              <a:defRPr sz="2400" baseline="0">
                <a:solidFill>
                  <a:schemeClr val="tx1"/>
                </a:solidFill>
              </a:defRPr>
            </a:lvl1pPr>
          </a:lstStyle>
          <a:p>
            <a:pPr lvl="0"/>
            <a:r>
              <a:rPr lang="fi-FI" dirty="0"/>
              <a:t>Muokkaa tekstin perustyylejä napsauttamalla</a:t>
            </a:r>
          </a:p>
        </p:txBody>
      </p:sp>
      <p:sp>
        <p:nvSpPr>
          <p:cNvPr id="4" name="Päivämäärän paikkamerkki 4"/>
          <p:cNvSpPr>
            <a:spLocks noGrp="1"/>
          </p:cNvSpPr>
          <p:nvPr>
            <p:ph type="dt" sz="half" idx="11"/>
          </p:nvPr>
        </p:nvSpPr>
        <p:spPr/>
        <p:txBody>
          <a:bodyPr/>
          <a:lstStyle>
            <a:lvl1pPr>
              <a:defRPr/>
            </a:lvl1pPr>
          </a:lstStyle>
          <a:p>
            <a:pPr>
              <a:defRPr/>
            </a:pPr>
            <a:fld id="{2A969262-7972-4442-A64D-53F4B54C6527}" type="datetime1">
              <a:rPr lang="fi-FI">
                <a:solidFill>
                  <a:srgbClr val="58585A"/>
                </a:solidFill>
              </a:rPr>
              <a:pPr>
                <a:defRPr/>
              </a:pPr>
              <a:t>3.4.2023</a:t>
            </a:fld>
            <a:endParaRPr lang="fi-FI" dirty="0">
              <a:solidFill>
                <a:srgbClr val="58585A"/>
              </a:solidFill>
            </a:endParaRPr>
          </a:p>
        </p:txBody>
      </p:sp>
      <p:sp>
        <p:nvSpPr>
          <p:cNvPr id="5" name="Alatunnisteen paikkamerkki 5"/>
          <p:cNvSpPr>
            <a:spLocks noGrp="1"/>
          </p:cNvSpPr>
          <p:nvPr>
            <p:ph type="ftr" sz="quarter" idx="12"/>
          </p:nvPr>
        </p:nvSpPr>
        <p:spPr/>
        <p:txBody>
          <a:bodyPr/>
          <a:lstStyle>
            <a:lvl1pPr>
              <a:defRPr/>
            </a:lvl1pPr>
          </a:lstStyle>
          <a:p>
            <a:pPr>
              <a:defRPr/>
            </a:pPr>
            <a:r>
              <a:rPr lang="fi-FI">
                <a:solidFill>
                  <a:srgbClr val="58585A"/>
                </a:solidFill>
              </a:rPr>
              <a:t>viraston nimi, tekijän nimi ja osasto</a:t>
            </a:r>
            <a:endParaRPr lang="fi-FI" dirty="0">
              <a:solidFill>
                <a:srgbClr val="58585A"/>
              </a:solidFill>
            </a:endParaRPr>
          </a:p>
        </p:txBody>
      </p:sp>
      <p:sp>
        <p:nvSpPr>
          <p:cNvPr id="8" name="Dian numeron paikkamerkki 6"/>
          <p:cNvSpPr>
            <a:spLocks noGrp="1"/>
          </p:cNvSpPr>
          <p:nvPr>
            <p:ph type="sldNum" sz="quarter" idx="13"/>
          </p:nvPr>
        </p:nvSpPr>
        <p:spPr/>
        <p:txBody>
          <a:bodyPr/>
          <a:lstStyle>
            <a:lvl1pPr>
              <a:defRPr/>
            </a:lvl1pPr>
          </a:lstStyle>
          <a:p>
            <a:pPr>
              <a:defRPr/>
            </a:pPr>
            <a:fld id="{ED33F960-6BFB-4925-BA1D-C8C8E39BEE58}" type="slidenum">
              <a:rPr lang="fi-FI" altLang="fi-FI">
                <a:solidFill>
                  <a:srgbClr val="58585A"/>
                </a:solidFill>
              </a:rPr>
              <a:pPr>
                <a:defRPr/>
              </a:pPr>
              <a:t>‹#›</a:t>
            </a:fld>
            <a:endParaRPr lang="fi-FI" altLang="fi-FI">
              <a:solidFill>
                <a:srgbClr val="58585A"/>
              </a:solidFill>
            </a:endParaRPr>
          </a:p>
        </p:txBody>
      </p:sp>
    </p:spTree>
    <p:extLst>
      <p:ext uri="{BB962C8B-B14F-4D97-AF65-F5344CB8AC3E}">
        <p14:creationId xmlns:p14="http://schemas.microsoft.com/office/powerpoint/2010/main" val="776916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Otsikkodia">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i-FI"/>
              <a:t>Muokkaa perustyyl. napsautt.</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5803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ECBECC00-8EFD-45CB-BF14-C5258F9097ED}" type="datetimeFigureOut">
              <a:rPr lang="fi-FI" smtClean="0"/>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3162536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fi-FI"/>
              <a:t>Muokkaa perustyyl. napsautt.</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p:txBody>
          <a:bodyPr/>
          <a:lstStyle/>
          <a:p>
            <a:fld id="{ECBECC00-8EFD-45CB-BF14-C5258F9097ED}" type="datetimeFigureOut">
              <a:rPr lang="fi-FI" smtClean="0"/>
              <a:t>3.4.2023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CCC6CB31-74F2-48E2-9CA4-7E84012E9AD4}" type="slidenum">
              <a:rPr lang="fi-FI" smtClean="0"/>
              <a:t>‹#›</a:t>
            </a:fld>
            <a:endParaRPr lang="fi-FI"/>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3650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ECBECC00-8EFD-45CB-BF14-C5258F9097ED}" type="datetimeFigureOut">
              <a:rPr lang="fi-FI" smtClean="0"/>
              <a:t>3.4.2023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17488566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fi-FI"/>
              <a:t>Muokkaa perustyyl. napsautt.</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822960" y="2582335"/>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63440" y="2582334"/>
            <a:ext cx="3703320" cy="328676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CBECC00-8EFD-45CB-BF14-C5258F9097ED}" type="datetimeFigureOut">
              <a:rPr lang="fi-FI" smtClean="0"/>
              <a:t>3.4.2023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29010022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dirty="0"/>
          </a:p>
        </p:txBody>
      </p:sp>
      <p:sp>
        <p:nvSpPr>
          <p:cNvPr id="3" name="Date Placeholder 2"/>
          <p:cNvSpPr>
            <a:spLocks noGrp="1"/>
          </p:cNvSpPr>
          <p:nvPr>
            <p:ph type="dt" sz="half" idx="10"/>
          </p:nvPr>
        </p:nvSpPr>
        <p:spPr/>
        <p:txBody>
          <a:bodyPr/>
          <a:lstStyle/>
          <a:p>
            <a:fld id="{ECBECC00-8EFD-45CB-BF14-C5258F9097ED}" type="datetimeFigureOut">
              <a:rPr lang="fi-FI" smtClean="0"/>
              <a:t>3.4.2023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0122447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CBECC00-8EFD-45CB-BF14-C5258F9097ED}" type="datetimeFigureOut">
              <a:rPr lang="fi-FI" smtClean="0"/>
              <a:t>3.4.2023</a:t>
            </a:fld>
            <a:endParaRPr lang="fi-FI"/>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i-FI"/>
          </a:p>
        </p:txBody>
      </p:sp>
      <p:sp>
        <p:nvSpPr>
          <p:cNvPr id="9" name="Slide Number Placeholder 8"/>
          <p:cNvSpPr>
            <a:spLocks noGrp="1"/>
          </p:cNvSpPr>
          <p:nvPr>
            <p:ph type="sldNum" sz="quarter" idx="12"/>
          </p:nvPr>
        </p:nvSpPr>
        <p:spPr/>
        <p:txBody>
          <a:bodyPr/>
          <a:lstStyle/>
          <a:p>
            <a:fld id="{CCC6CB31-74F2-48E2-9CA4-7E84012E9AD4}" type="slidenum">
              <a:rPr lang="fi-FI" smtClean="0"/>
              <a:t>‹#›</a:t>
            </a:fld>
            <a:endParaRPr lang="fi-FI"/>
          </a:p>
        </p:txBody>
      </p:sp>
    </p:spTree>
    <p:extLst>
      <p:ext uri="{BB962C8B-B14F-4D97-AF65-F5344CB8AC3E}">
        <p14:creationId xmlns:p14="http://schemas.microsoft.com/office/powerpoint/2010/main" val="31366752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Otsikollinen sisältö">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fi-FI"/>
              <a:t>Muokkaa perustyyl. napsautt.</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CBECC00-8EFD-45CB-BF14-C5258F9097ED}" type="datetimeFigureOut">
              <a:rPr lang="fi-FI" smtClean="0"/>
              <a:t>3.4.2023</a:t>
            </a:fld>
            <a:endParaRPr lang="fi-FI"/>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fi-FI"/>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CC6CB31-74F2-48E2-9CA4-7E84012E9AD4}" type="slidenum">
              <a:rPr lang="fi-FI" smtClean="0"/>
              <a:t>‹#›</a:t>
            </a:fld>
            <a:endParaRPr lang="fi-FI"/>
          </a:p>
        </p:txBody>
      </p:sp>
    </p:spTree>
    <p:extLst>
      <p:ext uri="{BB962C8B-B14F-4D97-AF65-F5344CB8AC3E}">
        <p14:creationId xmlns:p14="http://schemas.microsoft.com/office/powerpoint/2010/main" val="422280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satakuntaliitto.fi/"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3.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hyperlink" Target="http://www.satakuntaliitto.fi/index.aspx"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www.satakuntaliitto.fi/"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hyperlink" Target="http://www.satakuntaliitto.fi/" TargetMode="Externa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hyperlink" Target="http://www.satakuntaliitto.fi/index.aspx" TargetMode="Externa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4" Type="http://schemas.openxmlformats.org/officeDocument/2006/relationships/image" Target="../media/image3.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pPr>
                <a:defRPr/>
              </a:pPr>
              <a:t>3.4.2023</a:t>
            </a:fld>
            <a:endParaRPr lang="fi-FI"/>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CBECC00-8EFD-45CB-BF14-C5258F9097ED}" type="datetimeFigureOut">
              <a:rPr lang="fi-FI" smtClean="0"/>
              <a:t>3.4.2023</a:t>
            </a:fld>
            <a:endParaRPr lang="fi-FI"/>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i-FI"/>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CC6CB31-74F2-48E2-9CA4-7E84012E9AD4}" type="slidenum">
              <a:rPr lang="fi-FI" smtClean="0"/>
              <a:t>‹#›</a:t>
            </a:fld>
            <a:endParaRPr lang="fi-FI"/>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591812"/>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90" y="1123840"/>
            <a:ext cx="2210612" cy="4601183"/>
          </a:xfrm>
          <a:prstGeom prst="rect">
            <a:avLst/>
          </a:prstGeom>
        </p:spPr>
        <p:txBody>
          <a:bodyPr vert="horz" lIns="91440" tIns="45720" rIns="91440" bIns="45720" rtlCol="0" anchor="ctr">
            <a:normAutofit/>
          </a:bodyPr>
          <a:lstStyle/>
          <a:p>
            <a:r>
              <a:rPr lang="fi-FI"/>
              <a:t>Muokkaa perustyyl. napsautt.</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196849" y="6356353"/>
            <a:ext cx="2057400"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fld id="{5586B75A-687E-405C-8A0B-8D00578BA2C3}" type="datetimeFigureOut">
              <a:rPr lang="en-US" smtClean="0">
                <a:solidFill>
                  <a:prstClr val="black">
                    <a:lumMod val="50000"/>
                    <a:lumOff val="50000"/>
                  </a:prstClr>
                </a:solidFill>
              </a:rPr>
              <a:pPr defTabSz="342900"/>
              <a:t>4/3/2023</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2901951" y="6356353"/>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pPr defTabSz="342900"/>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7975603" y="6356353"/>
            <a:ext cx="1148195" cy="365125"/>
          </a:xfrm>
          <a:prstGeom prst="rect">
            <a:avLst/>
          </a:prstGeom>
        </p:spPr>
        <p:txBody>
          <a:bodyPr vert="horz" lIns="91440" tIns="45720" rIns="91440" bIns="45720" rtlCol="0" anchor="ctr"/>
          <a:lstStyle>
            <a:lvl1pPr algn="r">
              <a:defRPr sz="900" b="1">
                <a:solidFill>
                  <a:schemeClr val="accent1"/>
                </a:solidFill>
              </a:defRPr>
            </a:lvl1pPr>
          </a:lstStyle>
          <a:p>
            <a:pPr defTabSz="342900"/>
            <a:fld id="{4FAB73BC-B049-4115-A692-8D63A059BFB8}" type="slidenum">
              <a:rPr lang="en-US" smtClean="0">
                <a:solidFill>
                  <a:srgbClr val="0070C0"/>
                </a:solidFill>
              </a:rPr>
              <a:pPr defTabSz="342900"/>
              <a:t>‹#›</a:t>
            </a:fld>
            <a:endParaRPr lang="en-US" dirty="0">
              <a:solidFill>
                <a:srgbClr val="0070C0"/>
              </a:solidFill>
            </a:endParaRPr>
          </a:p>
        </p:txBody>
      </p:sp>
    </p:spTree>
    <p:extLst>
      <p:ext uri="{BB962C8B-B14F-4D97-AF65-F5344CB8AC3E}">
        <p14:creationId xmlns:p14="http://schemas.microsoft.com/office/powerpoint/2010/main" val="387987039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sldNum="0" hdr="0" ftr="0" dt="0"/>
  <p:txStyles>
    <p:titleStyle>
      <a:lvl1pPr algn="l" defTabSz="685783" rtl="0" eaLnBrk="1" latinLnBrk="0" hangingPunct="1">
        <a:lnSpc>
          <a:spcPct val="90000"/>
        </a:lnSpc>
        <a:spcBef>
          <a:spcPct val="0"/>
        </a:spcBef>
        <a:buNone/>
        <a:defRPr sz="2700" kern="1200" spc="-45" baseline="0">
          <a:solidFill>
            <a:srgbClr val="FFFFFF"/>
          </a:solidFill>
          <a:latin typeface="+mj-lt"/>
          <a:ea typeface="+mj-ea"/>
          <a:cs typeface="+mj-cs"/>
        </a:defRPr>
      </a:lvl1pPr>
    </p:titleStyle>
    <p:bodyStyle>
      <a:lvl1pPr marL="137156" indent="-137156" algn="l" defTabSz="685783"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37" indent="-137156" algn="l" defTabSz="685783"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28" indent="-137156" algn="l" defTabSz="685783"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20"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12" indent="-13715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03"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795"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686"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577" indent="-171446" algn="l" defTabSz="685783"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7ACAC9A-510C-4673-9AB7-A29C9550D85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AD146A9-E839-4AFA-B145-392F75D658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3DA30E6-5C79-426D-99B8-B138889F6F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CAA2D79-F595-4CE3-8B63-33D1E98E9C70}" type="datetimeFigureOut">
              <a:rPr lang="fi-FI" smtClean="0"/>
              <a:t>3.4.2023</a:t>
            </a:fld>
            <a:endParaRPr lang="fi-FI"/>
          </a:p>
        </p:txBody>
      </p:sp>
      <p:sp>
        <p:nvSpPr>
          <p:cNvPr id="5" name="Alatunnisteen paikkamerkki 4">
            <a:extLst>
              <a:ext uri="{FF2B5EF4-FFF2-40B4-BE49-F238E27FC236}">
                <a16:creationId xmlns:a16="http://schemas.microsoft.com/office/drawing/2014/main" id="{C0534D7B-B03B-4C00-9AF8-BAA7F564E13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D118544-95FB-49D1-AE7E-C050BB7B95F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6A88A3-14C7-434E-A430-8AEEDB991D4A}" type="slidenum">
              <a:rPr lang="fi-FI" smtClean="0"/>
              <a:t>‹#›</a:t>
            </a:fld>
            <a:endParaRPr lang="fi-FI"/>
          </a:p>
        </p:txBody>
      </p:sp>
    </p:spTree>
    <p:extLst>
      <p:ext uri="{BB962C8B-B14F-4D97-AF65-F5344CB8AC3E}">
        <p14:creationId xmlns:p14="http://schemas.microsoft.com/office/powerpoint/2010/main" val="2747812803"/>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20C2AD5-5C3B-4B13-841F-2B266867026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B56EBB5C-DF64-4357-A1B9-50652467057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AC00B81-6A91-44AA-BDB3-839C18ABF01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8A57C4-EBE5-4933-995E-6DB7E7198765}" type="datetimeFigureOut">
              <a:rPr lang="fi-FI" smtClean="0"/>
              <a:t>3.4.2023</a:t>
            </a:fld>
            <a:endParaRPr lang="fi-FI"/>
          </a:p>
        </p:txBody>
      </p:sp>
      <p:sp>
        <p:nvSpPr>
          <p:cNvPr id="5" name="Alatunnisteen paikkamerkki 4">
            <a:extLst>
              <a:ext uri="{FF2B5EF4-FFF2-40B4-BE49-F238E27FC236}">
                <a16:creationId xmlns:a16="http://schemas.microsoft.com/office/drawing/2014/main" id="{7282A098-C296-4ECC-8120-AD1CC377835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6DF4563-4D48-4F7F-8085-05ACE87B73D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452A63-9DDC-4A3B-A1D0-B92F475203A3}" type="slidenum">
              <a:rPr lang="fi-FI" smtClean="0"/>
              <a:t>‹#›</a:t>
            </a:fld>
            <a:endParaRPr lang="fi-FI"/>
          </a:p>
        </p:txBody>
      </p:sp>
    </p:spTree>
    <p:extLst>
      <p:ext uri="{BB962C8B-B14F-4D97-AF65-F5344CB8AC3E}">
        <p14:creationId xmlns:p14="http://schemas.microsoft.com/office/powerpoint/2010/main" val="1983493697"/>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490493-2CCE-460F-A71B-A59FD117C8ED}"/>
              </a:ext>
            </a:extLst>
          </p:cNvPr>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a:t>Click to edit Master title style</a:t>
            </a:r>
            <a:endParaRPr lang="en-FI"/>
          </a:p>
        </p:txBody>
      </p:sp>
      <p:sp>
        <p:nvSpPr>
          <p:cNvPr id="3" name="Text Placeholder 2">
            <a:extLst>
              <a:ext uri="{FF2B5EF4-FFF2-40B4-BE49-F238E27FC236}">
                <a16:creationId xmlns:a16="http://schemas.microsoft.com/office/drawing/2014/main" id="{2896AF6D-0662-4A89-AB5E-77D7071B0F76}"/>
              </a:ext>
            </a:extLst>
          </p:cNvPr>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
        <p:nvSpPr>
          <p:cNvPr id="4" name="Date Placeholder 3">
            <a:extLst>
              <a:ext uri="{FF2B5EF4-FFF2-40B4-BE49-F238E27FC236}">
                <a16:creationId xmlns:a16="http://schemas.microsoft.com/office/drawing/2014/main" id="{1CF0475C-85FF-4FC3-A2F8-27727DBE2F61}"/>
              </a:ext>
            </a:extLst>
          </p:cNvPr>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731">
                <a:solidFill>
                  <a:schemeClr val="tx1">
                    <a:tint val="75000"/>
                  </a:schemeClr>
                </a:solidFill>
              </a:defRPr>
            </a:lvl1pPr>
          </a:lstStyle>
          <a:p>
            <a:fld id="{4B375A75-36E2-4751-B3B8-A28F920E5721}" type="datetimeFigureOut">
              <a:rPr lang="en-FI" smtClean="0"/>
              <a:t>04/03/2023</a:t>
            </a:fld>
            <a:endParaRPr lang="en-FI"/>
          </a:p>
        </p:txBody>
      </p:sp>
      <p:sp>
        <p:nvSpPr>
          <p:cNvPr id="5" name="Footer Placeholder 4">
            <a:extLst>
              <a:ext uri="{FF2B5EF4-FFF2-40B4-BE49-F238E27FC236}">
                <a16:creationId xmlns:a16="http://schemas.microsoft.com/office/drawing/2014/main" id="{7D3A3FBE-F36E-4D56-9191-BC89C00F8B2E}"/>
              </a:ext>
            </a:extLst>
          </p:cNvPr>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GB" noProof="0" dirty="0">
              <a:solidFill>
                <a:srgbClr val="000000"/>
              </a:solidFill>
            </a:endParaRPr>
          </a:p>
        </p:txBody>
      </p:sp>
      <p:sp>
        <p:nvSpPr>
          <p:cNvPr id="6" name="Slide Number Placeholder 5">
            <a:extLst>
              <a:ext uri="{FF2B5EF4-FFF2-40B4-BE49-F238E27FC236}">
                <a16:creationId xmlns:a16="http://schemas.microsoft.com/office/drawing/2014/main" id="{F67A7086-D747-4210-949D-5D859E6034AA}"/>
              </a:ext>
            </a:extLst>
          </p:cNvPr>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731">
                <a:solidFill>
                  <a:schemeClr val="tx1">
                    <a:tint val="75000"/>
                  </a:schemeClr>
                </a:solidFill>
              </a:defRPr>
            </a:lvl1pPr>
          </a:lstStyle>
          <a:p>
            <a:fld id="{9632809D-6C1B-4AC2-BD1B-70BC25F43232}" type="slidenum">
              <a:rPr lang="en-FI" smtClean="0"/>
              <a:t>‹#›</a:t>
            </a:fld>
            <a:endParaRPr lang="en-FI"/>
          </a:p>
        </p:txBody>
      </p:sp>
    </p:spTree>
    <p:extLst>
      <p:ext uri="{BB962C8B-B14F-4D97-AF65-F5344CB8AC3E}">
        <p14:creationId xmlns:p14="http://schemas.microsoft.com/office/powerpoint/2010/main" val="3009957187"/>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ransition spd="med">
    <p:fade/>
  </p:transition>
  <p:hf sldNum="0" hdr="0" ftr="0" dt="0"/>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4" indent="-139304" algn="l" defTabSz="557213" rtl="0" eaLnBrk="1" latinLnBrk="0" hangingPunct="1">
        <a:lnSpc>
          <a:spcPct val="90000"/>
        </a:lnSpc>
        <a:spcBef>
          <a:spcPts val="610"/>
        </a:spcBef>
        <a:buFont typeface="Arial" panose="020B0604020202020204" pitchFamily="34" charset="0"/>
        <a:buChar char="•"/>
        <a:defRPr sz="1706" kern="1200">
          <a:solidFill>
            <a:schemeClr val="tx1"/>
          </a:solidFill>
          <a:latin typeface="+mn-lt"/>
          <a:ea typeface="+mn-ea"/>
          <a:cs typeface="+mn-cs"/>
        </a:defRPr>
      </a:lvl1pPr>
      <a:lvl2pPr marL="417910" indent="-139304" algn="l" defTabSz="557213" rtl="0" eaLnBrk="1" latinLnBrk="0" hangingPunct="1">
        <a:lnSpc>
          <a:spcPct val="90000"/>
        </a:lnSpc>
        <a:spcBef>
          <a:spcPts val="304"/>
        </a:spcBef>
        <a:buFont typeface="Arial" panose="020B0604020202020204" pitchFamily="34" charset="0"/>
        <a:buChar char="•"/>
        <a:defRPr sz="1463" kern="1200">
          <a:solidFill>
            <a:schemeClr val="tx1"/>
          </a:solidFill>
          <a:latin typeface="+mn-lt"/>
          <a:ea typeface="+mn-ea"/>
          <a:cs typeface="+mn-cs"/>
        </a:defRPr>
      </a:lvl2pPr>
      <a:lvl3pPr marL="696516" indent="-139304" algn="l" defTabSz="557213" rtl="0" eaLnBrk="1" latinLnBrk="0" hangingPunct="1">
        <a:lnSpc>
          <a:spcPct val="90000"/>
        </a:lnSpc>
        <a:spcBef>
          <a:spcPts val="304"/>
        </a:spcBef>
        <a:buFont typeface="Arial" panose="020B0604020202020204" pitchFamily="34" charset="0"/>
        <a:buChar char="•"/>
        <a:defRPr sz="1219" kern="1200">
          <a:solidFill>
            <a:schemeClr val="tx1"/>
          </a:solidFill>
          <a:latin typeface="+mn-lt"/>
          <a:ea typeface="+mn-ea"/>
          <a:cs typeface="+mn-cs"/>
        </a:defRPr>
      </a:lvl3pPr>
      <a:lvl4pPr marL="975122"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4pPr>
      <a:lvl5pPr marL="1253729"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5pPr>
      <a:lvl6pPr marL="1532335"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6pPr>
      <a:lvl7pPr marL="1810941"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7pPr>
      <a:lvl8pPr marL="2089547"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8pPr>
      <a:lvl9pPr marL="2368154" indent="-139304" algn="l" defTabSz="557213" rtl="0" eaLnBrk="1" latinLnBrk="0" hangingPunct="1">
        <a:lnSpc>
          <a:spcPct val="90000"/>
        </a:lnSpc>
        <a:spcBef>
          <a:spcPts val="304"/>
        </a:spcBef>
        <a:buFont typeface="Arial" panose="020B0604020202020204" pitchFamily="34" charset="0"/>
        <a:buChar char="•"/>
        <a:defRPr sz="1097" kern="1200">
          <a:solidFill>
            <a:schemeClr val="tx1"/>
          </a:solidFill>
          <a:latin typeface="+mn-lt"/>
          <a:ea typeface="+mn-ea"/>
          <a:cs typeface="+mn-cs"/>
        </a:defRPr>
      </a:lvl9pPr>
    </p:bodyStyle>
    <p:otherStyle>
      <a:defPPr>
        <a:defRPr lang="en-FI"/>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B8B64A-4EA2-4A09-9AF2-4C903010330C}" type="datetimeFigureOut">
              <a:rPr lang="fi-FI">
                <a:solidFill>
                  <a:prstClr val="black">
                    <a:tint val="75000"/>
                  </a:prstClr>
                </a:solidFill>
              </a:rPr>
              <a:pPr>
                <a:defRPr/>
              </a:pPr>
              <a:t>3.4.2023</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76C4270-2776-4A34-B42C-4D264C4EF6A9}"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697293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409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3.4.2023</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31000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Otsikon paikkamerkki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BA12224-2025-440B-AE74-E60118C6D1FE}" type="datetime1">
              <a:rPr lang="fi-FI">
                <a:solidFill>
                  <a:prstClr val="black">
                    <a:tint val="75000"/>
                  </a:prstClr>
                </a:solidFill>
              </a:rPr>
              <a:pPr>
                <a:defRPr/>
              </a:pPr>
              <a:t>3.4.2023</a:t>
            </a:fld>
            <a:endParaRPr lang="fi-FI">
              <a:solidFill>
                <a:prstClr val="black">
                  <a:tint val="75000"/>
                </a:prstClr>
              </a:solidFill>
            </a:endParaRPr>
          </a:p>
        </p:txBody>
      </p:sp>
      <p:sp>
        <p:nvSpPr>
          <p:cNvPr id="5" name="Alatunnisteen paikkamerk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solidFill>
                <a:prstClr val="black">
                  <a:tint val="75000"/>
                </a:prstClr>
              </a:solidFill>
            </a:endParaRPr>
          </a:p>
        </p:txBody>
      </p:sp>
      <p:sp>
        <p:nvSpPr>
          <p:cNvPr id="6" name="Dian numeron paikkamerkki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E1F6BD6-535D-41CF-8410-0280F12E1711}" type="slidenum">
              <a:rPr lang="fi-FI" altLang="fi-FI"/>
              <a:pPr>
                <a:defRPr/>
              </a:pPr>
              <a:t>‹#›</a:t>
            </a:fld>
            <a:endParaRPr lang="fi-FI" altLang="fi-FI"/>
          </a:p>
        </p:txBody>
      </p:sp>
      <p:grpSp>
        <p:nvGrpSpPr>
          <p:cNvPr id="1031" name="Ryhmä 6"/>
          <p:cNvGrpSpPr>
            <a:grpSpLocks/>
          </p:cNvGrpSpPr>
          <p:nvPr userDrawn="1"/>
        </p:nvGrpSpPr>
        <p:grpSpPr bwMode="auto">
          <a:xfrm>
            <a:off x="250825" y="6237288"/>
            <a:ext cx="3138488" cy="419100"/>
            <a:chOff x="5796136" y="6237312"/>
            <a:chExt cx="3137322" cy="419525"/>
          </a:xfrm>
        </p:grpSpPr>
        <p:pic>
          <p:nvPicPr>
            <p:cNvPr id="1032" name="Picture 7" descr="http://www.satakuntaliitto.fi/kuvat/satakunta_vaakuna.gif">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6136" y="6237312"/>
              <a:ext cx="288032" cy="4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3" descr="http://www.satakuntaliitto.fi/kuvat/satakuntaliitto_logo.gif">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6176" y="6453336"/>
              <a:ext cx="2777282" cy="130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1661822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3.4.2023</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63055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rPr>
              <a:pPr eaLnBrk="1" fontAlgn="auto" hangingPunct="1">
                <a:spcBef>
                  <a:spcPts val="0"/>
                </a:spcBef>
                <a:spcAft>
                  <a:spcPts val="0"/>
                </a:spcAft>
              </a:pPr>
              <a:t>3.4.2023</a:t>
            </a:fld>
            <a:endParaRPr lang="fi-FI">
              <a:latin typeface="Calibri" panose="020F0502020204030204"/>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rPr>
              <a:pPr eaLnBrk="1" fontAlgn="auto" hangingPunct="1">
                <a:spcBef>
                  <a:spcPts val="0"/>
                </a:spcBef>
                <a:spcAft>
                  <a:spcPts val="0"/>
                </a:spcAft>
              </a:pPr>
              <a:t>‹#›</a:t>
            </a:fld>
            <a:endParaRPr lang="fi-FI">
              <a:latin typeface="Calibri" panose="020F0502020204030204"/>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94449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3.4.2023</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785070"/>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fi-FI"/>
              <a:t>Muokkaa perustyyl. napsautt.</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eaLnBrk="1" fontAlgn="auto" hangingPunct="1">
              <a:spcBef>
                <a:spcPts val="0"/>
              </a:spcBef>
              <a:spcAft>
                <a:spcPts val="0"/>
              </a:spcAft>
            </a:pPr>
            <a:fld id="{ECBECC00-8EFD-45CB-BF14-C5258F9097ED}" type="datetimeFigureOut">
              <a:rPr lang="fi-FI" smtClean="0">
                <a:latin typeface="Calibri" panose="020F0502020204030204"/>
                <a:cs typeface="+mn-cs"/>
              </a:rPr>
              <a:pPr eaLnBrk="1" fontAlgn="auto" hangingPunct="1">
                <a:spcBef>
                  <a:spcPts val="0"/>
                </a:spcBef>
                <a:spcAft>
                  <a:spcPts val="0"/>
                </a:spcAft>
              </a:pPr>
              <a:t>3.4.2023</a:t>
            </a:fld>
            <a:endParaRPr lang="fi-FI">
              <a:latin typeface="Calibri" panose="020F0502020204030204"/>
              <a:cs typeface="+mn-cs"/>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eaLnBrk="1" fontAlgn="auto" hangingPunct="1">
              <a:spcBef>
                <a:spcPts val="0"/>
              </a:spcBef>
              <a:spcAft>
                <a:spcPts val="0"/>
              </a:spcAft>
            </a:pPr>
            <a:endParaRPr lang="fi-FI">
              <a:latin typeface="Calibri" panose="020F0502020204030204"/>
              <a:cs typeface="+mn-cs"/>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eaLnBrk="1" fontAlgn="auto" hangingPunct="1">
              <a:spcBef>
                <a:spcPts val="0"/>
              </a:spcBef>
              <a:spcAft>
                <a:spcPts val="0"/>
              </a:spcAft>
            </a:pPr>
            <a:fld id="{CCC6CB31-74F2-48E2-9CA4-7E84012E9AD4}" type="slidenum">
              <a:rPr lang="fi-FI" smtClean="0">
                <a:latin typeface="Calibri" panose="020F0502020204030204"/>
                <a:cs typeface="+mn-cs"/>
              </a:rPr>
              <a:pPr eaLnBrk="1" fontAlgn="auto" hangingPunct="1">
                <a:spcBef>
                  <a:spcPts val="0"/>
                </a:spcBef>
                <a:spcAft>
                  <a:spcPts val="0"/>
                </a:spcAft>
              </a:pPr>
              <a:t>‹#›</a:t>
            </a:fld>
            <a:endParaRPr lang="fi-FI">
              <a:latin typeface="Calibri" panose="020F0502020204030204"/>
              <a:cs typeface="+mn-cs"/>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744149"/>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9"/>
          <p:cNvSpPr txBox="1">
            <a:spLocks noChangeArrowheads="1"/>
          </p:cNvSpPr>
          <p:nvPr/>
        </p:nvSpPr>
        <p:spPr bwMode="auto">
          <a:xfrm>
            <a:off x="323850" y="6021388"/>
            <a:ext cx="1944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endParaRPr lang="fi-FI" altLang="fi-FI">
              <a:solidFill>
                <a:srgbClr val="58585A"/>
              </a:solidFill>
              <a:cs typeface="+mn-cs"/>
            </a:endParaRPr>
          </a:p>
        </p:txBody>
      </p:sp>
      <p:pic>
        <p:nvPicPr>
          <p:cNvPr id="1027" name="Kuva 8" descr="ELY_logo_väri.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163" y="285750"/>
            <a:ext cx="4702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äivämäärän paikkamerkki 4"/>
          <p:cNvSpPr>
            <a:spLocks noGrp="1"/>
          </p:cNvSpPr>
          <p:nvPr>
            <p:ph type="dt" sz="half" idx="2"/>
          </p:nvPr>
        </p:nvSpPr>
        <p:spPr>
          <a:xfrm>
            <a:off x="6713538" y="6357938"/>
            <a:ext cx="1357312"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fld id="{26757895-DAA3-4800-AAC0-BDC42D9FFF67}" type="datetime1">
              <a:rPr lang="fi-FI">
                <a:solidFill>
                  <a:srgbClr val="58585A"/>
                </a:solidFill>
                <a:cs typeface="+mn-cs"/>
              </a:rPr>
              <a:pPr>
                <a:defRPr/>
              </a:pPr>
              <a:t>3.4.2023</a:t>
            </a:fld>
            <a:endParaRPr lang="fi-FI" dirty="0">
              <a:solidFill>
                <a:srgbClr val="58585A"/>
              </a:solidFill>
              <a:cs typeface="+mn-cs"/>
            </a:endParaRPr>
          </a:p>
        </p:txBody>
      </p:sp>
      <p:sp>
        <p:nvSpPr>
          <p:cNvPr id="6" name="Alatunnisteen paikkamerkki 5"/>
          <p:cNvSpPr>
            <a:spLocks noGrp="1"/>
          </p:cNvSpPr>
          <p:nvPr>
            <p:ph type="ftr" sz="quarter" idx="3"/>
          </p:nvPr>
        </p:nvSpPr>
        <p:spPr>
          <a:xfrm>
            <a:off x="284163" y="6357938"/>
            <a:ext cx="6357937" cy="365125"/>
          </a:xfrm>
          <a:prstGeom prst="rect">
            <a:avLst/>
          </a:prstGeom>
        </p:spPr>
        <p:txBody>
          <a:bodyPr vert="horz" lIns="91440" tIns="45720" rIns="91440" bIns="45720" rtlCol="0" anchor="ctr"/>
          <a:lstStyle>
            <a:lvl1pPr algn="l" eaLnBrk="1" hangingPunct="1">
              <a:defRPr sz="1000" baseline="0">
                <a:solidFill>
                  <a:schemeClr val="tx1"/>
                </a:solidFill>
                <a:latin typeface="Arial" charset="0"/>
              </a:defRPr>
            </a:lvl1pPr>
          </a:lstStyle>
          <a:p>
            <a:pPr>
              <a:defRPr/>
            </a:pPr>
            <a:r>
              <a:rPr lang="fi-FI">
                <a:solidFill>
                  <a:srgbClr val="58585A"/>
                </a:solidFill>
                <a:cs typeface="+mn-cs"/>
              </a:rPr>
              <a:t>viraston nimi, tekijän nimi ja osasto</a:t>
            </a:r>
            <a:endParaRPr lang="fi-FI" dirty="0">
              <a:solidFill>
                <a:srgbClr val="58585A"/>
              </a:solidFill>
              <a:cs typeface="+mn-cs"/>
            </a:endParaRPr>
          </a:p>
        </p:txBody>
      </p:sp>
      <p:sp>
        <p:nvSpPr>
          <p:cNvPr id="7" name="Dian numeron paikkamerkki 6"/>
          <p:cNvSpPr>
            <a:spLocks noGrp="1"/>
          </p:cNvSpPr>
          <p:nvPr>
            <p:ph type="sldNum" sz="quarter" idx="4"/>
          </p:nvPr>
        </p:nvSpPr>
        <p:spPr>
          <a:xfrm>
            <a:off x="8215313" y="6356350"/>
            <a:ext cx="4000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vl1pPr>
          </a:lstStyle>
          <a:p>
            <a:pPr>
              <a:defRPr/>
            </a:pPr>
            <a:fld id="{583E8E16-BCF2-417B-8ED6-0885C5424EB5}" type="slidenum">
              <a:rPr lang="fi-FI" altLang="fi-FI">
                <a:solidFill>
                  <a:srgbClr val="58585A"/>
                </a:solidFill>
                <a:cs typeface="+mn-cs"/>
              </a:rPr>
              <a:pPr>
                <a:defRPr/>
              </a:pPr>
              <a:t>‹#›</a:t>
            </a:fld>
            <a:endParaRPr lang="fi-FI" altLang="fi-FI">
              <a:solidFill>
                <a:srgbClr val="58585A"/>
              </a:solidFill>
              <a:cs typeface="+mn-cs"/>
            </a:endParaRPr>
          </a:p>
        </p:txBody>
      </p:sp>
    </p:spTree>
    <p:extLst>
      <p:ext uri="{BB962C8B-B14F-4D97-AF65-F5344CB8AC3E}">
        <p14:creationId xmlns:p14="http://schemas.microsoft.com/office/powerpoint/2010/main" val="1056052442"/>
      </p:ext>
    </p:extLst>
  </p:cSld>
  <p:clrMap bg1="lt1" tx1="dk1" bg2="lt2" tx2="dk2" accent1="accent1" accent2="accent2" accent3="accent3" accent4="accent4" accent5="accent5" accent6="accent6" hlink="hlink" folHlink="folHlink"/>
  <p:sldLayoutIdLst>
    <p:sldLayoutId id="2147484021" r:id="rId1"/>
    <p:sldLayoutId id="2147484022" r:id="rId2"/>
  </p:sldLayoutIdLst>
  <p:hf hdr="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eaLnBrk="1" fontAlgn="base" hangingPunct="1">
        <a:spcBef>
          <a:spcPct val="0"/>
        </a:spcBef>
        <a:spcAft>
          <a:spcPct val="0"/>
        </a:spcAft>
        <a:defRPr sz="4000">
          <a:solidFill>
            <a:schemeClr val="tx2"/>
          </a:solidFill>
          <a:latin typeface="Verdana" pitchFamily="34" charset="0"/>
        </a:defRPr>
      </a:lvl6pPr>
      <a:lvl7pPr marL="914400" algn="l" rtl="0" eaLnBrk="1" fontAlgn="base" hangingPunct="1">
        <a:spcBef>
          <a:spcPct val="0"/>
        </a:spcBef>
        <a:spcAft>
          <a:spcPct val="0"/>
        </a:spcAft>
        <a:defRPr sz="4000">
          <a:solidFill>
            <a:schemeClr val="tx2"/>
          </a:solidFill>
          <a:latin typeface="Verdana" pitchFamily="34" charset="0"/>
        </a:defRPr>
      </a:lvl7pPr>
      <a:lvl8pPr marL="1371600" algn="l" rtl="0" eaLnBrk="1" fontAlgn="base" hangingPunct="1">
        <a:spcBef>
          <a:spcPct val="0"/>
        </a:spcBef>
        <a:spcAft>
          <a:spcPct val="0"/>
        </a:spcAft>
        <a:defRPr sz="4000">
          <a:solidFill>
            <a:schemeClr val="tx2"/>
          </a:solidFill>
          <a:latin typeface="Verdana" pitchFamily="34" charset="0"/>
        </a:defRPr>
      </a:lvl8pPr>
      <a:lvl9pPr marL="1828800" algn="l" rtl="0" eaLnBrk="1" fontAlgn="base" hangingPunct="1">
        <a:spcBef>
          <a:spcPct val="0"/>
        </a:spcBef>
        <a:spcAft>
          <a:spcPct val="0"/>
        </a:spcAft>
        <a:defRPr sz="4000">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tx2"/>
        </a:buClr>
        <a:buSzPct val="150000"/>
        <a:buFont typeface="Wingdings" panose="05000000000000000000" pitchFamily="2" charset="2"/>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lr>
          <a:schemeClr val="accent2"/>
        </a:buClr>
        <a:buSzPct val="150000"/>
        <a:buFont typeface="Wingdings" panose="05000000000000000000"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folHlink"/>
        </a:buClr>
        <a:buSzPct val="150000"/>
        <a:buFont typeface="Wingdings" panose="05000000000000000000"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folHlink"/>
        </a:buClr>
        <a:buSzPct val="150000"/>
        <a:buFont typeface="Wingdings" pitchFamily="2" charset="2"/>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png"/><Relationship Id="rId1" Type="http://schemas.openxmlformats.org/officeDocument/2006/relationships/slideLayout" Target="../slideLayouts/slideLayout117.xml"/><Relationship Id="rId4" Type="http://schemas.openxmlformats.org/officeDocument/2006/relationships/image" Target="../media/image8.png"/></Relationships>
</file>

<file path=ppt/slides/_rels/slide101.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png"/><Relationship Id="rId1" Type="http://schemas.openxmlformats.org/officeDocument/2006/relationships/slideLayout" Target="../slideLayouts/slideLayout117.xml"/><Relationship Id="rId4" Type="http://schemas.openxmlformats.org/officeDocument/2006/relationships/image" Target="../media/image8.png"/></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6.emf"/><Relationship Id="rId1" Type="http://schemas.openxmlformats.org/officeDocument/2006/relationships/slideLayout" Target="../slideLayouts/slideLayout11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49.png"/></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0.emf"/><Relationship Id="rId1" Type="http://schemas.openxmlformats.org/officeDocument/2006/relationships/slideLayout" Target="../slideLayouts/slideLayout1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17.xml"/><Relationship Id="rId6" Type="http://schemas.openxmlformats.org/officeDocument/2006/relationships/image" Target="../media/image8.png"/><Relationship Id="rId5" Type="http://schemas.openxmlformats.org/officeDocument/2006/relationships/image" Target="../media/image154.png"/><Relationship Id="rId4" Type="http://schemas.openxmlformats.org/officeDocument/2006/relationships/image" Target="../media/image153.png"/></Relationships>
</file>

<file path=ppt/slides/_rels/slide1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57.emf"/></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8.emf"/><Relationship Id="rId1" Type="http://schemas.openxmlformats.org/officeDocument/2006/relationships/slideLayout" Target="../slideLayouts/slideLayout117.xml"/></Relationships>
</file>

<file path=ppt/slides/_rels/slide10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17.xml"/><Relationship Id="rId6" Type="http://schemas.openxmlformats.org/officeDocument/2006/relationships/image" Target="../media/image8.png"/><Relationship Id="rId5" Type="http://schemas.openxmlformats.org/officeDocument/2006/relationships/image" Target="../media/image162.png"/><Relationship Id="rId4" Type="http://schemas.openxmlformats.org/officeDocument/2006/relationships/image" Target="../media/image161.png"/></Relationships>
</file>

<file path=ppt/slides/_rels/slide10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65.emf"/></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68.png"/></Relationships>
</file>

<file path=ppt/slides/_rels/slide111.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9.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71.png"/></Relationships>
</file>

<file path=ppt/slides/_rels/slide112.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72.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74.png"/></Relationships>
</file>

<file path=ppt/slides/_rels/slide11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77.emf"/></Relationships>
</file>

<file path=ppt/slides/_rels/slide114.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80.png"/></Relationships>
</file>

<file path=ppt/slides/_rels/slide11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83.emf"/></Relationships>
</file>

<file path=ppt/slides/_rels/slide11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86.emf"/></Relationships>
</file>

<file path=ppt/slides/_rels/slide11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89.emf"/></Relationships>
</file>

<file path=ppt/slides/_rels/slide118.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42.png"/><Relationship Id="rId1" Type="http://schemas.openxmlformats.org/officeDocument/2006/relationships/slideLayout" Target="../slideLayouts/slideLayout117.xml"/><Relationship Id="rId4" Type="http://schemas.openxmlformats.org/officeDocument/2006/relationships/image" Target="../media/image8.png"/></Relationships>
</file>

<file path=ppt/slides/_rels/slide119.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image" Target="../media/image191.png"/><Relationship Id="rId1" Type="http://schemas.openxmlformats.org/officeDocument/2006/relationships/slideLayout" Target="../slideLayouts/slideLayout11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95.emf"/></Relationships>
</file>

<file path=ppt/slides/_rels/slide12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198.emf"/></Relationships>
</file>

<file path=ppt/slides/_rels/slide12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17.xml"/><Relationship Id="rId5" Type="http://schemas.openxmlformats.org/officeDocument/2006/relationships/image" Target="../media/image8.png"/><Relationship Id="rId4" Type="http://schemas.openxmlformats.org/officeDocument/2006/relationships/image" Target="../media/image201.emf"/></Relationships>
</file>

<file path=ppt/slides/_rels/slide123.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202.png"/><Relationship Id="rId1" Type="http://schemas.openxmlformats.org/officeDocument/2006/relationships/slideLayout" Target="../slideLayouts/slideLayout117.xml"/><Relationship Id="rId4" Type="http://schemas.openxmlformats.org/officeDocument/2006/relationships/image" Target="../media/image8.png"/></Relationships>
</file>

<file path=ppt/slides/_rels/slide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4.jpeg"/><Relationship Id="rId1" Type="http://schemas.openxmlformats.org/officeDocument/2006/relationships/slideLayout" Target="../slideLayouts/slideLayout115.xml"/></Relationships>
</file>

<file path=ppt/slides/_rels/slide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5.jpeg"/><Relationship Id="rId1" Type="http://schemas.openxmlformats.org/officeDocument/2006/relationships/slideLayout" Target="../slideLayouts/slideLayout117.xml"/></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6.emf"/><Relationship Id="rId1" Type="http://schemas.openxmlformats.org/officeDocument/2006/relationships/slideLayout" Target="../slideLayouts/slideLayout117.xml"/></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7.emf"/><Relationship Id="rId1" Type="http://schemas.openxmlformats.org/officeDocument/2006/relationships/slideLayout" Target="../slideLayouts/slideLayout117.xml"/></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8.jpeg"/><Relationship Id="rId1" Type="http://schemas.openxmlformats.org/officeDocument/2006/relationships/slideLayout" Target="../slideLayouts/slideLayout119.xml"/></Relationships>
</file>

<file path=ppt/slides/_rels/slide1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9.png"/><Relationship Id="rId1" Type="http://schemas.openxmlformats.org/officeDocument/2006/relationships/slideLayout" Target="../slideLayouts/slideLayout117.xml"/></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0.png"/><Relationship Id="rId1" Type="http://schemas.openxmlformats.org/officeDocument/2006/relationships/slideLayout" Target="../slideLayouts/slideLayout117.xml"/></Relationships>
</file>

<file path=ppt/slides/_rels/slide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1.png"/><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04.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04.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43.emf"/><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5.xml"/><Relationship Id="rId1" Type="http://schemas.openxmlformats.org/officeDocument/2006/relationships/slideLayout" Target="../slideLayouts/slideLayout13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6.xml"/><Relationship Id="rId1" Type="http://schemas.openxmlformats.org/officeDocument/2006/relationships/slideLayout" Target="../slideLayouts/slideLayout138.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7.xml"/><Relationship Id="rId1" Type="http://schemas.openxmlformats.org/officeDocument/2006/relationships/slideLayout" Target="../slideLayouts/slideLayout138.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8.xml"/><Relationship Id="rId1" Type="http://schemas.openxmlformats.org/officeDocument/2006/relationships/slideLayout" Target="../slideLayouts/slideLayout138.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9.xml"/><Relationship Id="rId1" Type="http://schemas.openxmlformats.org/officeDocument/2006/relationships/slideLayout" Target="../slideLayouts/slideLayout138.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60.png"/><Relationship Id="rId5" Type="http://schemas.microsoft.com/office/2007/relationships/hdphoto" Target="../media/hdphoto1.wdp"/><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1.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4.emf"/></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0.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57.xml"/><Relationship Id="rId5" Type="http://schemas.openxmlformats.org/officeDocument/2006/relationships/image" Target="../media/image8.png"/><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68.xml"/><Relationship Id="rId5" Type="http://schemas.openxmlformats.org/officeDocument/2006/relationships/image" Target="../media/image8.png"/><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png"/><Relationship Id="rId2" Type="http://schemas.openxmlformats.org/officeDocument/2006/relationships/image" Target="../media/image87.png"/><Relationship Id="rId1" Type="http://schemas.openxmlformats.org/officeDocument/2006/relationships/slideLayout" Target="../slideLayouts/slideLayout79.xml"/><Relationship Id="rId6" Type="http://schemas.openxmlformats.org/officeDocument/2006/relationships/image" Target="../media/image89.png"/><Relationship Id="rId5" Type="http://schemas.openxmlformats.org/officeDocument/2006/relationships/image" Target="../media/image88.png"/><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0.emf"/><Relationship Id="rId1" Type="http://schemas.openxmlformats.org/officeDocument/2006/relationships/slideLayout" Target="../slideLayouts/slideLayout84.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92.xml"/><Relationship Id="rId5" Type="http://schemas.openxmlformats.org/officeDocument/2006/relationships/image" Target="../media/image8.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92.xml"/><Relationship Id="rId5" Type="http://schemas.openxmlformats.org/officeDocument/2006/relationships/image" Target="../media/image8.png"/><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92.xml"/><Relationship Id="rId5" Type="http://schemas.openxmlformats.org/officeDocument/2006/relationships/image" Target="../media/image8.png"/><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2.xml"/><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8.xml"/><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0.png"/><Relationship Id="rId1" Type="http://schemas.openxmlformats.org/officeDocument/2006/relationships/slideLayout" Target="../slideLayouts/slideLayout98.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1.png"/><Relationship Id="rId1" Type="http://schemas.openxmlformats.org/officeDocument/2006/relationships/slideLayout" Target="../slideLayouts/slideLayout92.xml"/><Relationship Id="rId6" Type="http://schemas.openxmlformats.org/officeDocument/2006/relationships/image" Target="../media/image8.png"/><Relationship Id="rId5" Type="http://schemas.openxmlformats.org/officeDocument/2006/relationships/image" Target="../media/image102.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3.png"/><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image" Target="../media/image106.png"/><Relationship Id="rId12"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92.xml"/><Relationship Id="rId6" Type="http://schemas.openxmlformats.org/officeDocument/2006/relationships/image" Target="../media/image105.png"/><Relationship Id="rId11" Type="http://schemas.openxmlformats.org/officeDocument/2006/relationships/image" Target="../media/image109.png"/><Relationship Id="rId5" Type="http://schemas.microsoft.com/office/2007/relationships/hdphoto" Target="../media/hdphoto1.wdp"/><Relationship Id="rId10" Type="http://schemas.openxmlformats.org/officeDocument/2006/relationships/chart" Target="../charts/chart2.xml"/><Relationship Id="rId4" Type="http://schemas.openxmlformats.org/officeDocument/2006/relationships/image" Target="../media/image59.png"/><Relationship Id="rId9" Type="http://schemas.openxmlformats.org/officeDocument/2006/relationships/image" Target="../media/image108.png"/></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emf"/><Relationship Id="rId1" Type="http://schemas.openxmlformats.org/officeDocument/2006/relationships/slideLayout" Target="../slideLayouts/slideLayout93.xml"/><Relationship Id="rId4" Type="http://schemas.openxmlformats.org/officeDocument/2006/relationships/image" Target="../media/image8.png"/></Relationships>
</file>

<file path=ppt/slides/_rels/slide7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59.png"/><Relationship Id="rId7" Type="http://schemas.openxmlformats.org/officeDocument/2006/relationships/image" Target="../media/image102.png"/><Relationship Id="rId2" Type="http://schemas.openxmlformats.org/officeDocument/2006/relationships/image" Target="../media/image112.png"/><Relationship Id="rId1" Type="http://schemas.openxmlformats.org/officeDocument/2006/relationships/slideLayout" Target="../slideLayouts/slideLayout46.xml"/><Relationship Id="rId6" Type="http://schemas.openxmlformats.org/officeDocument/2006/relationships/image" Target="../media/image113.png"/><Relationship Id="rId5" Type="http://schemas.openxmlformats.org/officeDocument/2006/relationships/image" Target="../media/image89.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6.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7.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136.xml"/><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122.png"/><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4.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5.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6.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7.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28.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8.png"/></Relationships>
</file>

<file path=ppt/slides/_rels/slide92.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png"/><Relationship Id="rId1" Type="http://schemas.openxmlformats.org/officeDocument/2006/relationships/slideLayout" Target="../slideLayouts/slideLayout115.xml"/><Relationship Id="rId4" Type="http://schemas.openxmlformats.org/officeDocument/2006/relationships/image" Target="../media/image8.png"/></Relationships>
</file>

<file path=ppt/slides/_rels/slide93.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png"/><Relationship Id="rId1" Type="http://schemas.openxmlformats.org/officeDocument/2006/relationships/slideLayout" Target="../slideLayouts/slideLayout115.xml"/><Relationship Id="rId4" Type="http://schemas.openxmlformats.org/officeDocument/2006/relationships/image" Target="../media/image8.png"/></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3.png"/><Relationship Id="rId1" Type="http://schemas.openxmlformats.org/officeDocument/2006/relationships/slideLayout" Target="../slideLayouts/slideLayout117.xml"/></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4.png"/><Relationship Id="rId1" Type="http://schemas.openxmlformats.org/officeDocument/2006/relationships/slideLayout" Target="../slideLayouts/slideLayout117.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5.emf"/><Relationship Id="rId1" Type="http://schemas.openxmlformats.org/officeDocument/2006/relationships/slideLayout" Target="../slideLayouts/slideLayout117.xml"/></Relationships>
</file>

<file path=ppt/slides/_rels/slide97.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png"/><Relationship Id="rId1" Type="http://schemas.openxmlformats.org/officeDocument/2006/relationships/slideLayout" Target="../slideLayouts/slideLayout117.xml"/><Relationship Id="rId4" Type="http://schemas.openxmlformats.org/officeDocument/2006/relationships/image" Target="../media/image8.png"/></Relationships>
</file>

<file path=ppt/slides/_rels/slide98.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image" Target="../media/image138.png"/><Relationship Id="rId1" Type="http://schemas.openxmlformats.org/officeDocument/2006/relationships/slideLayout" Target="../slideLayouts/slideLayout117.xml"/><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40.png"/><Relationship Id="rId1" Type="http://schemas.openxmlformats.org/officeDocument/2006/relationships/slideLayout" Target="../slideLayouts/slideLayout11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a:defRPr/>
            </a:pPr>
            <a:r>
              <a:rPr lang="fi-FI" sz="3600" b="1" dirty="0">
                <a:solidFill>
                  <a:schemeClr val="tx2"/>
                </a:solidFill>
              </a:rPr>
              <a:t>SATAKUNTA LUKUINA</a:t>
            </a:r>
            <a:br>
              <a:rPr lang="fi-FI" sz="3600" b="1" dirty="0">
                <a:solidFill>
                  <a:schemeClr val="tx2"/>
                </a:solidFill>
              </a:rPr>
            </a:br>
            <a:r>
              <a:rPr lang="fi-FI" sz="3600" b="1" dirty="0">
                <a:solidFill>
                  <a:schemeClr val="tx2"/>
                </a:solidFill>
              </a:rPr>
              <a:t>Satakunnan toimintaympäristö</a:t>
            </a:r>
            <a:br>
              <a:rPr lang="fi-FI" sz="3600" b="1" dirty="0">
                <a:solidFill>
                  <a:schemeClr val="tx2"/>
                </a:solidFill>
              </a:rPr>
            </a:br>
            <a:r>
              <a:rPr lang="fi-FI" sz="3600" b="1" dirty="0">
                <a:solidFill>
                  <a:schemeClr val="tx2"/>
                </a:solidFill>
              </a:rPr>
              <a:t>-infograafeja väestöstä, aluetaloudesta, suhdannekehityksestä ja positiivisesta rakennemuutoksesta</a:t>
            </a:r>
            <a:br>
              <a:rPr lang="fi-FI" sz="4800" b="1" dirty="0">
                <a:solidFill>
                  <a:schemeClr val="tx2"/>
                </a:solidFill>
              </a:rPr>
            </a:br>
            <a:br>
              <a:rPr lang="fi-FI" sz="4800" dirty="0">
                <a:solidFill>
                  <a:schemeClr val="tx2"/>
                </a:solidFill>
              </a:rPr>
            </a:br>
            <a:r>
              <a:rPr lang="fi-FI" sz="4000" dirty="0">
                <a:solidFill>
                  <a:schemeClr val="tx2"/>
                </a:solidFill>
              </a:rPr>
              <a:t>huhtikuu 2023</a:t>
            </a:r>
            <a:br>
              <a:rPr lang="fi-FI" sz="3600" dirty="0">
                <a:solidFill>
                  <a:schemeClr val="tx2"/>
                </a:solidFill>
              </a:rPr>
            </a:br>
            <a:br>
              <a:rPr lang="fi-FI" sz="2000" dirty="0">
                <a:solidFill>
                  <a:schemeClr val="tx2"/>
                </a:solidFill>
              </a:rPr>
            </a:br>
            <a:r>
              <a:rPr lang="fi-FI" sz="2000" dirty="0">
                <a:solidFill>
                  <a:schemeClr val="tx2"/>
                </a:solidFill>
              </a:rPr>
              <a:t>Aluekehitysasiantuntija Saku Vähäsantanen, Satakuntaliitto</a:t>
            </a:r>
            <a:br>
              <a:rPr lang="fi-FI" sz="2000" dirty="0">
                <a:solidFill>
                  <a:schemeClr val="tx2"/>
                </a:solidFill>
              </a:rPr>
            </a:br>
            <a:r>
              <a:rPr lang="fi-FI" sz="2000" dirty="0">
                <a:solidFill>
                  <a:schemeClr val="tx2"/>
                </a:solidFill>
              </a:rPr>
              <a:t>044 711 4350, </a:t>
            </a:r>
            <a:r>
              <a:rPr lang="fi-FI" sz="2000" dirty="0" err="1">
                <a:solidFill>
                  <a:schemeClr val="tx2"/>
                </a:solidFill>
              </a:rPr>
              <a:t>etunimi.sukunimi</a:t>
            </a:r>
            <a:r>
              <a:rPr lang="fi-FI" sz="2000" dirty="0">
                <a:solidFill>
                  <a:schemeClr val="tx2"/>
                </a:solidFill>
              </a:rPr>
              <a:t> at satakunta.fi</a:t>
            </a: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BF7EE811-56B5-A15B-71DA-0672935D9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10</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FC1D5F3B-9CB9-E273-6304-1AABB33655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2EB1C951-8C71-A04F-A495-C756950F5DC5}"/>
              </a:ext>
            </a:extLst>
          </p:cNvPr>
          <p:cNvPicPr>
            <a:picLocks noChangeAspect="1"/>
          </p:cNvPicPr>
          <p:nvPr/>
        </p:nvPicPr>
        <p:blipFill>
          <a:blip r:embed="rId4"/>
          <a:stretch>
            <a:fillRect/>
          </a:stretch>
        </p:blipFill>
        <p:spPr>
          <a:xfrm>
            <a:off x="440208" y="1556792"/>
            <a:ext cx="8229600" cy="4656221"/>
          </a:xfrm>
          <a:prstGeom prst="rect">
            <a:avLst/>
          </a:prstGeom>
        </p:spPr>
      </p:pic>
    </p:spTree>
    <p:extLst>
      <p:ext uri="{BB962C8B-B14F-4D97-AF65-F5344CB8AC3E}">
        <p14:creationId xmlns:p14="http://schemas.microsoft.com/office/powerpoint/2010/main" val="14999732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32976" y="458915"/>
            <a:ext cx="849332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2022: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työllisyys</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34012" y="1450352"/>
            <a:ext cx="4208262" cy="4700246"/>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350" b="1" dirty="0"/>
              <a:t>Satakunnassa henkilöstömäärien kasvu jatkui ripeänä alkuvuonna 2022. Henkilöstömäärät ovat ylittäneet päätoimialoilla koronakriisiä edeltäneen tason. </a:t>
            </a:r>
          </a:p>
          <a:p>
            <a:pPr>
              <a:defRPr/>
            </a:pPr>
            <a:r>
              <a:rPr lang="fi-FI" altLang="fi-FI" sz="1350" b="1" dirty="0"/>
              <a:t>Satakunnassa työvoiman kysyntä on kasvanut viime vuoteen verrattuna lähes kaikilla keskeisillä ammattialoilla. Samaan aikaan työnantajien kokemat rekrytointiongelmat ovat kasvaneet. Nyt kun hitaan kasvun aika ja ainakin lyhytaikainen taantuma näyttää entistä todennäköisemmältä, on odotettavissa, että työllisyys heikkenee yritysten monilla aloilla sopeuttaessa toimintaansa (Satakunnan ELY-keskus, Alueelliset kehitysnäkymät syksy 2022). </a:t>
            </a:r>
          </a:p>
          <a:p>
            <a:pPr>
              <a:defRPr/>
            </a:pPr>
            <a:r>
              <a:rPr lang="fi-FI" altLang="fi-FI" sz="1350" b="1" dirty="0"/>
              <a:t>Satakunnassa oli lokakuun lopussa 8 270 työtöntä työnhakijaa, mikä on 280 henkeä (3,3 %) vähemmän kuin vuotta aikaisemmin. Kuukautta aiemmasta työttömien määrä nousi 140 hengellä. Työttömyysaste oli lokakuussa 8,6 %. Työttömyyden laskuvauhti on Satakunnassa hidastumassa. 30-49-vuotiaita työttömiä oli jo vuoden takaista enemmän. Etenkin ulkomaalaisten työttömien työnhakijoiden määrä on selvästi kasvanut vuotta aiemmasta. Sen sijaan pitkäaikaistyöttömien määrä on vielä huomattavasti laskenut. </a:t>
            </a:r>
          </a:p>
          <a:p>
            <a:pPr>
              <a:defRPr/>
            </a:pPr>
            <a:r>
              <a:rPr lang="fi-FI" altLang="fi-FI" sz="1350" b="1" dirty="0"/>
              <a:t>Työvoiman kysyntä on edelleen jatkunut varsin vilkkaana. Työ- ja elinkeinotoimistossa oli lokakuussa Satakunnassa yhteensä 3850 avointa työpaikkaa, joista kuukauden aikana avautuneita uusia työpaikkoja oli vajaat 1 700 (Satakunnan työllisyyskatsaus lokakuu 2022). </a:t>
            </a:r>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pic>
        <p:nvPicPr>
          <p:cNvPr id="3074" name="Picture 2">
            <a:extLst>
              <a:ext uri="{FF2B5EF4-FFF2-40B4-BE49-F238E27FC236}">
                <a16:creationId xmlns:a16="http://schemas.microsoft.com/office/drawing/2014/main" id="{E5E6ADB0-528E-8C54-EDF1-5334C369B3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8228" y="1613058"/>
            <a:ext cx="4745234" cy="289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C53C4A1-3841-7D41-E840-EF6C64B3EF5E}"/>
              </a:ext>
            </a:extLst>
          </p:cNvPr>
          <p:cNvPicPr>
            <a:picLocks noChangeAspect="1"/>
          </p:cNvPicPr>
          <p:nvPr/>
        </p:nvPicPr>
        <p:blipFill>
          <a:blip r:embed="rId3"/>
          <a:stretch>
            <a:fillRect/>
          </a:stretch>
        </p:blipFill>
        <p:spPr>
          <a:xfrm>
            <a:off x="4380465" y="5050248"/>
            <a:ext cx="4480759" cy="812138"/>
          </a:xfrm>
          <a:prstGeom prst="rect">
            <a:avLst/>
          </a:prstGeom>
        </p:spPr>
      </p:pic>
      <p:pic>
        <p:nvPicPr>
          <p:cNvPr id="11" name="Kuva 10" descr="Kuva, joka sisältää kohteen teksti, merkki, clipart-kuva&#10;&#10;Kuvaus luotu automaattisesti">
            <a:extLst>
              <a:ext uri="{FF2B5EF4-FFF2-40B4-BE49-F238E27FC236}">
                <a16:creationId xmlns:a16="http://schemas.microsoft.com/office/drawing/2014/main" id="{C32DB0E9-A03B-4515-4AEA-D65E9D1D0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15441202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101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77128" y="34668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2021-22: </a:t>
            </a:r>
          </a:p>
          <a:p>
            <a:pPr defTabSz="685800" fontAlgn="auto">
              <a:spcAft>
                <a:spcPts val="0"/>
              </a:spcAft>
              <a:defRPr/>
            </a:pP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Henkilöstömäärien</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kehitys</a:t>
            </a:r>
            <a:r>
              <a:rPr lang="en-GB" altLang="fi-FI" sz="2025" b="1" cap="all" spc="-38" dirty="0">
                <a:solidFill>
                  <a:srgbClr val="FF0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0000"/>
                </a:solidFill>
                <a:effectLst>
                  <a:outerShdw blurRad="38100" dist="38100" dir="2700000" algn="tl">
                    <a:srgbClr val="000000">
                      <a:alpha val="43137"/>
                    </a:srgbClr>
                  </a:outerShdw>
                </a:effectLst>
                <a:latin typeface="Calibri Light" panose="020F0302020204030204"/>
              </a:rPr>
              <a:t>seutukunnittain</a:t>
            </a:r>
            <a:endParaRPr lang="en-US" altLang="fi-FI" sz="2025" b="1" cap="all" spc="-38" dirty="0">
              <a:solidFill>
                <a:srgbClr val="FF0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38564" y="1352651"/>
            <a:ext cx="8765160" cy="191122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350" b="1" dirty="0"/>
              <a:t>Vuoden 2021 heinäkuun ja vuoden 2022 maaliskuun välillä henkilöstömäärät kasvoivat kaikissa Satakunnan seutukunnissa. Satakunnassa kasvu on jäänyt yleisesti hieman alle maan keskitason  Luvut sisältävät myös julkisen sektorin. </a:t>
            </a:r>
          </a:p>
          <a:p>
            <a:pPr>
              <a:defRPr/>
            </a:pPr>
            <a:r>
              <a:rPr lang="fi-FI" altLang="fi-FI" sz="1350" b="1" dirty="0"/>
              <a:t>Jokaisen seutukunnan henkilöstömäärä on kuitenkin kohonnut vuoden 2021 keväästä alkaen. Nopein nousu on kirjattu Porin ja Rauman seutukunnissa, joskin v. 2022 alussa Pohjois-Satakunnassa kasvu kiihtyi Rauman ohi. </a:t>
            </a:r>
          </a:p>
          <a:p>
            <a:pPr>
              <a:defRPr/>
            </a:pPr>
            <a:endParaRPr lang="fi-FI" altLang="fi-FI" sz="1050" b="1" dirty="0"/>
          </a:p>
          <a:p>
            <a:pPr>
              <a:defRPr/>
            </a:pPr>
            <a:endParaRPr lang="fi-FI" altLang="fi-FI" sz="1050" b="1" dirty="0"/>
          </a:p>
          <a:p>
            <a:pPr>
              <a:defRPr/>
            </a:pPr>
            <a:endParaRPr lang="fi-FI" altLang="fi-FI" sz="1050" b="1" dirty="0"/>
          </a:p>
        </p:txBody>
      </p:sp>
      <p:sp>
        <p:nvSpPr>
          <p:cNvPr id="6" name="Rectangle 2">
            <a:extLst>
              <a:ext uri="{FF2B5EF4-FFF2-40B4-BE49-F238E27FC236}">
                <a16:creationId xmlns:a16="http://schemas.microsoft.com/office/drawing/2014/main" id="{FD9D2BE4-BA61-4753-A506-AD74DC0389E2}"/>
              </a:ext>
            </a:extLst>
          </p:cNvPr>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9" name="Rectangle 4">
            <a:extLst>
              <a:ext uri="{FF2B5EF4-FFF2-40B4-BE49-F238E27FC236}">
                <a16:creationId xmlns:a16="http://schemas.microsoft.com/office/drawing/2014/main" id="{49D8B2FB-9746-4B4B-9C01-05D9344DBF00}"/>
              </a:ext>
            </a:extLst>
          </p:cNvPr>
          <p:cNvSpPr>
            <a:spLocks noChangeArrowheads="1"/>
          </p:cNvSpPr>
          <p:nvPr/>
        </p:nvSpPr>
        <p:spPr bwMode="auto">
          <a:xfrm>
            <a:off x="0"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pic>
        <p:nvPicPr>
          <p:cNvPr id="4098" name="Picture 2">
            <a:extLst>
              <a:ext uri="{FF2B5EF4-FFF2-40B4-BE49-F238E27FC236}">
                <a16:creationId xmlns:a16="http://schemas.microsoft.com/office/drawing/2014/main" id="{57EC073E-4CE6-078B-F19D-8970DE8274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276" y="3641143"/>
            <a:ext cx="3991038" cy="242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580F311-4638-73E5-7D43-C14450B07EF4}"/>
              </a:ext>
            </a:extLst>
          </p:cNvPr>
          <p:cNvPicPr>
            <a:picLocks noChangeAspect="1"/>
          </p:cNvPicPr>
          <p:nvPr/>
        </p:nvPicPr>
        <p:blipFill>
          <a:blip r:embed="rId3"/>
          <a:stretch>
            <a:fillRect/>
          </a:stretch>
        </p:blipFill>
        <p:spPr>
          <a:xfrm>
            <a:off x="0" y="2668696"/>
            <a:ext cx="9129416" cy="801377"/>
          </a:xfrm>
          <a:prstGeom prst="rect">
            <a:avLst/>
          </a:prstGeom>
        </p:spPr>
      </p:pic>
      <p:pic>
        <p:nvPicPr>
          <p:cNvPr id="14" name="Kuva 13" descr="Kuva, joka sisältää kohteen teksti, merkki, clipart-kuva&#10;&#10;Kuvaus luotu automaattisesti">
            <a:extLst>
              <a:ext uri="{FF2B5EF4-FFF2-40B4-BE49-F238E27FC236}">
                <a16:creationId xmlns:a16="http://schemas.microsoft.com/office/drawing/2014/main" id="{07335173-BAD7-F6D1-84B1-A6A06C1EF5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12546207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32806" y="1796339"/>
            <a:ext cx="8942252" cy="3501624"/>
          </a:xfrm>
        </p:spPr>
        <p:txBody>
          <a:bodyPr>
            <a:normAutofit/>
          </a:bodyPr>
          <a:lstStyle/>
          <a:p>
            <a:pPr>
              <a:defRPr/>
            </a:pPr>
            <a:r>
              <a:rPr lang="fi-FI" altLang="fi-FI" sz="1400" b="1" dirty="0"/>
              <a:t>Elintarviketeollisuuden liikevaihto kohosi nopeasti vuoden 2022 ensimmäisellä puoliskolla sekä Satakunnassa että valtakunnallisesti. Hintojen nousu vaikuttaa osaltaan kasvun taustalla. Henkilöstömäärän nousu jatkui ainakin Satakunnassa, joten myös tuotantomäärät lienevät kohonneet. </a:t>
            </a:r>
          </a:p>
          <a:p>
            <a:pPr>
              <a:defRPr/>
            </a:pPr>
            <a:r>
              <a:rPr lang="fi-FI" altLang="fi-FI" sz="1400" b="1" dirty="0"/>
              <a:t>Pellervon syksyn 2022 maa- ja elintarviketalouden syksyn ennusteen mukaan kriittinen tekijä lähikuukausina koko ruokaketjulle on sähkön saatavuus ja hinta sekä maataloudelle lannoitteiden hintakehitys. Korkea inflaatio taloudessa on pitkittynyt. Ennuste perustuu oletukseen, jossa Venäjän helmikuussa 2022 aloittama hyökkäyssota Ukrainaan jatkuu. Sodan tilannekuva voi muuttua nopeasti, mikä voi entisestään lisätä epävarmuutta toimintaympäristössä ja markkinoilla ennustekauden aikana. Lisäksi Venäjän sisäinen tilanne voi vaikuttaa markkinanäkymiin. On kuitenkin odotettavissa, että markkinat sopeutuvat ja hakevat uutta tasapainoa, mikä näkyy kustannusten ja hintojen nousun hidastumisena ja osin myös kääntymisenä laskuun ensi vuoden aikana. Sopeutumista tapahtuu sekä kulutuksessa että tuotannossa, mutta kustannus- ja hintataso jäävät tavanomaista korkeammaksi ennustekauden aikana. Kaiken kaikkiaan markkinoilla on edelleen suurta epävarmuutta, mikä heijastuu kustannusten ja hintojen kehitykseen ja lisää hintojen vaihtelua.</a:t>
            </a:r>
          </a:p>
        </p:txBody>
      </p:sp>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102</a:t>
            </a:fld>
            <a:endParaRPr lang="fi-FI" altLang="fi-FI" dirty="0">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3676" y="496199"/>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a:t>
            </a:r>
          </a:p>
          <a:p>
            <a:r>
              <a:rPr lang="en-GB" altLang="fi-FI" sz="2025" b="1" cap="all" spc="-38" dirty="0" err="1">
                <a:solidFill>
                  <a:srgbClr val="0070C0"/>
                </a:solidFill>
                <a:effectLst>
                  <a:outerShdw blurRad="38100" dist="38100" dir="2700000" algn="tl">
                    <a:srgbClr val="000000">
                      <a:alpha val="43137"/>
                    </a:srgbClr>
                  </a:outerShdw>
                </a:effectLst>
              </a:rPr>
              <a:t>elintarviketeollisuus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5B620153-4633-3C48-4A21-5611839CBBC3}"/>
              </a:ext>
            </a:extLst>
          </p:cNvPr>
          <p:cNvPicPr>
            <a:picLocks noChangeAspect="1"/>
          </p:cNvPicPr>
          <p:nvPr/>
        </p:nvPicPr>
        <p:blipFill>
          <a:blip r:embed="rId2"/>
          <a:stretch>
            <a:fillRect/>
          </a:stretch>
        </p:blipFill>
        <p:spPr>
          <a:xfrm>
            <a:off x="395536" y="4941989"/>
            <a:ext cx="5630347" cy="799087"/>
          </a:xfrm>
          <a:prstGeom prst="rect">
            <a:avLst/>
          </a:prstGeom>
        </p:spPr>
      </p:pic>
      <p:pic>
        <p:nvPicPr>
          <p:cNvPr id="9" name="Kuva 8" descr="Kuva, joka sisältää kohteen teksti, merkki, clipart-kuva&#10;&#10;Kuvaus luotu automaattisesti">
            <a:extLst>
              <a:ext uri="{FF2B5EF4-FFF2-40B4-BE49-F238E27FC236}">
                <a16:creationId xmlns:a16="http://schemas.microsoft.com/office/drawing/2014/main" id="{EDB40223-D478-1CB0-AF3A-8E867726C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xfrm>
            <a:off x="6443663" y="5657592"/>
            <a:ext cx="2057400" cy="273844"/>
          </a:xfrm>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103</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36319" y="483849"/>
            <a:ext cx="882138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 </a:t>
            </a:r>
          </a:p>
          <a:p>
            <a:r>
              <a:rPr lang="en-GB" altLang="fi-FI" sz="2025" b="1" cap="all" spc="-38" dirty="0" err="1">
                <a:solidFill>
                  <a:srgbClr val="0070C0"/>
                </a:solidFill>
                <a:effectLst>
                  <a:outerShdw blurRad="38100" dist="38100" dir="2700000" algn="tl">
                    <a:srgbClr val="000000">
                      <a:alpha val="43137"/>
                    </a:srgbClr>
                  </a:outerShdw>
                </a:effectLst>
              </a:rPr>
              <a:t>Elintarviketeollisuus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vientitiedot</a:t>
            </a:r>
            <a:r>
              <a:rPr lang="en-GB" altLang="fi-FI" sz="2025" b="1" cap="all" spc="-38" dirty="0">
                <a:solidFill>
                  <a:srgbClr val="0070C0"/>
                </a:solidFill>
                <a:effectLst>
                  <a:outerShdw blurRad="38100" dist="38100" dir="2700000" algn="tl">
                    <a:srgbClr val="000000">
                      <a:alpha val="43137"/>
                    </a:srgbClr>
                  </a:outerShdw>
                </a:effectLst>
              </a:rPr>
              <a:t> vain v. 2021 </a:t>
            </a:r>
            <a:r>
              <a:rPr lang="en-GB" altLang="fi-FI" sz="2025" b="1" cap="all" spc="-38" dirty="0" err="1">
                <a:solidFill>
                  <a:srgbClr val="0070C0"/>
                </a:solidFill>
                <a:effectLst>
                  <a:outerShdw blurRad="38100" dist="38100" dir="2700000" algn="tl">
                    <a:srgbClr val="000000">
                      <a:alpha val="43137"/>
                    </a:srgbClr>
                  </a:outerShdw>
                </a:effectLst>
              </a:rPr>
              <a:t>loppuun</a:t>
            </a:r>
            <a:r>
              <a:rPr lang="en-GB" altLang="fi-FI" sz="2025" b="1" cap="all" spc="-38" dirty="0">
                <a:solidFill>
                  <a:srgbClr val="0070C0"/>
                </a:solidFill>
                <a:effectLst>
                  <a:outerShdw blurRad="38100" dist="38100" dir="2700000" algn="tl">
                    <a:srgbClr val="000000">
                      <a:alpha val="43137"/>
                    </a:srgbClr>
                  </a:outerShdw>
                </a:effectLst>
              </a:rPr>
              <a:t>)</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5126" name="Picture 6">
            <a:extLst>
              <a:ext uri="{FF2B5EF4-FFF2-40B4-BE49-F238E27FC236}">
                <a16:creationId xmlns:a16="http://schemas.microsoft.com/office/drawing/2014/main" id="{EA170B79-A560-4C60-8A62-7851637083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406" y="3815154"/>
            <a:ext cx="3758583" cy="228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217C7A8A-B68F-DCAA-8436-7685BBCB2C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406" y="1552173"/>
            <a:ext cx="3708557" cy="22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191FD9BB-0898-1C0D-93D1-D145BE07D4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4987" y="1552173"/>
            <a:ext cx="3708557" cy="22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Kuva 10" descr="Kuva, joka sisältää kohteen teksti, merkki, clipart-kuva&#10;&#10;Kuvaus luotu automaattisesti">
            <a:extLst>
              <a:ext uri="{FF2B5EF4-FFF2-40B4-BE49-F238E27FC236}">
                <a16:creationId xmlns:a16="http://schemas.microsoft.com/office/drawing/2014/main" id="{7AA92FE3-4CAC-A0AF-1717-B53CAB7FF4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40373347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70852" y="1568173"/>
            <a:ext cx="9074051" cy="2964880"/>
          </a:xfrm>
        </p:spPr>
        <p:txBody>
          <a:bodyPr>
            <a:noAutofit/>
          </a:bodyPr>
          <a:lstStyle/>
          <a:p>
            <a:pPr>
              <a:defRPr/>
            </a:pPr>
            <a:r>
              <a:rPr lang="fi-FI" altLang="fi-FI" sz="1400" b="1" dirty="0"/>
              <a:t>Metsäteollisuudessa vuoden 2022 alkupuolisko sujui yhä kovan kasvun merkeissä. Kehitys edusti teollisuuden kärkipäätä. Sekä liikevaihto että vienti kasvoivat roimasti, Satakunnassa edelleen maan keskitasoa reippaammin. Kohonnut hintataso on osaltaan nousun taustalla. Koronaa edeltänyt tasokin ylitettiin myös Satakunnassa. Satakunnassa kehitystä on taannuttanut paperikoneen sulkeminen Raumalla, mutta uuden sahan avaaminen piristää osaltaan alan kehitystä jatkossa. Koko maan tasolla vienti on kasvanut eniten puutuotteissa ja kartongissa.  </a:t>
            </a:r>
          </a:p>
          <a:p>
            <a:pPr>
              <a:defRPr/>
            </a:pPr>
            <a:r>
              <a:rPr lang="fi-FI" altLang="fi-FI" sz="1400" b="1" dirty="0"/>
              <a:t>PTT:n lokakuisen ennusteen mukaan talouden epävarmuus ja kulutuksen väheneminen supistavat metsäteollisuustuotteiden kysyntää. Suomalaisen kemiallisen metsäteollisuuden vientiä tukee kuitenkin energian korkea hinta ja saatavuus, jotka parantavat kilpailuasemaa keskieurooppalaisiin kilpailijoihin verrattuna. Kuluvana vuonna paperin ja massan vienti vähenee selvästi alkuvuoden työtaistelun sekä Veitsiluodon sulkeutumisen vuoksi. Rakentamisen volyymin lasku vähentää tänä ja ensi vuonna sahatavaran ja vanerin kysyntää. Sen seurauksena niiden vienti- ja tuotantomäärät supistuvat sekä tänä että ensi vuonna. Sahatavaran vientihinta kääntyy tänä vuonna voimakkaaseen laskuun. Metsäteollisuuden puunkäyttö vähenee tänä vuonna selvästi.</a:t>
            </a:r>
            <a:endParaRPr lang="fi-FI" altLang="fi-FI" sz="140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104</a:t>
            </a:fld>
            <a:endParaRPr lang="fi-FI" altLang="fi-FI" dirty="0">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27689" y="489229"/>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a:t>
            </a:r>
            <a:r>
              <a:rPr lang="en-GB" altLang="fi-FI" sz="2025" b="1" cap="all" spc="-38" dirty="0" err="1">
                <a:solidFill>
                  <a:srgbClr val="0070C0"/>
                </a:solidFill>
                <a:effectLst>
                  <a:outerShdw blurRad="38100" dist="38100" dir="2700000" algn="tl">
                    <a:srgbClr val="000000">
                      <a:alpha val="43137"/>
                    </a:srgbClr>
                  </a:outerShdw>
                </a:effectLst>
              </a:rPr>
              <a:t>metsäteollisuus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7181153B-572D-133C-CCBD-4694DE7862C3}"/>
              </a:ext>
            </a:extLst>
          </p:cNvPr>
          <p:cNvPicPr>
            <a:picLocks noChangeAspect="1"/>
          </p:cNvPicPr>
          <p:nvPr/>
        </p:nvPicPr>
        <p:blipFill>
          <a:blip r:embed="rId2"/>
          <a:stretch>
            <a:fillRect/>
          </a:stretch>
        </p:blipFill>
        <p:spPr>
          <a:xfrm>
            <a:off x="395536" y="4816151"/>
            <a:ext cx="6688569" cy="858268"/>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DC851E43-55D8-3A4C-BDEC-83F2968AF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30543090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105</a:t>
            </a:fld>
            <a:endParaRPr lang="fi-FI" altLang="fi-FI" dirty="0">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16085" y="435254"/>
            <a:ext cx="883864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a:t>
            </a:r>
            <a:r>
              <a:rPr lang="en-GB" altLang="fi-FI" sz="2025" b="1" cap="all" spc="-38" dirty="0" err="1">
                <a:solidFill>
                  <a:srgbClr val="0070C0"/>
                </a:solidFill>
                <a:effectLst>
                  <a:outerShdw blurRad="38100" dist="38100" dir="2700000" algn="tl">
                    <a:srgbClr val="000000">
                      <a:alpha val="43137"/>
                    </a:srgbClr>
                  </a:outerShdw>
                </a:effectLst>
              </a:rPr>
              <a:t>metsäteollisuus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6147" name="Picture 3">
            <a:extLst>
              <a:ext uri="{FF2B5EF4-FFF2-40B4-BE49-F238E27FC236}">
                <a16:creationId xmlns:a16="http://schemas.microsoft.com/office/drawing/2014/main" id="{472FD163-CEDC-400A-9D82-1520071666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245626"/>
            <a:ext cx="3915441" cy="238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73F7B5D1-2131-1ED9-F131-03776849DC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953" y="1304990"/>
            <a:ext cx="3752598" cy="228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6D927214-BDDD-C45D-185C-8403EEC855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011" y="3596011"/>
            <a:ext cx="3729842" cy="227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AF1211B-5932-C17F-6F2F-075C4234DFB1}"/>
              </a:ext>
            </a:extLst>
          </p:cNvPr>
          <p:cNvPicPr>
            <a:picLocks noChangeAspect="1"/>
          </p:cNvPicPr>
          <p:nvPr/>
        </p:nvPicPr>
        <p:blipFill>
          <a:blip r:embed="rId5"/>
          <a:stretch>
            <a:fillRect/>
          </a:stretch>
        </p:blipFill>
        <p:spPr>
          <a:xfrm>
            <a:off x="4572000" y="3658292"/>
            <a:ext cx="2846205" cy="2324400"/>
          </a:xfrm>
          <a:prstGeom prst="rect">
            <a:avLst/>
          </a:prstGeom>
        </p:spPr>
      </p:pic>
      <p:pic>
        <p:nvPicPr>
          <p:cNvPr id="11" name="Kuva 10" descr="Kuva, joka sisältää kohteen teksti, merkki, clipart-kuva&#10;&#10;Kuvaus luotu automaattisesti">
            <a:extLst>
              <a:ext uri="{FF2B5EF4-FFF2-40B4-BE49-F238E27FC236}">
                <a16:creationId xmlns:a16="http://schemas.microsoft.com/office/drawing/2014/main" id="{136B47DF-4829-24BC-F7A6-0798209433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22722534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976A7D-DD85-F34E-8F99-4910DC8643C0}"/>
              </a:ext>
            </a:extLst>
          </p:cNvPr>
          <p:cNvPicPr>
            <a:picLocks noChangeAspect="1"/>
          </p:cNvPicPr>
          <p:nvPr/>
        </p:nvPicPr>
        <p:blipFill>
          <a:blip r:embed="rId2"/>
          <a:stretch>
            <a:fillRect/>
          </a:stretch>
        </p:blipFill>
        <p:spPr>
          <a:xfrm>
            <a:off x="5261629" y="3371626"/>
            <a:ext cx="3670454" cy="2719073"/>
          </a:xfrm>
          <a:prstGeom prst="rect">
            <a:avLst/>
          </a:prstGeom>
        </p:spPr>
      </p:pic>
      <p:sp>
        <p:nvSpPr>
          <p:cNvPr id="9219" name="Content Placeholder 1"/>
          <p:cNvSpPr>
            <a:spLocks noGrp="1"/>
          </p:cNvSpPr>
          <p:nvPr>
            <p:ph sz="half" idx="2"/>
          </p:nvPr>
        </p:nvSpPr>
        <p:spPr>
          <a:xfrm>
            <a:off x="79855" y="1726043"/>
            <a:ext cx="5042435" cy="2936261"/>
          </a:xfrm>
        </p:spPr>
        <p:txBody>
          <a:bodyPr>
            <a:noAutofit/>
          </a:bodyPr>
          <a:lstStyle/>
          <a:p>
            <a:pPr>
              <a:defRPr/>
            </a:pPr>
            <a:r>
              <a:rPr lang="fi-FI" altLang="fi-FI" sz="1400" b="1" dirty="0"/>
              <a:t>Kemianteollisuuden (TOL 20-22) liikevaihto jatkoi nousuaan vuoden 2022 tammi-kesäkuussa. Taustalla vaikuttaa osin hintojen nousu. </a:t>
            </a:r>
            <a:r>
              <a:rPr lang="fi-FI" altLang="fi-FI" sz="1400" b="1" dirty="0" err="1"/>
              <a:t>Venatorin</a:t>
            </a:r>
            <a:r>
              <a:rPr lang="fi-FI" altLang="fi-FI" sz="1400" b="1" dirty="0"/>
              <a:t> jättämä aukko on silti edelleen suuri, sillä alan liikevaihto on Satakunnassa yhä pienempi kuin muutama vuosi sitten. Koko maassa kemianteollisuuden liikevaihto kohosi hyvin voimakkaasti ylittäen maakunnan kehityksen.  </a:t>
            </a:r>
          </a:p>
          <a:p>
            <a:pPr>
              <a:defRPr/>
            </a:pPr>
            <a:r>
              <a:rPr lang="fi-FI" altLang="fi-FI" sz="1400" b="1" dirty="0"/>
              <a:t>Kemianteollisuus ry:n mukaan voimakkaasti kohonnut sähkön hinta koettelee valmistavaa teollisuutta. Kemianteollisuudessa tilanne on vaikuttanut kolmososaan jäsenyrityksistä. Osa yrityksistä on siirtynyt tuotantoaan yön tunneille, ja osa yrityksistä on joutunut keskeyttämään osin tuotantoaan. Tunnelma näkyy alan indikaattoreissa, joista useimmat kääntyivät elokuussa miinusmerkkisiksi.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106</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32727" y="602823"/>
            <a:ext cx="7187933"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a:t>
            </a:r>
          </a:p>
          <a:p>
            <a:r>
              <a:rPr lang="en-GB" altLang="fi-FI" sz="2025" b="1" cap="all" spc="-38" dirty="0" err="1">
                <a:solidFill>
                  <a:srgbClr val="0070C0"/>
                </a:solidFill>
                <a:effectLst>
                  <a:outerShdw blurRad="38100" dist="38100" dir="2700000" algn="tl">
                    <a:srgbClr val="000000">
                      <a:alpha val="43137"/>
                    </a:srgbClr>
                  </a:outerShdw>
                </a:effectLst>
              </a:rPr>
              <a:t>kemianteollisuus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9" name="Picture 2">
            <a:extLst>
              <a:ext uri="{FF2B5EF4-FFF2-40B4-BE49-F238E27FC236}">
                <a16:creationId xmlns:a16="http://schemas.microsoft.com/office/drawing/2014/main" id="{6EF208A7-E7F0-3A6A-51D0-9859B8F7C5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7307" y="1259918"/>
            <a:ext cx="3391829" cy="206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DA328FC-72B3-0249-8A73-96164F3DEC77}"/>
              </a:ext>
            </a:extLst>
          </p:cNvPr>
          <p:cNvPicPr>
            <a:picLocks noChangeAspect="1"/>
          </p:cNvPicPr>
          <p:nvPr/>
        </p:nvPicPr>
        <p:blipFill>
          <a:blip r:embed="rId4"/>
          <a:stretch>
            <a:fillRect/>
          </a:stretch>
        </p:blipFill>
        <p:spPr>
          <a:xfrm>
            <a:off x="107504" y="5197950"/>
            <a:ext cx="5098481" cy="815382"/>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DDACBCFD-BC80-940A-B923-C106BCE60C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6047594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186861" y="1344128"/>
            <a:ext cx="8705620" cy="2900183"/>
          </a:xfrm>
        </p:spPr>
        <p:txBody>
          <a:bodyPr>
            <a:noAutofit/>
          </a:bodyPr>
          <a:lstStyle/>
          <a:p>
            <a:pPr>
              <a:defRPr/>
            </a:pPr>
            <a:r>
              <a:rPr lang="fi-FI" altLang="fi-FI" sz="1400" b="1" dirty="0"/>
              <a:t>Teknologiateollisuudessa vuoden 2022 tammi-kesäkuu sujui Satakunnassa yhä hyvin suotuisasti. Liikevaihdon kasvu jatkui voimakkaana kaikilla alatoimialoilla. Myös viennin arvo nousi hyvin edelleen ripeästi. Selvästi nopein liikevaihdon kasvu kirjattiin metallien jalostuksessa, mutta myös metallituotteiden valmistuksessa liikevaihto kohosi poikkeuksellisen ripeästi. Koneiden ja laitteiden sekä elektroniikka- ja sähkötuotteiden valmistuksessa ja meriteollisuudessa liikevaihto kasvoi myös huomattavasti. Teknologiateollisuuden henkilöstömäärän nousu oli Satakunnassa toimialojen keskiarvoa nopeampaa, joten liikevaihdon nousun taustalla vaikuttaa myös tuotannon tason nousu eivätkä pelkästään kohonneet hinnat. Yleisestihän liikevaihdon nousua on tukenut koronasta elpymisen ohella tuottaja- sekä ainakin metallien jalostuksessa värimetallien hintojen kohoaminen. </a:t>
            </a:r>
          </a:p>
          <a:p>
            <a:pPr>
              <a:defRPr/>
            </a:pPr>
            <a:r>
              <a:rPr lang="fi-FI" altLang="fi-FI" sz="1400" b="1" dirty="0"/>
              <a:t>Koko maassa keskimäärin liikevaihdon kehitys oli Satakuntaa hieman vaisumpaa.  Viennissäkin ero oli samansuuntainen. Metallien jalostuksen liikevaihto kasvoi Satakuntaakin rivakammin, sen sijaan elektroniikka- ja sähkötuotteissa Satakunta menestyi selvästi maan keskitasoa paremmin. Teknologiateollisuus ry:n mukaan uusien tilausten arvo oli heinä−syyskuussa 4 % suurempi kuin edellisellä neljänneksellä ja 17 % suurempi kuin samaan aikaan vuotta aiemmin. Tilauskertymän arvoa ovat kasvattaneet osaltaan nopeasti kohonneet tuottajahinnat. Ne olivat kolmannella neljänneksellä n. 15 % korkeammat kuin vuosi sitten, joten reaalisesti tilauskertymä ei kasvanut niin paljon kuin nimellinen kehitys antaa ymmärtää. Tilauskannan arvo oli syyskuun lopussa 6 % suurempi kuin kesäkuun lopussa ja 10 % suurempi kuin vuoden 2021 syyskuussa. </a:t>
            </a:r>
            <a:endParaRPr lang="fi-FI" altLang="fi-FI" sz="1400" b="1" i="1" dirty="0"/>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107</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1520" y="35214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a:t>
            </a:r>
          </a:p>
          <a:p>
            <a:r>
              <a:rPr lang="en-GB" altLang="fi-FI" sz="2025" b="1" cap="all" spc="-38" dirty="0" err="1">
                <a:solidFill>
                  <a:srgbClr val="0070C0"/>
                </a:solidFill>
                <a:effectLst>
                  <a:outerShdw blurRad="38100" dist="38100" dir="2700000" algn="tl">
                    <a:srgbClr val="000000">
                      <a:alpha val="43137"/>
                    </a:srgbClr>
                  </a:outerShdw>
                </a:effectLst>
              </a:rPr>
              <a:t>teknologiateollisuus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819B9D87-81BD-0192-DE08-92E72664A053}"/>
              </a:ext>
            </a:extLst>
          </p:cNvPr>
          <p:cNvPicPr>
            <a:picLocks noChangeAspect="1"/>
          </p:cNvPicPr>
          <p:nvPr/>
        </p:nvPicPr>
        <p:blipFill>
          <a:blip r:embed="rId2"/>
          <a:stretch>
            <a:fillRect/>
          </a:stretch>
        </p:blipFill>
        <p:spPr>
          <a:xfrm>
            <a:off x="467544" y="5046554"/>
            <a:ext cx="6896922" cy="803256"/>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4A1C8663-4412-3ACC-9430-4BC32058B4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13732892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108</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469179" y="53470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a:t>
            </a:r>
          </a:p>
          <a:p>
            <a:r>
              <a:rPr lang="en-GB" altLang="fi-FI" sz="2025" b="1" cap="all" spc="-38" dirty="0" err="1">
                <a:solidFill>
                  <a:srgbClr val="0070C0"/>
                </a:solidFill>
                <a:effectLst>
                  <a:outerShdw blurRad="38100" dist="38100" dir="2700000" algn="tl">
                    <a:srgbClr val="000000">
                      <a:alpha val="43137"/>
                    </a:srgbClr>
                  </a:outerShdw>
                </a:effectLst>
              </a:rPr>
              <a:t>teknologiateollisuus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6" name="Picture 2">
            <a:extLst>
              <a:ext uri="{FF2B5EF4-FFF2-40B4-BE49-F238E27FC236}">
                <a16:creationId xmlns:a16="http://schemas.microsoft.com/office/drawing/2014/main" id="{B0D1C109-E79E-D7D8-3862-B9672D6079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716" y="1587608"/>
            <a:ext cx="3647412" cy="222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E6F5B15D-63C6-2390-A419-F2843639D8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9636" y="1522629"/>
            <a:ext cx="3647412" cy="2222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B63FCC65-6C8A-E925-87E2-92651B6517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350" y="3720856"/>
            <a:ext cx="3782383" cy="230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a:extLst>
              <a:ext uri="{FF2B5EF4-FFF2-40B4-BE49-F238E27FC236}">
                <a16:creationId xmlns:a16="http://schemas.microsoft.com/office/drawing/2014/main" id="{F387BEED-B944-054C-E668-8665AA7649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7790" y="3811031"/>
            <a:ext cx="3627197" cy="220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Kuva 8" descr="Kuva, joka sisältää kohteen teksti, merkki, clipart-kuva&#10;&#10;Kuvaus luotu automaattisesti">
            <a:extLst>
              <a:ext uri="{FF2B5EF4-FFF2-40B4-BE49-F238E27FC236}">
                <a16:creationId xmlns:a16="http://schemas.microsoft.com/office/drawing/2014/main" id="{FC9E2F3C-4F1E-99D1-1791-66CE18020D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32726786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2733D3-E999-0F74-4B21-A99D7D1C3983}"/>
              </a:ext>
            </a:extLst>
          </p:cNvPr>
          <p:cNvPicPr>
            <a:picLocks noChangeAspect="1"/>
          </p:cNvPicPr>
          <p:nvPr/>
        </p:nvPicPr>
        <p:blipFill>
          <a:blip r:embed="rId2"/>
          <a:stretch>
            <a:fillRect/>
          </a:stretch>
        </p:blipFill>
        <p:spPr>
          <a:xfrm>
            <a:off x="5239040" y="3237619"/>
            <a:ext cx="3812020" cy="2135597"/>
          </a:xfrm>
          <a:prstGeom prst="rect">
            <a:avLst/>
          </a:prstGeom>
        </p:spPr>
      </p:pic>
      <p:sp>
        <p:nvSpPr>
          <p:cNvPr id="9219" name="Content Placeholder 1"/>
          <p:cNvSpPr>
            <a:spLocks noGrp="1"/>
          </p:cNvSpPr>
          <p:nvPr>
            <p:ph sz="half" idx="2"/>
          </p:nvPr>
        </p:nvSpPr>
        <p:spPr>
          <a:xfrm>
            <a:off x="187706" y="1781057"/>
            <a:ext cx="4798916" cy="3198283"/>
          </a:xfrm>
        </p:spPr>
        <p:txBody>
          <a:bodyPr>
            <a:normAutofit/>
          </a:bodyPr>
          <a:lstStyle/>
          <a:p>
            <a:pPr>
              <a:defRPr/>
            </a:pPr>
            <a:r>
              <a:rPr lang="fi-FI" altLang="fi-FI" sz="1350" b="1" dirty="0"/>
              <a:t>Metallien jalostuksen liikevaihdon nousu jatkui edelleen voimakkaana Satakunnassa vuoden 2022 alkupuoliskolla. Taustalla vaikuttaa ainakin kuparin ja nikkelin hinnan nousu.  Valtakunnallisesti alan liikevaihto kohosi ennätyksellisen nopeasti, taustalla vaikuttaa samoin hintojen nousu. Hintojen kohoaminen on peräisin kysynnän noususta esimerkkinä akkumateriaalien tarpeen jatkuva kasvu. </a:t>
            </a:r>
          </a:p>
          <a:p>
            <a:pPr>
              <a:defRPr/>
            </a:pPr>
            <a:r>
              <a:rPr lang="fi-FI" altLang="fi-FI" sz="1350" b="1" dirty="0"/>
              <a:t>Teknologiateollisuus ry:n mukaan terästuotteiden, värimetallien, valujen ja metallimalmien yhteenlaskettu tuotannon määrä oli maassa keskimäärin tammi-elokuussa 2022 noin 8 % suurempi kuin vuosi sitten vastaavaan aikaan. Sähkön hinta saattaa rajoittaa tuotantoa jatkossa. </a:t>
            </a:r>
          </a:p>
          <a:p>
            <a:pPr>
              <a:defRPr/>
            </a:pPr>
            <a:r>
              <a:rPr lang="fi-FI" altLang="fi-FI" sz="1350" b="1" dirty="0"/>
              <a:t>Metallien jalostusyritysten henkilöstömäärä Suomessa oli syyskuun lopussa prosentin suurempi kuin kesäkuun lopussa.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109</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62052" y="36486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23528" y="33239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a:t>
            </a:r>
          </a:p>
          <a:p>
            <a:r>
              <a:rPr lang="en-GB" altLang="fi-FI" sz="2025" b="1" cap="all" spc="-38" dirty="0" err="1">
                <a:solidFill>
                  <a:srgbClr val="0070C0"/>
                </a:solidFill>
                <a:effectLst>
                  <a:outerShdw blurRad="38100" dist="38100" dir="2700000" algn="tl">
                    <a:srgbClr val="000000">
                      <a:alpha val="43137"/>
                    </a:srgbClr>
                  </a:outerShdw>
                </a:effectLst>
              </a:rPr>
              <a:t>Metallien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jalostus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9" name="Picture 2">
            <a:extLst>
              <a:ext uri="{FF2B5EF4-FFF2-40B4-BE49-F238E27FC236}">
                <a16:creationId xmlns:a16="http://schemas.microsoft.com/office/drawing/2014/main" id="{81F1EBD7-894A-2F4D-F28F-5196875DBA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4666" y="908720"/>
            <a:ext cx="3705806" cy="225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D022D6A-CD74-D354-D903-F862737A39DE}"/>
              </a:ext>
            </a:extLst>
          </p:cNvPr>
          <p:cNvPicPr>
            <a:picLocks noChangeAspect="1"/>
          </p:cNvPicPr>
          <p:nvPr/>
        </p:nvPicPr>
        <p:blipFill>
          <a:blip r:embed="rId4"/>
          <a:stretch>
            <a:fillRect/>
          </a:stretch>
        </p:blipFill>
        <p:spPr>
          <a:xfrm>
            <a:off x="137853" y="5373216"/>
            <a:ext cx="5536414" cy="710425"/>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026B4938-BA8C-ABAF-246D-A8AC839AB4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3110781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E4471-DD20-B8EC-7ED3-3F35E10B1A65}"/>
              </a:ext>
            </a:extLst>
          </p:cNvPr>
          <p:cNvPicPr>
            <a:picLocks noChangeAspect="1"/>
          </p:cNvPicPr>
          <p:nvPr/>
        </p:nvPicPr>
        <p:blipFill>
          <a:blip r:embed="rId3"/>
          <a:stretch>
            <a:fillRect/>
          </a:stretch>
        </p:blipFill>
        <p:spPr>
          <a:xfrm>
            <a:off x="1331640" y="0"/>
            <a:ext cx="5820578" cy="6858000"/>
          </a:xfrm>
          <a:prstGeom prst="rect">
            <a:avLst/>
          </a:prstGeom>
        </p:spPr>
      </p:pic>
      <p:sp>
        <p:nvSpPr>
          <p:cNvPr id="2" name="Otsikko 1"/>
          <p:cNvSpPr>
            <a:spLocks noGrp="1"/>
          </p:cNvSpPr>
          <p:nvPr>
            <p:ph type="title"/>
          </p:nvPr>
        </p:nvSpPr>
        <p:spPr>
          <a:xfrm>
            <a:off x="5148064" y="123137"/>
            <a:ext cx="3744416" cy="85759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11</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88E66E29-A2CC-F8B7-F132-FEF47CA34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115967"/>
            <a:ext cx="1856812" cy="480765"/>
          </a:xfrm>
          <a:prstGeom prst="rect">
            <a:avLst/>
          </a:prstGeom>
        </p:spPr>
      </p:pic>
    </p:spTree>
    <p:extLst>
      <p:ext uri="{BB962C8B-B14F-4D97-AF65-F5344CB8AC3E}">
        <p14:creationId xmlns:p14="http://schemas.microsoft.com/office/powerpoint/2010/main" val="32692692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90197" y="1822922"/>
            <a:ext cx="5403110" cy="1315454"/>
          </a:xfrm>
        </p:spPr>
        <p:txBody>
          <a:bodyPr>
            <a:normAutofit/>
          </a:bodyPr>
          <a:lstStyle/>
          <a:p>
            <a:pPr>
              <a:defRPr/>
            </a:pPr>
            <a:r>
              <a:rPr lang="fi-FI" altLang="fi-FI" sz="1350" b="1" dirty="0"/>
              <a:t>Metallituotteiden valmistuksen liikevaihto kasvoi vuoden 2022 tammi-kesäkuussa hyvin nopeasti. Koko maassa keskimäärin liikevaihto kasvoi myös vauhdilla. Vuoden 2019 taso on ylitetty molemmilla alueilla. </a:t>
            </a: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5669" y="53954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a:t>
            </a:r>
          </a:p>
          <a:p>
            <a:r>
              <a:rPr lang="en-GB" altLang="fi-FI" sz="2025" b="1" cap="all" spc="-38" dirty="0" err="1">
                <a:solidFill>
                  <a:srgbClr val="0070C0"/>
                </a:solidFill>
                <a:effectLst>
                  <a:outerShdw blurRad="38100" dist="38100" dir="2700000" algn="tl">
                    <a:srgbClr val="000000">
                      <a:alpha val="43137"/>
                    </a:srgbClr>
                  </a:outerShdw>
                </a:effectLst>
              </a:rPr>
              <a:t>Metallituotteiden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valmistus</a:t>
            </a:r>
            <a:endParaRPr lang="en-US" altLang="fi-FI" sz="2025" b="1" cap="all" spc="-38" dirty="0">
              <a:solidFill>
                <a:srgbClr val="0070C0"/>
              </a:solidFill>
              <a:effectLst>
                <a:outerShdw blurRad="38100" dist="38100" dir="2700000" algn="tl">
                  <a:srgbClr val="000000">
                    <a:alpha val="43137"/>
                  </a:srgbClr>
                </a:outerShdw>
              </a:effectLst>
            </a:endParaRPr>
          </a:p>
        </p:txBody>
      </p:sp>
      <p:sp>
        <p:nvSpPr>
          <p:cNvPr id="47" name="Content Placeholder 1">
            <a:extLst>
              <a:ext uri="{FF2B5EF4-FFF2-40B4-BE49-F238E27FC236}">
                <a16:creationId xmlns:a16="http://schemas.microsoft.com/office/drawing/2014/main" id="{934F6862-B3BF-40CB-9056-8262B9586CC5}"/>
              </a:ext>
            </a:extLst>
          </p:cNvPr>
          <p:cNvSpPr txBox="1">
            <a:spLocks/>
          </p:cNvSpPr>
          <p:nvPr/>
        </p:nvSpPr>
        <p:spPr>
          <a:xfrm>
            <a:off x="225277" y="2136605"/>
            <a:ext cx="7714001" cy="109629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fi-FI" altLang="fi-FI" sz="1050" b="1" dirty="0"/>
          </a:p>
        </p:txBody>
      </p:sp>
      <p:sp>
        <p:nvSpPr>
          <p:cNvPr id="48" name="Content Placeholder 1">
            <a:extLst>
              <a:ext uri="{FF2B5EF4-FFF2-40B4-BE49-F238E27FC236}">
                <a16:creationId xmlns:a16="http://schemas.microsoft.com/office/drawing/2014/main" id="{F34CC473-4C4F-4734-92AD-FBB06F09F4F1}"/>
              </a:ext>
            </a:extLst>
          </p:cNvPr>
          <p:cNvSpPr txBox="1">
            <a:spLocks/>
          </p:cNvSpPr>
          <p:nvPr/>
        </p:nvSpPr>
        <p:spPr>
          <a:xfrm>
            <a:off x="101014" y="2514457"/>
            <a:ext cx="5505407" cy="171606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350" b="1" dirty="0"/>
              <a:t>Teknologiateollisuus ry:n mukaan maamme kone- ja metallituoteteollisuuden yritysten saamien tuoreiden tilausten arvo laski heinä-syyskuussa prosentin edelliseen neljännekseen verrattuna. Edellisvuoden vastaavaan ajanjaksoon verrattuna saatujen uusien tilausten arvo nousi 7 %. Euromääräistä tilauskertymää kasvattaa osaltaan nopeasti nousseet tuottajahinnat. Tilauskannan arvo oli syyskuun lopussa 4 % suurempi kuin kesäkuun lopussa ja samoin 4 % suurempi kuin vuoden 2021 syyskuussa. Huomattavaa on edelleen telakoiden suuri osuus tilauskannan kokonaisarvosta.</a:t>
            </a:r>
          </a:p>
          <a:p>
            <a:pPr>
              <a:defRPr/>
            </a:pPr>
            <a:r>
              <a:rPr lang="fi-FI" altLang="fi-FI" sz="1350" b="1" dirty="0"/>
              <a:t>Kuluvan vuoden tilauskehityksen perusteella kone- ja metallituote-teollisuuden liikevaihdon arvioidaan olevan loppuvuoden aikana arvoltaan suurempi kuin vuosi sitten vastaavaan aikaan. Liikevaihtoon on vaikuttanut sitä kasvattavasti rajusti nousseet kustannukset.</a:t>
            </a:r>
          </a:p>
        </p:txBody>
      </p:sp>
      <p:pic>
        <p:nvPicPr>
          <p:cNvPr id="9" name="Picture 2">
            <a:extLst>
              <a:ext uri="{FF2B5EF4-FFF2-40B4-BE49-F238E27FC236}">
                <a16:creationId xmlns:a16="http://schemas.microsoft.com/office/drawing/2014/main" id="{3F3ABEF7-1773-3F75-E40F-88B7DA85D3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0884" y="1766722"/>
            <a:ext cx="3364298" cy="204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A655909-0BF6-06C6-58CA-1B041718FFCC}"/>
              </a:ext>
            </a:extLst>
          </p:cNvPr>
          <p:cNvPicPr>
            <a:picLocks noChangeAspect="1"/>
          </p:cNvPicPr>
          <p:nvPr/>
        </p:nvPicPr>
        <p:blipFill>
          <a:blip r:embed="rId3"/>
          <a:stretch>
            <a:fillRect/>
          </a:stretch>
        </p:blipFill>
        <p:spPr>
          <a:xfrm>
            <a:off x="29362" y="5205780"/>
            <a:ext cx="5725237" cy="734654"/>
          </a:xfrm>
          <a:prstGeom prst="rect">
            <a:avLst/>
          </a:prstGeom>
        </p:spPr>
      </p:pic>
      <p:pic>
        <p:nvPicPr>
          <p:cNvPr id="6" name="Picture 2">
            <a:extLst>
              <a:ext uri="{FF2B5EF4-FFF2-40B4-BE49-F238E27FC236}">
                <a16:creationId xmlns:a16="http://schemas.microsoft.com/office/drawing/2014/main" id="{3C49786F-7BA1-CEE6-29DC-DB0C671972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2566" y="3899684"/>
            <a:ext cx="3272616" cy="199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Kuva 10" descr="Kuva, joka sisältää kohteen teksti, merkki, clipart-kuva&#10;&#10;Kuvaus luotu automaattisesti">
            <a:extLst>
              <a:ext uri="{FF2B5EF4-FFF2-40B4-BE49-F238E27FC236}">
                <a16:creationId xmlns:a16="http://schemas.microsoft.com/office/drawing/2014/main" id="{7E1CBE36-921F-9ACB-FCB4-4C45F45233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5642040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89999" y="1675210"/>
            <a:ext cx="5370681" cy="2825045"/>
          </a:xfrm>
        </p:spPr>
        <p:txBody>
          <a:bodyPr>
            <a:noAutofit/>
          </a:bodyPr>
          <a:lstStyle/>
          <a:p>
            <a:pPr>
              <a:defRPr/>
            </a:pPr>
            <a:r>
              <a:rPr lang="fi-FI" altLang="fi-FI" sz="1400" b="1" dirty="0"/>
              <a:t>Satakunnan koneiden ja laitteiden valmistus näyttää kärsineen merkittävästi koronakriisistä, mutta toipuminen käynnistyi vahvana vuoden 2021 lopussa. Konepajateollisuuden tilanne on ollut Satakunnassa muutenkin haastava muutaman viime vuoden ajan, sillä ainakin jokunen merkittävä valmistaja on kohdannut kysyntähäiriöitä. Liikevaihto kasvoi yhä selvästi vuoden 2022 tammi-kesäkuussa. Alan liikevaihto on silti selvästi matalampi kuin huippuvuonna 2014. </a:t>
            </a:r>
          </a:p>
          <a:p>
            <a:pPr>
              <a:defRPr/>
            </a:pPr>
            <a:r>
              <a:rPr lang="fi-FI" altLang="fi-FI" sz="1400" b="1" dirty="0"/>
              <a:t>Koko maassa keskimäärin koronakriisi piti liikevaihdon tiukassa laskussa vuoden 2021 kevääseen saakka, jolloin monen muun alan tavoin rivakka elpyminen käynnistyi. Kasvu jatkui nopeana koko loppuvuoden ajan ja myös vuoden 2022 ensimmäinen puolisko näyttää sujuneen myönteisissä merkeissä.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111</a:t>
            </a:fld>
            <a:endParaRPr lang="fi-FI" altLang="fi-FI" dirty="0">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1520" y="50801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a:t>
            </a:r>
          </a:p>
          <a:p>
            <a:r>
              <a:rPr lang="en-GB" altLang="fi-FI" sz="2025" b="1" cap="all" spc="-38" dirty="0" err="1">
                <a:solidFill>
                  <a:srgbClr val="0070C0"/>
                </a:solidFill>
                <a:effectLst>
                  <a:outerShdw blurRad="38100" dist="38100" dir="2700000" algn="tl">
                    <a:srgbClr val="000000">
                      <a:alpha val="43137"/>
                    </a:srgbClr>
                  </a:outerShdw>
                </a:effectLst>
              </a:rPr>
              <a:t>Koneiden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ja</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laitteiden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valmistus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9" name="Picture 2">
            <a:extLst>
              <a:ext uri="{FF2B5EF4-FFF2-40B4-BE49-F238E27FC236}">
                <a16:creationId xmlns:a16="http://schemas.microsoft.com/office/drawing/2014/main" id="{83B4E7E2-E138-ECCE-4360-3B0D8C8B11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2388" y="1447299"/>
            <a:ext cx="3591614" cy="21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9FE7240-14CC-EABF-1565-4CF925625F7D}"/>
              </a:ext>
            </a:extLst>
          </p:cNvPr>
          <p:cNvPicPr>
            <a:picLocks noChangeAspect="1"/>
          </p:cNvPicPr>
          <p:nvPr/>
        </p:nvPicPr>
        <p:blipFill>
          <a:blip r:embed="rId3"/>
          <a:stretch>
            <a:fillRect/>
          </a:stretch>
        </p:blipFill>
        <p:spPr>
          <a:xfrm>
            <a:off x="58089" y="5200234"/>
            <a:ext cx="5708006" cy="732443"/>
          </a:xfrm>
          <a:prstGeom prst="rect">
            <a:avLst/>
          </a:prstGeom>
        </p:spPr>
      </p:pic>
      <p:pic>
        <p:nvPicPr>
          <p:cNvPr id="6" name="Picture 3">
            <a:extLst>
              <a:ext uri="{FF2B5EF4-FFF2-40B4-BE49-F238E27FC236}">
                <a16:creationId xmlns:a16="http://schemas.microsoft.com/office/drawing/2014/main" id="{E52A7C6B-CF17-F4CA-B70D-60F4CF9D98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6550" y="3777661"/>
            <a:ext cx="3358124" cy="204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Kuva 10" descr="Kuva, joka sisältää kohteen teksti, merkki, clipart-kuva&#10;&#10;Kuvaus luotu automaattisesti">
            <a:extLst>
              <a:ext uri="{FF2B5EF4-FFF2-40B4-BE49-F238E27FC236}">
                <a16:creationId xmlns:a16="http://schemas.microsoft.com/office/drawing/2014/main" id="{4A9F7F64-F485-94C8-1224-999488586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8499989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6" y="46240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Elektroniikka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sähkötuotteiden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valmistus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787148"/>
            <a:ext cx="5649322" cy="3394491"/>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350" b="1" dirty="0"/>
              <a:t>Elektroniikka- ja sähkötuotteiden valmistuksessa liikevaihdon kasvu jatkui vuoden 2022 alussa Satakunnassa. Taustalla vaikuttaa se, että osa automaatio- ja robotiikka-alan yrityksistä sijoittuu tälle toimialalle ja niiden keskimääräinen kasvu on ainakin ajoittain ollut hyvin ripeää, mutta samalla hyvin vaihtelevaa. Ala on kuitenkin selvästi ylittänyt koronaa edeltäneen tason. </a:t>
            </a:r>
          </a:p>
          <a:p>
            <a:pPr>
              <a:defRPr/>
            </a:pPr>
            <a:r>
              <a:rPr lang="fi-FI" altLang="fi-FI" sz="1350" b="1" dirty="0"/>
              <a:t>Valtakunnallisesti nousu jatkui vuoden 2022 tammi-maaliskuussa, mutta kasvu pysähtyi keväällä. Kehitys onkin jäänyt selvästi alle teollisuuden keskitason. Ala on kuitenkin suurin piirtein kirinyt pitkän ajan pudotuksen, joka tapahtui Nokian matkapuhelintuotannon päättymisen myötä. </a:t>
            </a:r>
          </a:p>
          <a:p>
            <a:pPr>
              <a:defRPr/>
            </a:pPr>
            <a:r>
              <a:rPr lang="fi-FI" altLang="fi-FI" sz="1350" b="1" dirty="0"/>
              <a:t>Teknologiateollisuus ry:n mukaan maamme elektroniikka- ja sähköteollisuudessa sekä uusien tilausten että tilauskannan arvo nousivat heinä-syyskuussa edelliseen neljännekseen verrattuna. Alan yritykset saivat uusia tilauksia heinä-syyskuussa euroina 11 % enemmän kuin huhti-kesäkuussa ja 28 % enemmän kuin vastaavalla ajanjaksolla vuonna 2021. Tilauskannan arvo oli syyskuun lopussa 12 % suurempi kuin kesäkuun lopussa ja 26 % suurempi kuin vuoden 2021 syyskuussa. Liikevaihtoon ennakoidaan nousua.</a:t>
            </a:r>
            <a:endParaRPr lang="fi-FI" altLang="fi-FI" sz="1050" b="1" dirty="0"/>
          </a:p>
        </p:txBody>
      </p:sp>
      <p:pic>
        <p:nvPicPr>
          <p:cNvPr id="9" name="Picture 2">
            <a:extLst>
              <a:ext uri="{FF2B5EF4-FFF2-40B4-BE49-F238E27FC236}">
                <a16:creationId xmlns:a16="http://schemas.microsoft.com/office/drawing/2014/main" id="{F047EB6A-1D24-B486-3864-661A612168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7524" y="1877321"/>
            <a:ext cx="3345320" cy="203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48C3A98-EC2B-11BA-0F6A-B178CD1C7462}"/>
              </a:ext>
            </a:extLst>
          </p:cNvPr>
          <p:cNvPicPr>
            <a:picLocks noChangeAspect="1"/>
          </p:cNvPicPr>
          <p:nvPr/>
        </p:nvPicPr>
        <p:blipFill>
          <a:blip r:embed="rId3"/>
          <a:stretch>
            <a:fillRect/>
          </a:stretch>
        </p:blipFill>
        <p:spPr>
          <a:xfrm>
            <a:off x="41838" y="5231645"/>
            <a:ext cx="5732046" cy="735528"/>
          </a:xfrm>
          <a:prstGeom prst="rect">
            <a:avLst/>
          </a:prstGeom>
        </p:spPr>
      </p:pic>
      <p:pic>
        <p:nvPicPr>
          <p:cNvPr id="6" name="Picture 3">
            <a:extLst>
              <a:ext uri="{FF2B5EF4-FFF2-40B4-BE49-F238E27FC236}">
                <a16:creationId xmlns:a16="http://schemas.microsoft.com/office/drawing/2014/main" id="{14A5151C-D927-5997-F1AF-504D494D5A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0471" y="3897408"/>
            <a:ext cx="3347261" cy="203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Kuva 10" descr="Kuva, joka sisältää kohteen teksti, merkki, clipart-kuva&#10;&#10;Kuvaus luotu automaattisesti">
            <a:extLst>
              <a:ext uri="{FF2B5EF4-FFF2-40B4-BE49-F238E27FC236}">
                <a16:creationId xmlns:a16="http://schemas.microsoft.com/office/drawing/2014/main" id="{0C84B2AE-99F7-A38F-2CB1-6EBDE78A4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25232573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113</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1520" y="60208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Automaatio</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robotiikka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robocoast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 y="1786540"/>
            <a:ext cx="5578580" cy="32849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dirty="0"/>
              <a:t>Satakunnan automaatio- ja robotiikkaklusteriin (ml. tekoäly) luetaan yli sata yritystä ja organisaatiota. Tähän tarkasteluun on valittu tilastoinnin luotettavuuden varmistamiseksi viitisenkymmentä ydinorganisaatiota, joiden toiminnasta suurin osa lukeutuu alaan. </a:t>
            </a:r>
          </a:p>
          <a:p>
            <a:pPr>
              <a:defRPr/>
            </a:pPr>
            <a:r>
              <a:rPr lang="fi-FI" altLang="fi-FI" sz="1400" b="1" dirty="0"/>
              <a:t>Automaatio- ja robotiikka-alan yritysten liikevaihdon kehitys jatkui yhä hyvin vaihtelevana vuoden 2022 alussa. Tammi-maaliskuussa liikevaihto romahti, mutta huhti-kesäkuussa liikevaihto kohosi merkittävästi. Taustalla saattaa vaikuttaa merkittävimpien toimijoiden, kuten </a:t>
            </a:r>
            <a:r>
              <a:rPr lang="fi-FI" altLang="fi-FI" sz="1400" b="1" dirty="0" err="1"/>
              <a:t>Cimcorpin</a:t>
            </a:r>
            <a:r>
              <a:rPr lang="fi-FI" altLang="fi-FI" sz="1400" b="1" dirty="0"/>
              <a:t> ja </a:t>
            </a:r>
            <a:r>
              <a:rPr lang="fi-FI" altLang="fi-FI" sz="1400" b="1" dirty="0" err="1"/>
              <a:t>Raumasterin</a:t>
            </a:r>
            <a:r>
              <a:rPr lang="fi-FI" altLang="fi-FI" sz="1400" b="1" dirty="0"/>
              <a:t> tilauskannan vaihtelut. Henkilöstömäärä on kohonnut selvästi alkuvuoden aikana ja kasvu on ylittänyt toimialojen ja teollisuuden keskiarvon. Tämä viittaa osaltaan liikevaihdon laskun johtuneen ehkä merkittävien tilausten laskutusten osumisesta edellisvuoden vertailuajankohtaan. </a:t>
            </a:r>
          </a:p>
        </p:txBody>
      </p:sp>
      <p:pic>
        <p:nvPicPr>
          <p:cNvPr id="9" name="Picture 2">
            <a:extLst>
              <a:ext uri="{FF2B5EF4-FFF2-40B4-BE49-F238E27FC236}">
                <a16:creationId xmlns:a16="http://schemas.microsoft.com/office/drawing/2014/main" id="{502A9621-726B-FC7A-4459-2A5D73D852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3236" y="1574989"/>
            <a:ext cx="322064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768E0FD3-CB5C-00ED-131D-85AD620ADB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4945" y="3701132"/>
            <a:ext cx="322064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A42A0D3-B260-E514-A390-F578060DF0E3}"/>
              </a:ext>
            </a:extLst>
          </p:cNvPr>
          <p:cNvPicPr>
            <a:picLocks noChangeAspect="1"/>
          </p:cNvPicPr>
          <p:nvPr/>
        </p:nvPicPr>
        <p:blipFill>
          <a:blip r:embed="rId4"/>
          <a:stretch>
            <a:fillRect/>
          </a:stretch>
        </p:blipFill>
        <p:spPr>
          <a:xfrm>
            <a:off x="96574" y="5015238"/>
            <a:ext cx="5578580" cy="869779"/>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A8B90203-99DD-C294-3F1E-F4662D869B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27616509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114</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10105" y="322722"/>
            <a:ext cx="8653265"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meriteollisuus</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8056" y="1379557"/>
            <a:ext cx="5452995" cy="289398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dirty="0"/>
              <a:t>Satakunnan meriklusteriin luetaan tässä yhteydessä vajaat 50 alueella toimivaa meriteollisuuden kone- ja laitevalmistajaa sekä telakkaa. Laivanrakennuksessa Rauma </a:t>
            </a:r>
            <a:r>
              <a:rPr lang="fi-FI" altLang="fi-FI" sz="1400" b="1" dirty="0" err="1"/>
              <a:t>Marine</a:t>
            </a:r>
            <a:r>
              <a:rPr lang="fi-FI" altLang="fi-FI" sz="1400" b="1" dirty="0"/>
              <a:t> </a:t>
            </a:r>
            <a:r>
              <a:rPr lang="fi-FI" altLang="fi-FI" sz="1400" b="1" dirty="0" err="1"/>
              <a:t>Constructions</a:t>
            </a:r>
            <a:r>
              <a:rPr lang="fi-FI" altLang="fi-FI" sz="1400" b="1" dirty="0"/>
              <a:t> Oy:llä on tällä hetkellä vankka, liki 1,5 miljardin euron tilauskanta. Mäntyluodon telakan tilanne saattaa olla vakautumassa uuden omistajan myötä. Meri-Porin teollisuusalueen kovista kasvuluvuista päätellen Mäntyluodon telakan kehitys on piristynyt.</a:t>
            </a:r>
          </a:p>
          <a:p>
            <a:pPr>
              <a:defRPr/>
            </a:pPr>
            <a:r>
              <a:rPr lang="fi-FI" altLang="fi-FI" sz="1400" b="1" dirty="0"/>
              <a:t>Meriteollisuuden liikevaihto kääntyi ripeään nousuun vuoden 2022 tammi-kesäkuussa. </a:t>
            </a:r>
            <a:r>
              <a:rPr lang="fi-FI" altLang="fi-FI" sz="1400" b="1" dirty="0" err="1"/>
              <a:t>RMC:n</a:t>
            </a:r>
            <a:r>
              <a:rPr lang="fi-FI" altLang="fi-FI" sz="1400" b="1" dirty="0"/>
              <a:t> verkostomainen toimintatapa luo kuitenkin haasteen tilastoinnin luotettavuuteen. </a:t>
            </a:r>
          </a:p>
          <a:p>
            <a:pPr>
              <a:defRPr/>
            </a:pPr>
            <a:r>
              <a:rPr lang="fi-FI" altLang="fi-FI" sz="1400" b="1" dirty="0" err="1"/>
              <a:t>RMC:n</a:t>
            </a:r>
            <a:r>
              <a:rPr lang="fi-FI" altLang="fi-FI" sz="1400" b="1" dirty="0"/>
              <a:t> telakalla alkoi lokakuussa tasmanialaisen TT-Line Company -varustamon kahden matkustaja-autolautan kokoonpanovaihe. Liikevaihdon ennustetaan kasvavan selvästi ensi vuonna. Kahden matkustaja-autolautan tilaus on arvoltaan yli 500 miljoonaa euroa ja niiden rakentamisen työllistävä vaikutus on noin 3 500 henkilötyövuotta.  </a:t>
            </a:r>
          </a:p>
        </p:txBody>
      </p:sp>
      <p:pic>
        <p:nvPicPr>
          <p:cNvPr id="6" name="Picture 2">
            <a:extLst>
              <a:ext uri="{FF2B5EF4-FFF2-40B4-BE49-F238E27FC236}">
                <a16:creationId xmlns:a16="http://schemas.microsoft.com/office/drawing/2014/main" id="{D59A9340-A546-84E3-B83A-4C5E471B44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6769" y="1467330"/>
            <a:ext cx="3378275" cy="205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86C6BE2-6C13-AFAB-00D9-152C6E1EFED6}"/>
              </a:ext>
            </a:extLst>
          </p:cNvPr>
          <p:cNvPicPr>
            <a:picLocks noChangeAspect="1"/>
          </p:cNvPicPr>
          <p:nvPr/>
        </p:nvPicPr>
        <p:blipFill>
          <a:blip r:embed="rId3"/>
          <a:stretch>
            <a:fillRect/>
          </a:stretch>
        </p:blipFill>
        <p:spPr>
          <a:xfrm>
            <a:off x="98056" y="4962939"/>
            <a:ext cx="5326787" cy="947711"/>
          </a:xfrm>
          <a:prstGeom prst="rect">
            <a:avLst/>
          </a:prstGeom>
        </p:spPr>
      </p:pic>
      <p:pic>
        <p:nvPicPr>
          <p:cNvPr id="9" name="Picture 8">
            <a:extLst>
              <a:ext uri="{FF2B5EF4-FFF2-40B4-BE49-F238E27FC236}">
                <a16:creationId xmlns:a16="http://schemas.microsoft.com/office/drawing/2014/main" id="{6AD0491B-DCF0-5F7A-1DE9-E098DB8E629B}"/>
              </a:ext>
            </a:extLst>
          </p:cNvPr>
          <p:cNvPicPr>
            <a:picLocks noChangeAspect="1"/>
          </p:cNvPicPr>
          <p:nvPr/>
        </p:nvPicPr>
        <p:blipFill>
          <a:blip r:embed="rId4"/>
          <a:stretch>
            <a:fillRect/>
          </a:stretch>
        </p:blipFill>
        <p:spPr>
          <a:xfrm>
            <a:off x="5551051" y="3675073"/>
            <a:ext cx="3412320" cy="2074536"/>
          </a:xfrm>
          <a:prstGeom prst="rect">
            <a:avLst/>
          </a:prstGeom>
        </p:spPr>
      </p:pic>
      <p:pic>
        <p:nvPicPr>
          <p:cNvPr id="14" name="Kuva 13" descr="Kuva, joka sisältää kohteen teksti, merkki, clipart-kuva&#10;&#10;Kuvaus luotu automaattisesti">
            <a:extLst>
              <a:ext uri="{FF2B5EF4-FFF2-40B4-BE49-F238E27FC236}">
                <a16:creationId xmlns:a16="http://schemas.microsoft.com/office/drawing/2014/main" id="{FA87E9BC-22AB-B734-6033-49377807E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19" y="6240711"/>
            <a:ext cx="1856812" cy="480765"/>
          </a:xfrm>
          <a:prstGeom prst="rect">
            <a:avLst/>
          </a:prstGeom>
        </p:spPr>
      </p:pic>
    </p:spTree>
    <p:extLst>
      <p:ext uri="{BB962C8B-B14F-4D97-AF65-F5344CB8AC3E}">
        <p14:creationId xmlns:p14="http://schemas.microsoft.com/office/powerpoint/2010/main" val="38864120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97202" y="54948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Pori-</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huittinen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teollisuusvyöhyke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0651" y="1678875"/>
            <a:ext cx="5568306" cy="303528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dirty="0"/>
              <a:t>Pori–Huittinen-teollisuusvyöhyke koostuu noin 700:sta teollisuus- ja insinööripalveluyrityksestä, jotka toimivat Porin Reposaaresta Huittisiin ulottuvalla vyöhykkeellä. Mukana ovat myös Noormarkku sekä Porin keskusta lähiöineen.</a:t>
            </a:r>
          </a:p>
          <a:p>
            <a:pPr>
              <a:defRPr/>
            </a:pPr>
            <a:r>
              <a:rPr lang="fi-FI" altLang="fi-FI" sz="1400" b="1" dirty="0"/>
              <a:t>Teollisuusvyöhykkeellä liikevaihto kasvoi yhä erittäin nopeasti vuoden 2022 tammi-kesäkuussa. Ainakin metallien jalostus on kehittynyt edelleen erittäin suotuisasti. Myös muun teollisuuden vire on ollut varsin mainio ja liikevaihto on huomattavasti vuotta 2019 suurempi, tosin osin inflaation vuoksi. </a:t>
            </a:r>
            <a:r>
              <a:rPr lang="fi-FI" altLang="fi-FI" sz="1400" b="1" dirty="0" err="1"/>
              <a:t>Venatorin</a:t>
            </a:r>
            <a:r>
              <a:rPr lang="fi-FI" altLang="fi-FI" sz="1400" b="1" dirty="0"/>
              <a:t> jättämä aukko on myös kuroutumassa vähitellen umpeen muun teollisuuden hyvän vireen ansiosta. Myös liike-elämän palveluiden kehitys on kääntynyt nousuun, ja tämä pätee mahdollisesti myös insinööripalveluyrityksiin. Henkilöstömääräkin kasvoi nopeasti, joten myös tuotantoa lienee kasvatettu. </a:t>
            </a:r>
          </a:p>
        </p:txBody>
      </p:sp>
      <p:pic>
        <p:nvPicPr>
          <p:cNvPr id="9" name="Picture 2">
            <a:extLst>
              <a:ext uri="{FF2B5EF4-FFF2-40B4-BE49-F238E27FC236}">
                <a16:creationId xmlns:a16="http://schemas.microsoft.com/office/drawing/2014/main" id="{C5C085D0-75B4-B0D5-B65C-5C87402942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6158" y="1418630"/>
            <a:ext cx="322064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FF37E203-0719-97EA-27B5-C43E80AF3A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6583" y="3540864"/>
            <a:ext cx="322064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859BDD1-17B9-3E91-6CF3-4E6378DEB303}"/>
              </a:ext>
            </a:extLst>
          </p:cNvPr>
          <p:cNvPicPr>
            <a:picLocks noChangeAspect="1"/>
          </p:cNvPicPr>
          <p:nvPr/>
        </p:nvPicPr>
        <p:blipFill>
          <a:blip r:embed="rId4"/>
          <a:stretch>
            <a:fillRect/>
          </a:stretch>
        </p:blipFill>
        <p:spPr>
          <a:xfrm>
            <a:off x="50651" y="4928536"/>
            <a:ext cx="5568306" cy="868177"/>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3780DC61-B950-9944-5C3E-62C449FE94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23335973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116</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1520" y="53589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Meri-porin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teollisuusalue</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9192" y="1750606"/>
            <a:ext cx="5452041" cy="32257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dirty="0"/>
              <a:t>Meri-Porin teollisuuspuisto koostuu runsaasta sadasta yrityksestä, jotka toimivat Porin Mäntyluodon, </a:t>
            </a:r>
            <a:r>
              <a:rPr lang="fi-FI" altLang="fi-FI" sz="1400" b="1" dirty="0" err="1"/>
              <a:t>Kirrisannan</a:t>
            </a:r>
            <a:r>
              <a:rPr lang="fi-FI" altLang="fi-FI" sz="1400" b="1" dirty="0"/>
              <a:t>, Reposaaren, Tahkoluodon, Ahlaisten ja </a:t>
            </a:r>
            <a:r>
              <a:rPr lang="fi-FI" altLang="fi-FI" sz="1400" b="1" dirty="0" err="1"/>
              <a:t>Lampin</a:t>
            </a:r>
            <a:r>
              <a:rPr lang="fi-FI" altLang="fi-FI" sz="1400" b="1" dirty="0"/>
              <a:t> alueella. Meriteollisuudella on vahva rooli telakan ansiosta. Kaanaa ja </a:t>
            </a:r>
            <a:r>
              <a:rPr lang="fi-FI" altLang="fi-FI" sz="1400" b="1" dirty="0" err="1"/>
              <a:t>Venator</a:t>
            </a:r>
            <a:r>
              <a:rPr lang="fi-FI" altLang="fi-FI" sz="1400" b="1" dirty="0"/>
              <a:t> eivät sisälly alueen tietoihin. </a:t>
            </a:r>
          </a:p>
          <a:p>
            <a:pPr>
              <a:defRPr/>
            </a:pPr>
            <a:r>
              <a:rPr lang="fi-FI" altLang="fi-FI" sz="1400" b="1" dirty="0"/>
              <a:t>Alavireinen kehitys päättyi vuoden 2021 alussa. Liikevaihto kasvoi kohisten vuoden 2022 tammi-kesäkuussa ja nousu ylsi toimialojen kärkiluokkaan. Myös henkilöstömäärä kohosi voimakkaasti. Mäntyluodon telakan kehitys lienee myönteisten lukujen takana ja telakka lienee saanut uutta puhtia omistajanvaihdoksen myötä. </a:t>
            </a:r>
          </a:p>
          <a:p>
            <a:pPr>
              <a:defRPr/>
            </a:pPr>
            <a:endParaRPr lang="fi-FI" altLang="fi-FI" sz="1400" b="1" dirty="0"/>
          </a:p>
          <a:p>
            <a:pPr>
              <a:defRPr/>
            </a:pPr>
            <a:endParaRPr lang="fi-FI" altLang="fi-FI" sz="1400" b="1" dirty="0"/>
          </a:p>
          <a:p>
            <a:pPr>
              <a:defRPr/>
            </a:pPr>
            <a:endParaRPr lang="fi-FI" altLang="fi-FI" sz="1400" b="1" dirty="0"/>
          </a:p>
        </p:txBody>
      </p:sp>
      <p:pic>
        <p:nvPicPr>
          <p:cNvPr id="6" name="Picture 2">
            <a:extLst>
              <a:ext uri="{FF2B5EF4-FFF2-40B4-BE49-F238E27FC236}">
                <a16:creationId xmlns:a16="http://schemas.microsoft.com/office/drawing/2014/main" id="{DA00F73F-E244-5D7B-8644-599940D4E7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4098" y="1525169"/>
            <a:ext cx="3384836" cy="206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5E55632C-234A-F510-C598-F5F6D4C3AC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4699" y="3701133"/>
            <a:ext cx="3343637" cy="203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808A4896-B355-736F-6AD0-4E290877771A}"/>
              </a:ext>
            </a:extLst>
          </p:cNvPr>
          <p:cNvPicPr>
            <a:picLocks noChangeAspect="1"/>
          </p:cNvPicPr>
          <p:nvPr/>
        </p:nvPicPr>
        <p:blipFill>
          <a:blip r:embed="rId4"/>
          <a:stretch>
            <a:fillRect/>
          </a:stretch>
        </p:blipFill>
        <p:spPr>
          <a:xfrm>
            <a:off x="59461" y="5106094"/>
            <a:ext cx="5521954" cy="860950"/>
          </a:xfrm>
          <a:prstGeom prst="rect">
            <a:avLst/>
          </a:prstGeom>
        </p:spPr>
      </p:pic>
      <p:pic>
        <p:nvPicPr>
          <p:cNvPr id="9" name="Kuva 8" descr="Kuva, joka sisältää kohteen teksti, merkki, clipart-kuva&#10;&#10;Kuvaus luotu automaattisesti">
            <a:extLst>
              <a:ext uri="{FF2B5EF4-FFF2-40B4-BE49-F238E27FC236}">
                <a16:creationId xmlns:a16="http://schemas.microsoft.com/office/drawing/2014/main" id="{4B9DAE1D-7258-7787-BD96-59EBCAA964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30255497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117</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6" y="41621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chemeClr val="accent4">
                    <a:lumMod val="50000"/>
                  </a:schemeClr>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chemeClr val="accent4">
                    <a:lumMod val="50000"/>
                  </a:schemeClr>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chemeClr val="accent4">
                    <a:lumMod val="50000"/>
                  </a:schemeClr>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chemeClr val="accent4">
                    <a:lumMod val="50000"/>
                  </a:schemeClr>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chemeClr val="accent4">
                    <a:lumMod val="50000"/>
                  </a:schemeClr>
                </a:solidFill>
                <a:effectLst>
                  <a:outerShdw blurRad="38100" dist="38100" dir="2700000" algn="tl">
                    <a:srgbClr val="000000">
                      <a:alpha val="43137"/>
                    </a:srgbClr>
                  </a:outerShdw>
                </a:effectLst>
                <a:latin typeface="Calibri Light" panose="020F0302020204030204"/>
              </a:rPr>
              <a:t> 2022: </a:t>
            </a:r>
            <a:r>
              <a:rPr lang="en-GB" altLang="fi-FI" sz="2025" b="1" cap="all" spc="-38" dirty="0" err="1">
                <a:solidFill>
                  <a:schemeClr val="accent4">
                    <a:lumMod val="50000"/>
                  </a:schemeClr>
                </a:solidFill>
                <a:effectLst>
                  <a:outerShdw blurRad="38100" dist="38100" dir="2700000" algn="tl">
                    <a:srgbClr val="000000">
                      <a:alpha val="43137"/>
                    </a:srgbClr>
                  </a:outerShdw>
                </a:effectLst>
                <a:latin typeface="Calibri Light" panose="020F0302020204030204"/>
              </a:rPr>
              <a:t>rakentaminen</a:t>
            </a:r>
            <a:endParaRPr lang="en-US" altLang="fi-FI" sz="2025" b="1" cap="all" spc="-38" dirty="0">
              <a:solidFill>
                <a:schemeClr val="accent4">
                  <a:lumMod val="50000"/>
                </a:schemeClr>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07504" y="1200849"/>
            <a:ext cx="8857154" cy="341522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200" b="1" dirty="0"/>
              <a:t>Satakunnan rakentamisen liikevaihdon kehitys jatkui hyvin myönteisenä vuoden 2022 ensimmäisellä puoliskolla. Henkilöstömääräkin kohosi yhä nopeasti. Maassa keskimäärin rakennusalan liikevaihdon kehitys oli samansuuntaista, joskin Satakuntaa maltillisempaa. Liikevaihdon nousun taustalla vaikuttaa osin kustannusten voimakas kasvu. </a:t>
            </a:r>
          </a:p>
          <a:p>
            <a:pPr>
              <a:defRPr/>
            </a:pPr>
            <a:r>
              <a:rPr lang="fi-FI" altLang="fi-FI" sz="1200" b="1" dirty="0"/>
              <a:t>Rakennusteollisuus RT ry:n mukaan rakentamista koettelee kolmas kriisi lyhyen ajan sisällä. Rakentaminen kasvaa Suomessa vielä kuluvana vuonna 2 % vanhan työkannan ja vahvana jatkuneen asuntorakentamisen tukemana. Volyymikasvu on hiipunut kevään jälkeen ja painuu loppuvuonna pakkaselle. Kova inflaatio ja nollakorkojen päättyminen nakertavat nyt poikkeuksellisella tavalla kuluttajien luottamusta ja rakennushankkeita.</a:t>
            </a:r>
          </a:p>
          <a:p>
            <a:pPr>
              <a:defRPr/>
            </a:pPr>
            <a:r>
              <a:rPr lang="fi-FI" altLang="fi-FI" sz="1200" b="1" dirty="0" err="1"/>
              <a:t>EK:n</a:t>
            </a:r>
            <a:r>
              <a:rPr lang="fi-FI" altLang="fi-FI" sz="1200" b="1" dirty="0"/>
              <a:t> mukaan maamme rakennusalan luottamus laski marraskuussa. Luottamusindikaattorin saldoluku oli -12 pistettä, joka on kolme pistettä vähemmän kuin lokakuussa. Indikaattorin pitkän aikavälin keskiarvo on -6. </a:t>
            </a:r>
          </a:p>
        </p:txBody>
      </p:sp>
      <p:pic>
        <p:nvPicPr>
          <p:cNvPr id="6" name="Picture 2">
            <a:extLst>
              <a:ext uri="{FF2B5EF4-FFF2-40B4-BE49-F238E27FC236}">
                <a16:creationId xmlns:a16="http://schemas.microsoft.com/office/drawing/2014/main" id="{09DDD45A-BBD1-B3B2-3144-3052C35F21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89" y="3022423"/>
            <a:ext cx="322064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1795214A-301A-6560-7AD7-D565161B59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0926" y="2961946"/>
            <a:ext cx="3214688" cy="195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E5A28A8-E145-62DC-5465-9A2FD096F1D2}"/>
              </a:ext>
            </a:extLst>
          </p:cNvPr>
          <p:cNvPicPr>
            <a:picLocks noChangeAspect="1"/>
          </p:cNvPicPr>
          <p:nvPr/>
        </p:nvPicPr>
        <p:blipFill>
          <a:blip r:embed="rId4"/>
          <a:stretch>
            <a:fillRect/>
          </a:stretch>
        </p:blipFill>
        <p:spPr>
          <a:xfrm>
            <a:off x="10333" y="5079957"/>
            <a:ext cx="5924106" cy="840779"/>
          </a:xfrm>
          <a:prstGeom prst="rect">
            <a:avLst/>
          </a:prstGeom>
        </p:spPr>
      </p:pic>
      <p:pic>
        <p:nvPicPr>
          <p:cNvPr id="9" name="Kuva 8" descr="Kuva, joka sisältää kohteen teksti, merkki, clipart-kuva&#10;&#10;Kuvaus luotu automaattisesti">
            <a:extLst>
              <a:ext uri="{FF2B5EF4-FFF2-40B4-BE49-F238E27FC236}">
                <a16:creationId xmlns:a16="http://schemas.microsoft.com/office/drawing/2014/main" id="{387034EB-74E4-09D5-0CB8-81303849FF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17367274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1520" y="386208"/>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Palvelut </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kauppa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1350" b="1" cap="all" spc="-38" dirty="0" err="1">
                <a:solidFill>
                  <a:srgbClr val="0070C0"/>
                </a:solidFill>
                <a:effectLst>
                  <a:outerShdw blurRad="38100" dist="38100" dir="2700000" algn="tl">
                    <a:srgbClr val="000000">
                      <a:alpha val="43137"/>
                    </a:srgbClr>
                  </a:outerShdw>
                </a:effectLst>
                <a:latin typeface="Calibri Light" panose="020F0302020204030204"/>
              </a:rPr>
              <a:t>palvelut</a:t>
            </a:r>
            <a:r>
              <a:rPr lang="en-GB" altLang="fi-FI" sz="1350" b="1" cap="all" spc="-38" dirty="0">
                <a:solidFill>
                  <a:srgbClr val="0070C0"/>
                </a:solidFill>
                <a:effectLst>
                  <a:outerShdw blurRad="38100" dist="38100" dir="2700000" algn="tl">
                    <a:srgbClr val="000000">
                      <a:alpha val="43137"/>
                    </a:srgbClr>
                  </a:outerShdw>
                </a:effectLst>
                <a:latin typeface="Calibri Light" panose="020F0302020204030204"/>
              </a:rPr>
              <a:t> )</a:t>
            </a:r>
            <a:endParaRPr lang="en-US" altLang="fi-FI" sz="1350"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57419" y="1312895"/>
            <a:ext cx="3813793" cy="42322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275" b="1" dirty="0"/>
              <a:t>Satakunnan palvelualojen kehitys jatkui vuoden 2022 tammi-kesäkuussa olosuhteisiin nähden suotuisissa merkeissä. Liikevaihtoa on kuitenkin nostanut muiden alojen tapaan kohonnut hintataso. Kaupan liikevaihto kasvoi yhä kohisten, sillä mm. korona on siirtänyt kysyntää kodeissa tapahtuvaan toimintaan. Tukkukauppa on saanut puhtia muun talouden vireestä. Liike-elämän palveluiden kasvu jatkui. Myös majoitus- ja ravitsemistoiminnan liikevaihto jatkui elpymistään. Luovilla aloilla alkuvuosi sujui myönteisesti. </a:t>
            </a:r>
          </a:p>
          <a:p>
            <a:pPr>
              <a:defRPr/>
            </a:pPr>
            <a:r>
              <a:rPr lang="fi-FI" altLang="fi-FI" sz="1275" b="1" dirty="0"/>
              <a:t>Palvelualojen yhteenlaskettu henkilöstömäärä kohosi tammi-kesäkuussa varsin ripeästi. Nousu oli toimialojen keskiarvoa hieman rivakampaa. </a:t>
            </a:r>
          </a:p>
          <a:p>
            <a:pPr>
              <a:defRPr/>
            </a:pPr>
            <a:r>
              <a:rPr lang="fi-FI" altLang="fi-FI" sz="1275" b="1" dirty="0"/>
              <a:t>Maassa keskimäärin jokaisen tarkastelussa olevan palvelualan liikevaihto kasvoi selvästi. Majoitus- ja ravitsemistoiminnassa nousu oli poikkeuksellisen nopeaa alan kysynnän elpymisen ansiosta. </a:t>
            </a:r>
          </a:p>
          <a:p>
            <a:pPr>
              <a:defRPr/>
            </a:pPr>
            <a:r>
              <a:rPr lang="fi-FI" altLang="fi-FI" sz="1275" b="1" dirty="0" err="1"/>
              <a:t>EK:n</a:t>
            </a:r>
            <a:r>
              <a:rPr lang="fi-FI" altLang="fi-FI" sz="1275" b="1" dirty="0"/>
              <a:t> mukaan maamme palvelualojen (pl. kauppa) yritysten luottamus laski marraskuussa. Saldolukema oli +1 pistettä, joka on neljä pistettä vähemmän kuin lokakuussa. Luottamus on alle pitkän aikavälin keskiarvon, joka on +12.</a:t>
            </a:r>
          </a:p>
        </p:txBody>
      </p:sp>
      <p:pic>
        <p:nvPicPr>
          <p:cNvPr id="9" name="Picture 2">
            <a:extLst>
              <a:ext uri="{FF2B5EF4-FFF2-40B4-BE49-F238E27FC236}">
                <a16:creationId xmlns:a16="http://schemas.microsoft.com/office/drawing/2014/main" id="{9844C4E0-ACB1-2778-C133-5B3C9F7837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7227" y="1701381"/>
            <a:ext cx="4471824" cy="272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FAF3D7A-2066-604D-4C45-60D97180CDC3}"/>
              </a:ext>
            </a:extLst>
          </p:cNvPr>
          <p:cNvPicPr>
            <a:picLocks noChangeAspect="1"/>
          </p:cNvPicPr>
          <p:nvPr/>
        </p:nvPicPr>
        <p:blipFill>
          <a:blip r:embed="rId3"/>
          <a:stretch>
            <a:fillRect/>
          </a:stretch>
        </p:blipFill>
        <p:spPr>
          <a:xfrm>
            <a:off x="3837895" y="5055610"/>
            <a:ext cx="5271857" cy="746990"/>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ECEF0607-273D-4A7A-06CD-878685327C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12568648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119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610967" y="732558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49658" y="80696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Tukku</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vähittäiskauppa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51704" y="1944757"/>
            <a:ext cx="4564588" cy="248802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dirty="0"/>
              <a:t>Satakunnassa tukku- ja vähittäiskaupan alkuvuosi 2022 sujui hyvin myönteisesti, sillä liikevaihto kasvoi edelleen ripeästi. Nousuun on vaikuttanut hintojen kohoaminen. Kuitenkin korona lienee siirtänyt edelleen kulutusta kotiin ja tukkukauppa lienee saanut vauhtia talouden vahvasta elpymisestä.</a:t>
            </a:r>
          </a:p>
          <a:p>
            <a:pPr>
              <a:defRPr/>
            </a:pPr>
            <a:r>
              <a:rPr lang="fi-FI" altLang="fi-FI" sz="1400" b="1" dirty="0"/>
              <a:t>Valtakunnallisesti liikevaihdon kehitys oli Satakunnan tapaan suotuisaa. </a:t>
            </a:r>
            <a:r>
              <a:rPr lang="fi-FI" altLang="fi-FI" sz="1400" b="1" dirty="0" err="1"/>
              <a:t>EK:n</a:t>
            </a:r>
            <a:r>
              <a:rPr lang="fi-FI" altLang="fi-FI" sz="1400" b="1" dirty="0"/>
              <a:t> mukaan vähittäiskaupan luottamus vahvistui marraskuussa muista päätoimialoista poiketen. Luottamusindikaattorin uusin pisteluku oli -12, kun saldoluku oli lokakuussa -16. Luottamusindikaattori on kuitenkin selvästi alle pitkän aikavälin keskiarvon, joka on -1.</a:t>
            </a:r>
          </a:p>
        </p:txBody>
      </p:sp>
      <p:pic>
        <p:nvPicPr>
          <p:cNvPr id="6" name="Picture 2">
            <a:extLst>
              <a:ext uri="{FF2B5EF4-FFF2-40B4-BE49-F238E27FC236}">
                <a16:creationId xmlns:a16="http://schemas.microsoft.com/office/drawing/2014/main" id="{18863B6C-D1F1-2F56-3506-9BDD882738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8864" y="1833631"/>
            <a:ext cx="3865224" cy="235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A9F97AE6-CA42-38C0-16A0-21965AA24BAA}"/>
              </a:ext>
            </a:extLst>
          </p:cNvPr>
          <p:cNvPicPr>
            <a:picLocks noChangeAspect="1"/>
          </p:cNvPicPr>
          <p:nvPr/>
        </p:nvPicPr>
        <p:blipFill>
          <a:blip r:embed="rId3"/>
          <a:stretch>
            <a:fillRect/>
          </a:stretch>
        </p:blipFill>
        <p:spPr>
          <a:xfrm>
            <a:off x="467544" y="4881696"/>
            <a:ext cx="4592555" cy="742913"/>
          </a:xfrm>
          <a:prstGeom prst="rect">
            <a:avLst/>
          </a:prstGeom>
        </p:spPr>
      </p:pic>
      <p:pic>
        <p:nvPicPr>
          <p:cNvPr id="9" name="Kuva 8" descr="Kuva, joka sisältää kohteen teksti, merkki, clipart-kuva&#10;&#10;Kuvaus luotu automaattisesti">
            <a:extLst>
              <a:ext uri="{FF2B5EF4-FFF2-40B4-BE49-F238E27FC236}">
                <a16:creationId xmlns:a16="http://schemas.microsoft.com/office/drawing/2014/main" id="{9E37A842-9564-E16F-772D-B5B37C025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2684244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77809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12</a:t>
            </a:fld>
            <a:endParaRPr lang="fi-FI" altLang="fi-FI" sz="1200">
              <a:solidFill>
                <a:srgbClr val="898989"/>
              </a:solidFill>
            </a:endParaRPr>
          </a:p>
        </p:txBody>
      </p:sp>
      <p:pic>
        <p:nvPicPr>
          <p:cNvPr id="4" name="Picture 3">
            <a:extLst>
              <a:ext uri="{FF2B5EF4-FFF2-40B4-BE49-F238E27FC236}">
                <a16:creationId xmlns:a16="http://schemas.microsoft.com/office/drawing/2014/main" id="{4DD4E314-4EA4-4768-9FAE-6FC0B790427F}"/>
              </a:ext>
            </a:extLst>
          </p:cNvPr>
          <p:cNvPicPr>
            <a:picLocks noChangeAspect="1"/>
          </p:cNvPicPr>
          <p:nvPr/>
        </p:nvPicPr>
        <p:blipFill>
          <a:blip r:embed="rId3"/>
          <a:stretch>
            <a:fillRect/>
          </a:stretch>
        </p:blipFill>
        <p:spPr>
          <a:xfrm>
            <a:off x="457200" y="1062286"/>
            <a:ext cx="8229600" cy="5103018"/>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4AD104AB-5BE9-3D60-23B1-5B2CE8D967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6904427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120</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1520" y="636083"/>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Majoitus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ravitsemistoiminta</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00272" y="1919880"/>
            <a:ext cx="4937700" cy="314260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dirty="0"/>
              <a:t>Satakunnassa majoitus- ja ravitsemistoiminnan liikevaihto on laskenut voimakkaasti korona-aikaan. Pudotus on ollut toimialojen pahimpia, mutta nyt nousu näyttäisi kuitenkin jatkuneen vahvana. Liikevaihto kohosi tasaisen nopeasti tammi-kesäkuussa 2022, mutta koronaa edeltävään tasoon on vielä hieman matkaa. </a:t>
            </a:r>
          </a:p>
          <a:p>
            <a:pPr>
              <a:defRPr/>
            </a:pPr>
            <a:r>
              <a:rPr lang="fi-FI" altLang="fi-FI" sz="1400" b="1" dirty="0"/>
              <a:t>Maassa keskimäärin liikevaihto elpyi vauhdilla koko vuoden 2022 ensimmäisen puoliskon ajan. Satakunnasta poiketen vuoden 2019 huipputaso on kutakuinkin saavutettu.</a:t>
            </a:r>
          </a:p>
        </p:txBody>
      </p:sp>
      <p:pic>
        <p:nvPicPr>
          <p:cNvPr id="20483" name="Picture 3">
            <a:extLst>
              <a:ext uri="{FF2B5EF4-FFF2-40B4-BE49-F238E27FC236}">
                <a16:creationId xmlns:a16="http://schemas.microsoft.com/office/drawing/2014/main" id="{AF901758-E290-4B08-9679-CC8F06F890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781" y="3701133"/>
            <a:ext cx="3214688"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B02D39A3-65B4-E702-D63D-5822862E22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829" y="1620423"/>
            <a:ext cx="322064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332BC0D-6D04-49AB-3F27-F4B64951F0F4}"/>
              </a:ext>
            </a:extLst>
          </p:cNvPr>
          <p:cNvPicPr>
            <a:picLocks noChangeAspect="1"/>
          </p:cNvPicPr>
          <p:nvPr/>
        </p:nvPicPr>
        <p:blipFill>
          <a:blip r:embed="rId4"/>
          <a:stretch>
            <a:fillRect/>
          </a:stretch>
        </p:blipFill>
        <p:spPr>
          <a:xfrm>
            <a:off x="100272" y="4772496"/>
            <a:ext cx="5331206" cy="862401"/>
          </a:xfrm>
          <a:prstGeom prst="rect">
            <a:avLst/>
          </a:prstGeom>
        </p:spPr>
      </p:pic>
      <p:pic>
        <p:nvPicPr>
          <p:cNvPr id="11" name="Kuva 10" descr="Kuva, joka sisältää kohteen teksti, merkki, clipart-kuva&#10;&#10;Kuvaus luotu automaattisesti">
            <a:extLst>
              <a:ext uri="{FF2B5EF4-FFF2-40B4-BE49-F238E27FC236}">
                <a16:creationId xmlns:a16="http://schemas.microsoft.com/office/drawing/2014/main" id="{B2A827ED-6920-2888-BE19-029AC45847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24195345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1520" y="624505"/>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Liike-elämän</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245288" y="1808929"/>
            <a:ext cx="5020811" cy="286655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dirty="0"/>
              <a:t>Liike-elämän palveluiden (TOL JLMN) liikevaihto kääntyi monen muun alan tavoin nousuun vuoden 2021 keväällä. Kasvu jatkui nopeana läpi koko loppuvuoden ja nousu on jatkunut ainakin vuoden 2022 kesään asti. Tuki- ja suunnittelupalveluiden kysyntä on elpynyt talouden toipumisen myötä ja myös henkilöstövuokraus lienee pysynyt kasvu-uralla. </a:t>
            </a:r>
          </a:p>
          <a:p>
            <a:pPr>
              <a:defRPr/>
            </a:pPr>
            <a:r>
              <a:rPr lang="fi-FI" altLang="fi-FI" sz="1400" b="1" dirty="0"/>
              <a:t>Valtakunnallisesti alan liikevaihto kehittyi samansuuntaisesti kuin Satakunnassa, tosin kasvua kertyi edelleen jonkin verran enemmän. Molemmilla alueella on kurottu koronan jättämä pienehkö aukko selvällä erolla. </a:t>
            </a:r>
          </a:p>
        </p:txBody>
      </p:sp>
      <p:pic>
        <p:nvPicPr>
          <p:cNvPr id="21507" name="Picture 3">
            <a:extLst>
              <a:ext uri="{FF2B5EF4-FFF2-40B4-BE49-F238E27FC236}">
                <a16:creationId xmlns:a16="http://schemas.microsoft.com/office/drawing/2014/main" id="{5BBC47A1-39A7-48D0-9259-7F37BFD9CC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9300" y="3321496"/>
            <a:ext cx="3214688"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CF4BCE31-51A7-7AAF-D3D8-51F9AEC912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7456" y="1349783"/>
            <a:ext cx="322064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79DFC0F6-C780-945A-A9AD-FE333F8A27B4}"/>
              </a:ext>
            </a:extLst>
          </p:cNvPr>
          <p:cNvPicPr>
            <a:picLocks noChangeAspect="1"/>
          </p:cNvPicPr>
          <p:nvPr/>
        </p:nvPicPr>
        <p:blipFill>
          <a:blip r:embed="rId4"/>
          <a:stretch>
            <a:fillRect/>
          </a:stretch>
        </p:blipFill>
        <p:spPr>
          <a:xfrm>
            <a:off x="63338" y="5235501"/>
            <a:ext cx="5447861" cy="707097"/>
          </a:xfrm>
          <a:prstGeom prst="rect">
            <a:avLst/>
          </a:prstGeom>
        </p:spPr>
      </p:pic>
      <p:pic>
        <p:nvPicPr>
          <p:cNvPr id="9" name="Kuva 8" descr="Kuva, joka sisältää kohteen teksti, merkki, clipart-kuva&#10;&#10;Kuvaus luotu automaattisesti">
            <a:extLst>
              <a:ext uri="{FF2B5EF4-FFF2-40B4-BE49-F238E27FC236}">
                <a16:creationId xmlns:a16="http://schemas.microsoft.com/office/drawing/2014/main" id="{60BE49DA-F646-53E6-A601-F2D50F8443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35448387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00301" y="616179"/>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Luovat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alat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69787" y="2088773"/>
            <a:ext cx="5385545" cy="31376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dirty="0"/>
              <a:t>Luoviin aloihin luetaan tässä yhteydessä joukkoviestintä, muotoilu, mainonta, taide, kulttuuriperintö, viihde, urheilu ja käsityöalat. Suhdannevaihtelut heijastuvat varsin vahvasti alan kehitykseen. </a:t>
            </a:r>
          </a:p>
          <a:p>
            <a:pPr>
              <a:defRPr/>
            </a:pPr>
            <a:r>
              <a:rPr lang="fi-FI" altLang="fi-FI" sz="1400" b="1" dirty="0"/>
              <a:t>Alan liikevaihto kasvoi edelleen nopeasti vuoden 2022 tammi-kesäkuussa sekä Satakunnassa että valtakunnallisesti. Taustalla saattaa vaikuttaa viihde-elektroniikan kasvanut myynti sekä osin koronarajoitusten lieventäminen. </a:t>
            </a:r>
          </a:p>
        </p:txBody>
      </p:sp>
      <p:pic>
        <p:nvPicPr>
          <p:cNvPr id="22531" name="Picture 3">
            <a:extLst>
              <a:ext uri="{FF2B5EF4-FFF2-40B4-BE49-F238E27FC236}">
                <a16:creationId xmlns:a16="http://schemas.microsoft.com/office/drawing/2014/main" id="{9E3EE8FE-B77E-45F8-AC74-08A628A292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3578" y="3180297"/>
            <a:ext cx="3214688"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77D8C5DD-BFD2-5BA6-B2F7-DBA5EC5975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3251" y="1268342"/>
            <a:ext cx="322064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FE43144-97A7-92B7-8066-FCFD152F67DC}"/>
              </a:ext>
            </a:extLst>
          </p:cNvPr>
          <p:cNvPicPr>
            <a:picLocks noChangeAspect="1"/>
          </p:cNvPicPr>
          <p:nvPr/>
        </p:nvPicPr>
        <p:blipFill>
          <a:blip r:embed="rId4"/>
          <a:stretch>
            <a:fillRect/>
          </a:stretch>
        </p:blipFill>
        <p:spPr>
          <a:xfrm>
            <a:off x="300301" y="5297254"/>
            <a:ext cx="5751014" cy="746444"/>
          </a:xfrm>
          <a:prstGeom prst="rect">
            <a:avLst/>
          </a:prstGeom>
        </p:spPr>
      </p:pic>
      <p:pic>
        <p:nvPicPr>
          <p:cNvPr id="11" name="Kuva 10" descr="Kuva, joka sisältää kohteen teksti, merkki, clipart-kuva&#10;&#10;Kuvaus luotu automaattisesti">
            <a:extLst>
              <a:ext uri="{FF2B5EF4-FFF2-40B4-BE49-F238E27FC236}">
                <a16:creationId xmlns:a16="http://schemas.microsoft.com/office/drawing/2014/main" id="{93615C04-B00B-00E9-C739-9CA1F6C22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900" y="6203267"/>
            <a:ext cx="1856812" cy="480765"/>
          </a:xfrm>
          <a:prstGeom prst="rect">
            <a:avLst/>
          </a:prstGeom>
        </p:spPr>
      </p:pic>
    </p:spTree>
    <p:extLst>
      <p:ext uri="{BB962C8B-B14F-4D97-AF65-F5344CB8AC3E}">
        <p14:creationId xmlns:p14="http://schemas.microsoft.com/office/powerpoint/2010/main" val="40097229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10595516" y="721833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dirty="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00301" y="691561"/>
            <a:ext cx="8945832" cy="90164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p>
          <a:p>
            <a:pPr defTabSz="685800" fontAlgn="auto">
              <a:spcAft>
                <a:spcPts val="0"/>
              </a:spcAft>
              <a:defRPr/>
            </a:pP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Yksityiset</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sosiaali</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ja</a:t>
            </a:r>
            <a:r>
              <a:rPr lang="en-GB" altLang="fi-FI" sz="2025"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70C0"/>
                </a:solidFill>
                <a:effectLst>
                  <a:outerShdw blurRad="38100" dist="38100" dir="2700000" algn="tl">
                    <a:srgbClr val="000000">
                      <a:alpha val="43137"/>
                    </a:srgbClr>
                  </a:outerShdw>
                </a:effectLst>
                <a:latin typeface="Calibri Light" panose="020F0302020204030204"/>
              </a:rPr>
              <a:t>terveyspalvelut</a:t>
            </a:r>
            <a:endParaRPr lang="en-US" altLang="fi-FI" sz="2025"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83987" y="1925023"/>
            <a:ext cx="3965207" cy="313761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dirty="0"/>
              <a:t>Satakunnassa yksityisten sosiaali- ja terveyspalvelujen henkilöstömäärä kasvoi edelleen vuoden 2021 heinä-joulukuun aikana. Kasvu jäi kuitenkin hieman alle toimialojen keskitason, joten korona on voinut pudottaa alan palveluiden kysyntää. Pitkällä aikavälillä nousu on kuitenkin ollut toimialojen kärkiluokkaa. Vuoden 2022 tiedot puuttuvat. </a:t>
            </a:r>
          </a:p>
        </p:txBody>
      </p:sp>
      <p:pic>
        <p:nvPicPr>
          <p:cNvPr id="23554" name="Picture 2">
            <a:extLst>
              <a:ext uri="{FF2B5EF4-FFF2-40B4-BE49-F238E27FC236}">
                <a16:creationId xmlns:a16="http://schemas.microsoft.com/office/drawing/2014/main" id="{14830563-7217-45EE-A938-8B46B33AD3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5269" y="1625204"/>
            <a:ext cx="4753665" cy="289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057F6E8-8B28-4C04-B3A8-E241928453D8}"/>
              </a:ext>
            </a:extLst>
          </p:cNvPr>
          <p:cNvPicPr>
            <a:picLocks noChangeAspect="1"/>
          </p:cNvPicPr>
          <p:nvPr/>
        </p:nvPicPr>
        <p:blipFill>
          <a:blip r:embed="rId3"/>
          <a:stretch>
            <a:fillRect/>
          </a:stretch>
        </p:blipFill>
        <p:spPr>
          <a:xfrm>
            <a:off x="140791" y="5015051"/>
            <a:ext cx="5366109" cy="983787"/>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578FBF60-D2BC-6AE4-9523-A4192C123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425" y="6215672"/>
            <a:ext cx="1856812" cy="480765"/>
          </a:xfrm>
          <a:prstGeom prst="rect">
            <a:avLst/>
          </a:prstGeom>
        </p:spPr>
      </p:pic>
    </p:spTree>
    <p:extLst>
      <p:ext uri="{BB962C8B-B14F-4D97-AF65-F5344CB8AC3E}">
        <p14:creationId xmlns:p14="http://schemas.microsoft.com/office/powerpoint/2010/main" val="42096250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B153B1B3-2CC2-46D0-8CB5-F97288AABB1B}" type="slidenum">
              <a:rPr lang="fi-FI" altLang="fi-FI" smtClean="0">
                <a:solidFill>
                  <a:schemeClr val="bg1"/>
                </a:solidFill>
              </a:rPr>
              <a:pPr/>
              <a:t>124</a:t>
            </a:fld>
            <a:endParaRPr lang="fi-FI" altLang="fi-FI">
              <a:solidFill>
                <a:schemeClr val="bg1"/>
              </a:solidFill>
            </a:endParaRPr>
          </a:p>
        </p:txBody>
      </p:sp>
      <p:sp>
        <p:nvSpPr>
          <p:cNvPr id="32772" name="Rectangle 3"/>
          <p:cNvSpPr>
            <a:spLocks noGrp="1" noChangeArrowheads="1"/>
          </p:cNvSpPr>
          <p:nvPr>
            <p:ph type="body" idx="1"/>
          </p:nvPr>
        </p:nvSpPr>
        <p:spPr>
          <a:xfrm>
            <a:off x="0" y="2027469"/>
            <a:ext cx="7561735" cy="3846909"/>
          </a:xfrm>
        </p:spPr>
        <p:txBody>
          <a:bodyPr>
            <a:normAutofit fontScale="25000" lnSpcReduction="20000"/>
          </a:bodyPr>
          <a:lstStyle/>
          <a:p>
            <a:pPr marL="134541" indent="-134541">
              <a:buNone/>
            </a:pPr>
            <a:r>
              <a:rPr lang="fi-FI" altLang="fi-FI" sz="5400" b="1" dirty="0"/>
              <a:t>   KEHITYS SATAKUNTA VS. KOKO MAA KESKIMÄÄRIN </a:t>
            </a:r>
          </a:p>
          <a:p>
            <a:pPr marL="134541" indent="-134541">
              <a:buNone/>
            </a:pPr>
            <a:r>
              <a:rPr lang="fi-FI" altLang="fi-FI" sz="5400" b="1" dirty="0"/>
              <a:t>	TAMMI</a:t>
            </a:r>
            <a:r>
              <a:rPr lang="en-GB" altLang="fi-FI" sz="5400" b="1" dirty="0"/>
              <a:t>−KESÄK</a:t>
            </a:r>
            <a:r>
              <a:rPr lang="fi-FI" altLang="fi-FI" sz="5400" b="1" dirty="0"/>
              <a:t>UUSSA 2022 (SATAKUNTA ALLEVIIVATTU, JOS PAREMPI):</a:t>
            </a:r>
          </a:p>
          <a:p>
            <a:pPr marL="134541" indent="-134541">
              <a:buNone/>
            </a:pPr>
            <a:endParaRPr lang="fi-FI" altLang="fi-FI" sz="2775" dirty="0"/>
          </a:p>
          <a:p>
            <a:pPr lvl="1">
              <a:buFont typeface="Wingdings" panose="05000000000000000000" pitchFamily="2" charset="2"/>
              <a:buChar char="§"/>
            </a:pPr>
            <a:r>
              <a:rPr lang="fi-FI" altLang="fi-FI" sz="5400" b="1" u="sng" dirty="0"/>
              <a:t>Kaikki toimialat yhteensä </a:t>
            </a:r>
            <a:r>
              <a:rPr lang="fi-FI" altLang="fi-FI" sz="5400" u="sng" dirty="0"/>
              <a:t>(Satakunta 21,4 % / Koko maa 17,2 %)</a:t>
            </a:r>
          </a:p>
          <a:p>
            <a:pPr lvl="1">
              <a:buFont typeface="Wingdings" panose="05000000000000000000" pitchFamily="2" charset="2"/>
              <a:buChar char="§"/>
            </a:pPr>
            <a:endParaRPr lang="fi-FI" altLang="fi-FI" sz="5400" u="sng" dirty="0"/>
          </a:p>
          <a:p>
            <a:pPr lvl="1">
              <a:buFont typeface="Wingdings" panose="05000000000000000000" pitchFamily="2" charset="2"/>
              <a:buChar char="§"/>
            </a:pPr>
            <a:r>
              <a:rPr lang="fi-FI" altLang="fi-FI" sz="5400" b="1" u="sng" dirty="0"/>
              <a:t>Teollisuus yhteensä </a:t>
            </a:r>
            <a:r>
              <a:rPr lang="fi-FI" altLang="fi-FI" sz="5400" u="sng" dirty="0"/>
              <a:t>(Satakunta 30,4 % / Koko maa 25,2 %)</a:t>
            </a:r>
          </a:p>
          <a:p>
            <a:pPr lvl="1">
              <a:buFont typeface="Wingdings" panose="05000000000000000000" pitchFamily="2" charset="2"/>
              <a:buChar char="§"/>
            </a:pPr>
            <a:endParaRPr lang="fi-FI" altLang="fi-FI" sz="5400" b="1" dirty="0"/>
          </a:p>
          <a:p>
            <a:pPr lvl="1">
              <a:buFont typeface="Wingdings" panose="05000000000000000000" pitchFamily="2" charset="2"/>
              <a:buChar char="§"/>
            </a:pPr>
            <a:r>
              <a:rPr lang="fi-FI" altLang="fi-FI" sz="5400" b="1" u="sng" dirty="0"/>
              <a:t>Elintarviketeollisuus </a:t>
            </a:r>
            <a:r>
              <a:rPr lang="fi-FI" altLang="fi-FI" sz="5400" u="sng" dirty="0"/>
              <a:t>(Satakunta 10,4 % / Koko maa 10,0 %)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u="sng" dirty="0"/>
              <a:t>Metsäteollisuus</a:t>
            </a:r>
            <a:r>
              <a:rPr lang="fi-FI" altLang="fi-FI" sz="5400" u="sng" dirty="0"/>
              <a:t> (Satakunta 30,9 % / Koko maa 16,0 %)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dirty="0"/>
              <a:t>Kemikaalien sekä kumi- ja muovituotteiden valmistus</a:t>
            </a:r>
            <a:r>
              <a:rPr lang="fi-FI" altLang="fi-FI" sz="5400" dirty="0"/>
              <a:t> (Satakunta 20,1 % / Koko maa 34,6 %)</a:t>
            </a:r>
          </a:p>
          <a:p>
            <a:pPr lvl="1">
              <a:buFont typeface="Wingdings" panose="05000000000000000000" pitchFamily="2" charset="2"/>
              <a:buChar char="§"/>
            </a:pPr>
            <a:endParaRPr lang="fi-FI" altLang="fi-FI" sz="5400" dirty="0"/>
          </a:p>
          <a:p>
            <a:pPr lvl="1">
              <a:buFont typeface="Wingdings" panose="05000000000000000000" pitchFamily="2" charset="2"/>
              <a:buChar char="§"/>
            </a:pPr>
            <a:r>
              <a:rPr lang="fi-FI" altLang="fi-FI" sz="5400" b="1" u="sng" dirty="0"/>
              <a:t>Teknologiateollisuus yhteensä sis. telakat </a:t>
            </a:r>
            <a:r>
              <a:rPr lang="fi-FI" altLang="fi-FI" sz="5400" u="sng" dirty="0"/>
              <a:t>(Satakunta 34,6 % / Koko maa 19,8 %) </a:t>
            </a:r>
          </a:p>
          <a:p>
            <a:pPr lvl="2">
              <a:buFont typeface="Wingdings" panose="05000000000000000000" pitchFamily="2" charset="2"/>
              <a:buChar char="Ä"/>
            </a:pPr>
            <a:r>
              <a:rPr lang="fi-FI" altLang="fi-FI" sz="5400" b="1" dirty="0"/>
              <a:t>Metallien jalostus</a:t>
            </a:r>
            <a:r>
              <a:rPr lang="fi-FI" altLang="fi-FI" sz="5400" dirty="0"/>
              <a:t> (Satakunta 45,7 % / Koko maa 59,9 %)</a:t>
            </a:r>
          </a:p>
          <a:p>
            <a:pPr lvl="2">
              <a:buFont typeface="Wingdings" panose="05000000000000000000" pitchFamily="2" charset="2"/>
              <a:buChar char="Ä"/>
            </a:pPr>
            <a:r>
              <a:rPr lang="fi-FI" altLang="fi-FI" sz="5400" b="1" u="sng" dirty="0"/>
              <a:t>Metallituotteiden valmistus </a:t>
            </a:r>
            <a:r>
              <a:rPr lang="fi-FI" altLang="fi-FI" sz="5400" u="sng" dirty="0"/>
              <a:t>(Satakunta 33,0 % / Koko maa 23,9 %)</a:t>
            </a:r>
          </a:p>
          <a:p>
            <a:pPr lvl="2">
              <a:buFont typeface="Wingdings" panose="05000000000000000000" pitchFamily="2" charset="2"/>
              <a:buChar char="Ä"/>
            </a:pPr>
            <a:r>
              <a:rPr lang="fi-FI" altLang="fi-FI" sz="5400" b="1" u="sng" dirty="0"/>
              <a:t>Koneiden ja laitteiden valmistus </a:t>
            </a:r>
            <a:r>
              <a:rPr lang="fi-FI" altLang="fi-FI" sz="5400" u="sng" dirty="0"/>
              <a:t>(Satakunta 15,7 % / Koko maa 14,6 %</a:t>
            </a:r>
            <a:r>
              <a:rPr lang="fi-FI" altLang="fi-FI" sz="5400" dirty="0"/>
              <a:t>)</a:t>
            </a:r>
          </a:p>
          <a:p>
            <a:pPr lvl="2">
              <a:buFont typeface="Wingdings" panose="05000000000000000000" pitchFamily="2" charset="2"/>
              <a:buChar char="Ä"/>
            </a:pPr>
            <a:r>
              <a:rPr lang="fi-FI" altLang="fi-FI" sz="5400" b="1" u="sng" dirty="0"/>
              <a:t>Elektroniikka- ja sähkötuotteiden valmistus </a:t>
            </a:r>
            <a:r>
              <a:rPr lang="fi-FI" altLang="fi-FI" sz="5400" u="sng" dirty="0"/>
              <a:t>(Satakunta 17,6 % / Koko maa 3,3 %)</a:t>
            </a:r>
            <a:endParaRPr lang="fi-FI" altLang="fi-FI" sz="5400" b="1" u="sng"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2">
              <a:buFont typeface="Wingdings" panose="05000000000000000000" pitchFamily="2" charset="2"/>
              <a:buChar char="Ä"/>
            </a:pPr>
            <a:endParaRPr lang="fi-FI" altLang="fi-FI" sz="975" dirty="0"/>
          </a:p>
          <a:p>
            <a:pPr lvl="1">
              <a:buFont typeface="Wingdings" panose="05000000000000000000" pitchFamily="2" charset="2"/>
              <a:buChar char="§"/>
            </a:pPr>
            <a:endParaRPr lang="fi-FI" altLang="fi-FI" sz="975" dirty="0"/>
          </a:p>
          <a:p>
            <a:pPr lvl="1">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975" dirty="0"/>
          </a:p>
          <a:p>
            <a:pPr lvl="1">
              <a:lnSpc>
                <a:spcPct val="70000"/>
              </a:lnSpc>
              <a:spcBef>
                <a:spcPct val="40000"/>
              </a:spcBef>
              <a:buFont typeface="Wingdings" panose="05000000000000000000" pitchFamily="2" charset="2"/>
              <a:buChar char="§"/>
            </a:pPr>
            <a:endParaRPr lang="fi-FI" altLang="fi-FI" sz="1050" dirty="0"/>
          </a:p>
          <a:p>
            <a:pPr lvl="1">
              <a:buFont typeface="Wingdings" panose="05000000000000000000" pitchFamily="2" charset="2"/>
              <a:buChar char="§"/>
            </a:pPr>
            <a:endParaRPr lang="fi-FI" altLang="fi-FI" sz="750" dirty="0"/>
          </a:p>
          <a:p>
            <a:pPr lvl="1">
              <a:buFont typeface="Wingdings" panose="05000000000000000000" pitchFamily="2" charset="2"/>
              <a:buNone/>
            </a:pPr>
            <a:endParaRPr lang="fi-FI" altLang="fi-FI" sz="675" dirty="0"/>
          </a:p>
          <a:p>
            <a:pPr lvl="1">
              <a:buFont typeface="Wingdings" panose="05000000000000000000" pitchFamily="2" charset="2"/>
              <a:buChar char="§"/>
            </a:pPr>
            <a:endParaRPr lang="fi-FI" altLang="fi-FI" sz="675"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spcBef>
                <a:spcPct val="40000"/>
              </a:spcBef>
            </a:pPr>
            <a:endParaRPr lang="fi-FI" altLang="fi-FI" sz="150" dirty="0"/>
          </a:p>
          <a:p>
            <a:pPr marL="134541" indent="-134541"/>
            <a:endParaRPr lang="fi-FI" altLang="fi-FI" dirty="0"/>
          </a:p>
          <a:p>
            <a:pPr marL="134541" indent="-134541"/>
            <a:endParaRPr lang="fi-FI" altLang="fi-FI" dirty="0"/>
          </a:p>
          <a:p>
            <a:pPr marL="134541" indent="-134541">
              <a:buNone/>
            </a:pPr>
            <a:endParaRPr lang="fi-FI" altLang="fi-FI" dirty="0"/>
          </a:p>
          <a:p>
            <a:pPr marL="134541" indent="-134541">
              <a:buNone/>
            </a:pPr>
            <a:endParaRPr lang="fi-FI" altLang="fi-FI" dirty="0"/>
          </a:p>
          <a:p>
            <a:pPr marL="134541" indent="-134541">
              <a:buNone/>
            </a:pPr>
            <a:endParaRPr lang="fi-FI" altLang="fi-FI" dirty="0"/>
          </a:p>
          <a:p>
            <a:pPr marL="134541" indent="-134541"/>
            <a:endParaRPr lang="fi-FI" altLang="fi-FI" dirty="0"/>
          </a:p>
          <a:p>
            <a:pPr marL="134541" indent="-134541"/>
            <a:endParaRPr lang="fi-FI" altLang="fi-FI" dirty="0"/>
          </a:p>
          <a:p>
            <a:pPr marL="134541" indent="-134541">
              <a:buNone/>
            </a:pPr>
            <a:r>
              <a:rPr lang="fi-FI" altLang="fi-FI" dirty="0"/>
              <a:t>	</a:t>
            </a:r>
          </a:p>
          <a:p>
            <a:pPr marL="134541" indent="-134541">
              <a:buNone/>
            </a:pPr>
            <a:endParaRPr lang="fi-FI" altLang="fi-FI" dirty="0"/>
          </a:p>
          <a:p>
            <a:pPr marL="134541" indent="-134541">
              <a:buNone/>
            </a:pPr>
            <a:endParaRPr lang="fi-FI" altLang="fi-FI" dirty="0"/>
          </a:p>
        </p:txBody>
      </p:sp>
      <p:sp>
        <p:nvSpPr>
          <p:cNvPr id="10" name="Rectangle 2">
            <a:extLst>
              <a:ext uri="{FF2B5EF4-FFF2-40B4-BE49-F238E27FC236}">
                <a16:creationId xmlns:a16="http://schemas.microsoft.com/office/drawing/2014/main" id="{B44C9604-B0D6-4399-9C0A-731977A835F8}"/>
              </a:ext>
            </a:extLst>
          </p:cNvPr>
          <p:cNvSpPr txBox="1">
            <a:spLocks noChangeArrowheads="1"/>
          </p:cNvSpPr>
          <p:nvPr/>
        </p:nvSpPr>
        <p:spPr>
          <a:xfrm>
            <a:off x="683568" y="53036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fi-FI" sz="2400" b="1" cap="all" spc="-38" dirty="0">
                <a:solidFill>
                  <a:srgbClr val="0070C0"/>
                </a:solidFill>
                <a:effectLst>
                  <a:outerShdw blurRad="38100" dist="38100" dir="2700000" algn="tl">
                    <a:srgbClr val="000000">
                      <a:alpha val="43137"/>
                    </a:srgbClr>
                  </a:outerShdw>
                </a:effectLst>
              </a:rPr>
              <a:t>Satakunnan </a:t>
            </a:r>
            <a:r>
              <a:rPr lang="en-GB" altLang="fi-FI" sz="2400" b="1" cap="all" spc="-38" dirty="0" err="1">
                <a:solidFill>
                  <a:srgbClr val="0070C0"/>
                </a:solidFill>
                <a:effectLst>
                  <a:outerShdw blurRad="38100" dist="38100" dir="2700000" algn="tl">
                    <a:srgbClr val="000000">
                      <a:alpha val="43137"/>
                    </a:srgbClr>
                  </a:outerShdw>
                </a:effectLst>
              </a:rPr>
              <a:t>talouskehitys</a:t>
            </a:r>
            <a:r>
              <a:rPr lang="en-GB" altLang="fi-FI" sz="2400" b="1" cap="all" spc="-38" dirty="0">
                <a:solidFill>
                  <a:srgbClr val="0070C0"/>
                </a:solidFill>
                <a:effectLst>
                  <a:outerShdw blurRad="38100" dist="38100" dir="2700000" algn="tl">
                    <a:srgbClr val="000000">
                      <a:alpha val="43137"/>
                    </a:srgbClr>
                  </a:outerShdw>
                </a:effectLst>
              </a:rPr>
              <a:t> </a:t>
            </a:r>
            <a:r>
              <a:rPr lang="en-GB" altLang="fi-FI" sz="2400" b="1" cap="all" spc="-38" dirty="0" err="1">
                <a:solidFill>
                  <a:srgbClr val="0070C0"/>
                </a:solidFill>
                <a:effectLst>
                  <a:outerShdw blurRad="38100" dist="38100" dir="2700000" algn="tl">
                    <a:srgbClr val="000000">
                      <a:alpha val="43137"/>
                    </a:srgbClr>
                  </a:outerShdw>
                </a:effectLst>
              </a:rPr>
              <a:t>tammi−kesäkuu</a:t>
            </a:r>
            <a:r>
              <a:rPr lang="en-GB" altLang="fi-FI" sz="2400" b="1" cap="all" spc="-38" dirty="0">
                <a:solidFill>
                  <a:srgbClr val="0070C0"/>
                </a:solidFill>
                <a:effectLst>
                  <a:outerShdw blurRad="38100" dist="38100" dir="2700000" algn="tl">
                    <a:srgbClr val="000000">
                      <a:alpha val="43137"/>
                    </a:srgbClr>
                  </a:outerShdw>
                </a:effectLst>
              </a:rPr>
              <a:t> 2022:</a:t>
            </a:r>
          </a:p>
          <a:p>
            <a:pPr algn="ctr"/>
            <a:r>
              <a:rPr lang="fi-FI" altLang="fi-FI" sz="2400" b="1" cap="all" spc="-38" dirty="0">
                <a:solidFill>
                  <a:srgbClr val="0070C0"/>
                </a:solidFill>
                <a:effectLst>
                  <a:outerShdw blurRad="38100" dist="38100" dir="2700000" algn="tl">
                    <a:srgbClr val="000000">
                      <a:alpha val="43137"/>
                    </a:srgbClr>
                  </a:outerShdw>
                </a:effectLst>
              </a:rPr>
              <a:t>KEHITYS SATAKUNTA VS. KOKO MAA KESKIMÄÄRIN </a:t>
            </a:r>
          </a:p>
          <a:p>
            <a:pPr algn="ctr"/>
            <a:endParaRPr lang="en-US" altLang="fi-FI" sz="2400" b="1" cap="all" spc="-38" dirty="0">
              <a:solidFill>
                <a:srgbClr val="0070C0"/>
              </a:solidFill>
              <a:effectLst>
                <a:outerShdw blurRad="38100" dist="38100" dir="2700000" algn="tl">
                  <a:srgbClr val="000000">
                    <a:alpha val="43137"/>
                  </a:srgbClr>
                </a:outerShdw>
              </a:effectLst>
            </a:endParaRPr>
          </a:p>
        </p:txBody>
      </p:sp>
      <p:sp>
        <p:nvSpPr>
          <p:cNvPr id="5" name="Rectangle 2">
            <a:extLst>
              <a:ext uri="{FF2B5EF4-FFF2-40B4-BE49-F238E27FC236}">
                <a16:creationId xmlns:a16="http://schemas.microsoft.com/office/drawing/2014/main" id="{86498561-5533-4264-B7D4-DCFD99C01A0C}"/>
              </a:ext>
            </a:extLst>
          </p:cNvPr>
          <p:cNvSpPr>
            <a:spLocks noGrp="1" noChangeArrowheads="1"/>
          </p:cNvSpPr>
          <p:nvPr>
            <p:ph type="title"/>
          </p:nvPr>
        </p:nvSpPr>
        <p:spPr>
          <a:xfrm>
            <a:off x="200631" y="1413884"/>
            <a:ext cx="5398294" cy="539354"/>
          </a:xfrm>
        </p:spPr>
        <p:txBody>
          <a:bodyPr/>
          <a:lstStyle/>
          <a:p>
            <a:r>
              <a:rPr lang="fi-FI" altLang="fi-FI" sz="1650" dirty="0"/>
              <a:t>Liikevaihdon toimialoittainen kehitys Satakunnassa</a:t>
            </a:r>
            <a:endParaRPr lang="en-US" altLang="fi-FI" sz="1650" dirty="0"/>
          </a:p>
        </p:txBody>
      </p:sp>
      <p:pic>
        <p:nvPicPr>
          <p:cNvPr id="3" name="Picture 2">
            <a:extLst>
              <a:ext uri="{FF2B5EF4-FFF2-40B4-BE49-F238E27FC236}">
                <a16:creationId xmlns:a16="http://schemas.microsoft.com/office/drawing/2014/main" id="{1A0BC3C7-7696-4284-A895-3C02E7EF1F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8925" y="1556166"/>
            <a:ext cx="3357179" cy="2232874"/>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F393D715-DBE4-088D-013C-2D0177D84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125</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608852" y="53832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GB" altLang="fi-FI" sz="2400" b="1" cap="all" spc="-38" dirty="0">
                <a:solidFill>
                  <a:srgbClr val="0070C0"/>
                </a:solidFill>
                <a:effectLst>
                  <a:outerShdw blurRad="38100" dist="38100" dir="2700000" algn="tl">
                    <a:srgbClr val="000000">
                      <a:alpha val="43137"/>
                    </a:srgbClr>
                  </a:outerShdw>
                </a:effectLst>
                <a:latin typeface="Calibri Light" panose="020F0302020204030204"/>
              </a:rPr>
              <a:t>Satakunnan </a:t>
            </a:r>
            <a:r>
              <a:rPr lang="en-GB" altLang="fi-FI" sz="2400" b="1" cap="all" spc="-38" dirty="0" err="1">
                <a:solidFill>
                  <a:srgbClr val="0070C0"/>
                </a:solidFill>
                <a:effectLst>
                  <a:outerShdw blurRad="38100" dist="38100" dir="2700000" algn="tl">
                    <a:srgbClr val="000000">
                      <a:alpha val="43137"/>
                    </a:srgbClr>
                  </a:outerShdw>
                </a:effectLst>
                <a:latin typeface="Calibri Light" panose="020F0302020204030204"/>
              </a:rPr>
              <a:t>talouskehitys</a:t>
            </a:r>
            <a:r>
              <a:rPr lang="en-GB" altLang="fi-FI" sz="2400" b="1" cap="all" spc="-38" dirty="0">
                <a:solidFill>
                  <a:srgbClr val="0070C0"/>
                </a:solidFill>
                <a:effectLst>
                  <a:outerShdw blurRad="38100" dist="38100" dir="2700000" algn="tl">
                    <a:srgbClr val="000000">
                      <a:alpha val="43137"/>
                    </a:srgbClr>
                  </a:outerShdw>
                </a:effectLst>
                <a:latin typeface="Calibri Light" panose="020F0302020204030204"/>
              </a:rPr>
              <a:t> </a:t>
            </a:r>
            <a:r>
              <a:rPr lang="en-GB" altLang="fi-FI" sz="2400" b="1" cap="all" spc="-38" dirty="0" err="1">
                <a:solidFill>
                  <a:srgbClr val="0070C0"/>
                </a:solidFill>
                <a:effectLst>
                  <a:outerShdw blurRad="38100" dist="38100" dir="2700000" algn="tl">
                    <a:srgbClr val="000000">
                      <a:alpha val="43137"/>
                    </a:srgbClr>
                  </a:outerShdw>
                </a:effectLst>
              </a:rPr>
              <a:t>tammi−kesäkuu</a:t>
            </a:r>
            <a:r>
              <a:rPr lang="en-GB" altLang="fi-FI" sz="2400" b="1" cap="all" spc="-38" dirty="0">
                <a:solidFill>
                  <a:srgbClr val="0070C0"/>
                </a:solidFill>
                <a:effectLst>
                  <a:outerShdw blurRad="38100" dist="38100" dir="2700000" algn="tl">
                    <a:srgbClr val="000000">
                      <a:alpha val="43137"/>
                    </a:srgbClr>
                  </a:outerShdw>
                </a:effectLst>
              </a:rPr>
              <a:t> 2022</a:t>
            </a:r>
            <a:r>
              <a:rPr lang="en-GB" altLang="fi-FI" sz="2400" b="1" cap="all" spc="-38" dirty="0">
                <a:solidFill>
                  <a:srgbClr val="0070C0"/>
                </a:solidFill>
                <a:effectLst>
                  <a:outerShdw blurRad="38100" dist="38100" dir="2700000" algn="tl">
                    <a:srgbClr val="000000">
                      <a:alpha val="43137"/>
                    </a:srgbClr>
                  </a:outerShdw>
                </a:effectLst>
                <a:latin typeface="Calibri Light" panose="020F0302020204030204"/>
              </a:rPr>
              <a:t>: </a:t>
            </a:r>
          </a:p>
          <a:p>
            <a:pPr marL="134541" indent="-134541" algn="ctr"/>
            <a:r>
              <a:rPr lang="fi-FI" altLang="fi-FI" sz="2400" b="1" cap="all" spc="-38" dirty="0">
                <a:solidFill>
                  <a:srgbClr val="0070C0"/>
                </a:solidFill>
                <a:effectLst>
                  <a:outerShdw blurRad="38100" dist="38100" dir="2700000" algn="tl">
                    <a:srgbClr val="000000">
                      <a:alpha val="43137"/>
                    </a:srgbClr>
                  </a:outerShdw>
                </a:effectLst>
                <a:latin typeface="Calibri Light" panose="020F0302020204030204"/>
              </a:rPr>
              <a:t>KEHITYS SATAKUNTA VS. KOKO MAA KESKIMÄÄRIN </a:t>
            </a:r>
          </a:p>
        </p:txBody>
      </p:sp>
      <p:sp>
        <p:nvSpPr>
          <p:cNvPr id="41" name="Rectangle 3">
            <a:extLst>
              <a:ext uri="{FF2B5EF4-FFF2-40B4-BE49-F238E27FC236}">
                <a16:creationId xmlns:a16="http://schemas.microsoft.com/office/drawing/2014/main" id="{B791F6EB-3ED6-4ED4-AA35-0A46E1A3A9C2}"/>
              </a:ext>
            </a:extLst>
          </p:cNvPr>
          <p:cNvSpPr txBox="1">
            <a:spLocks noChangeArrowheads="1"/>
          </p:cNvSpPr>
          <p:nvPr/>
        </p:nvSpPr>
        <p:spPr>
          <a:xfrm>
            <a:off x="133906" y="2189398"/>
            <a:ext cx="6210300" cy="3614033"/>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fi-FI" altLang="fi-FI" sz="1400" b="1" dirty="0"/>
              <a:t>KEHITYS SATAKUNTA VS. KOKO MAA KESKIMÄÄRIN </a:t>
            </a:r>
          </a:p>
          <a:p>
            <a:pPr>
              <a:buFontTx/>
              <a:buNone/>
              <a:defRPr/>
            </a:pPr>
            <a:r>
              <a:rPr lang="fi-FI" altLang="fi-FI" sz="1400" b="1" dirty="0"/>
              <a:t>TAMMI</a:t>
            </a:r>
            <a:r>
              <a:rPr lang="en-GB" altLang="fi-FI" sz="1400" b="1" dirty="0"/>
              <a:t>−KESÄK</a:t>
            </a:r>
            <a:r>
              <a:rPr lang="fi-FI" altLang="fi-FI" sz="1400" b="1" dirty="0"/>
              <a:t>UUSSA 2022 :</a:t>
            </a:r>
          </a:p>
          <a:p>
            <a:pPr>
              <a:buFontTx/>
              <a:buNone/>
              <a:defRPr/>
            </a:pPr>
            <a:endParaRPr lang="fi-FI" altLang="fi-FI" sz="1350" dirty="0"/>
          </a:p>
          <a:p>
            <a:pPr lvl="1">
              <a:lnSpc>
                <a:spcPct val="70000"/>
              </a:lnSpc>
              <a:spcBef>
                <a:spcPct val="40000"/>
              </a:spcBef>
              <a:buFont typeface="Wingdings" pitchFamily="2" charset="2"/>
              <a:buChar char="§"/>
              <a:defRPr/>
            </a:pPr>
            <a:r>
              <a:rPr lang="fi-FI" altLang="fi-FI" sz="1350" b="1" u="sng" dirty="0"/>
              <a:t>Rakentaminen </a:t>
            </a:r>
            <a:r>
              <a:rPr lang="fi-FI" altLang="fi-FI" sz="1350" u="sng" dirty="0"/>
              <a:t>(Satakunta 20,4 % / Koko maa 12,6 %)</a:t>
            </a:r>
          </a:p>
          <a:p>
            <a:pPr marL="431006" lvl="1" indent="0">
              <a:lnSpc>
                <a:spcPct val="70000"/>
              </a:lnSpc>
              <a:spcBef>
                <a:spcPct val="40000"/>
              </a:spcBef>
              <a:buNone/>
              <a:defRPr/>
            </a:pPr>
            <a:endParaRPr lang="fi-FI" altLang="fi-FI" sz="1350" u="sng" dirty="0"/>
          </a:p>
          <a:p>
            <a:pPr lvl="1">
              <a:lnSpc>
                <a:spcPct val="70000"/>
              </a:lnSpc>
              <a:spcBef>
                <a:spcPct val="40000"/>
              </a:spcBef>
              <a:buFont typeface="Wingdings" pitchFamily="2" charset="2"/>
              <a:buChar char="§"/>
              <a:defRPr/>
            </a:pPr>
            <a:r>
              <a:rPr lang="fi-FI" altLang="fi-FI" sz="1350" b="1" dirty="0"/>
              <a:t>Tukku- ja vähittäiskauppa </a:t>
            </a:r>
            <a:r>
              <a:rPr lang="fi-FI" altLang="fi-FI" sz="1350" dirty="0"/>
              <a:t>(Satakunta 7,9 % / Koko maa 8,9 %)</a:t>
            </a:r>
          </a:p>
          <a:p>
            <a:pPr lvl="1">
              <a:lnSpc>
                <a:spcPct val="70000"/>
              </a:lnSpc>
              <a:spcBef>
                <a:spcPct val="40000"/>
              </a:spcBef>
              <a:buFont typeface="Wingdings" pitchFamily="2" charset="2"/>
              <a:buChar char="§"/>
              <a:defRPr/>
            </a:pPr>
            <a:endParaRPr lang="fi-FI" altLang="fi-FI" sz="1350" dirty="0"/>
          </a:p>
          <a:p>
            <a:pPr lvl="1">
              <a:lnSpc>
                <a:spcPct val="70000"/>
              </a:lnSpc>
              <a:spcBef>
                <a:spcPct val="40000"/>
              </a:spcBef>
              <a:buFont typeface="Wingdings" pitchFamily="2" charset="2"/>
              <a:buChar char="§"/>
              <a:defRPr/>
            </a:pPr>
            <a:r>
              <a:rPr lang="fi-FI" altLang="fi-FI" sz="1350" b="1" dirty="0"/>
              <a:t>Majoitus- ja ravitsemistoiminta</a:t>
            </a:r>
            <a:r>
              <a:rPr lang="fi-FI" altLang="fi-FI" sz="1350" dirty="0"/>
              <a:t> (Satakunta 27,3 % / Koko maa 50,7 %)</a:t>
            </a:r>
          </a:p>
          <a:p>
            <a:pPr lvl="1">
              <a:buFont typeface="Wingdings" pitchFamily="2" charset="2"/>
              <a:buChar char="§"/>
              <a:defRPr/>
            </a:pPr>
            <a:endParaRPr lang="fi-FI" altLang="fi-FI" sz="1350" u="sng" dirty="0"/>
          </a:p>
          <a:p>
            <a:pPr lvl="1">
              <a:lnSpc>
                <a:spcPct val="70000"/>
              </a:lnSpc>
              <a:spcBef>
                <a:spcPct val="40000"/>
              </a:spcBef>
              <a:buFont typeface="Wingdings" pitchFamily="2" charset="2"/>
              <a:buChar char="§"/>
              <a:defRPr/>
            </a:pPr>
            <a:r>
              <a:rPr lang="fi-FI" altLang="fi-FI" sz="1350" b="1" dirty="0"/>
              <a:t>Liike-elämän palvelut </a:t>
            </a:r>
            <a:r>
              <a:rPr lang="fi-FI" altLang="fi-FI" sz="1350" dirty="0"/>
              <a:t>(Satakunta 7,0 % / Koko maa 11,6 %)</a:t>
            </a:r>
          </a:p>
          <a:p>
            <a:pPr lvl="1">
              <a:lnSpc>
                <a:spcPct val="70000"/>
              </a:lnSpc>
              <a:spcBef>
                <a:spcPct val="40000"/>
              </a:spcBef>
              <a:buFont typeface="Wingdings" pitchFamily="2" charset="2"/>
              <a:buChar char="§"/>
              <a:defRPr/>
            </a:pPr>
            <a:endParaRPr lang="fi-FI" altLang="fi-FI" sz="1350" dirty="0"/>
          </a:p>
          <a:p>
            <a:pPr lvl="1">
              <a:lnSpc>
                <a:spcPct val="70000"/>
              </a:lnSpc>
              <a:spcBef>
                <a:spcPct val="40000"/>
              </a:spcBef>
              <a:buFont typeface="Wingdings" pitchFamily="2" charset="2"/>
              <a:buChar char="§"/>
              <a:defRPr/>
            </a:pPr>
            <a:r>
              <a:rPr lang="fi-FI" altLang="fi-FI" sz="1350" b="1" u="sng" dirty="0"/>
              <a:t>Luovat alat (kulttuuri- ja käsityöalat)</a:t>
            </a:r>
            <a:r>
              <a:rPr lang="fi-FI" altLang="fi-FI" sz="1350" u="sng" dirty="0"/>
              <a:t> (Satakunta  11,5 % / Koko maa 10,9 %)</a:t>
            </a:r>
          </a:p>
          <a:p>
            <a:pPr lvl="1">
              <a:lnSpc>
                <a:spcPct val="70000"/>
              </a:lnSpc>
              <a:spcBef>
                <a:spcPct val="40000"/>
              </a:spcBef>
              <a:buFont typeface="Wingdings" pitchFamily="2" charset="2"/>
              <a:buChar char="§"/>
              <a:defRPr/>
            </a:pPr>
            <a:endParaRPr lang="fi-FI" altLang="fi-FI" sz="1350" u="sng" dirty="0"/>
          </a:p>
          <a:p>
            <a:pPr lvl="1">
              <a:buFont typeface="Wingdings" pitchFamily="2" charset="2"/>
              <a:buChar char="§"/>
              <a:defRPr/>
            </a:pPr>
            <a:endParaRPr lang="fi-FI" altLang="fi-FI" sz="975" dirty="0"/>
          </a:p>
          <a:p>
            <a:pPr lvl="1">
              <a:buFont typeface="Wingdings" pitchFamily="2" charset="2"/>
              <a:buChar char="§"/>
              <a:defRPr/>
            </a:pPr>
            <a:endParaRPr lang="fi-FI" altLang="fi-FI" sz="1125" dirty="0"/>
          </a:p>
          <a:p>
            <a:pPr lvl="1">
              <a:buFont typeface="Wingdings" pitchFamily="2" charset="2"/>
              <a:buNone/>
              <a:defRPr/>
            </a:pPr>
            <a:endParaRPr lang="fi-FI" altLang="fi-FI" sz="1125" b="1" dirty="0"/>
          </a:p>
          <a:p>
            <a:pPr lvl="1">
              <a:buFont typeface="Wingdings" pitchFamily="2" charset="2"/>
              <a:buChar char="§"/>
              <a:defRPr/>
            </a:pPr>
            <a:endParaRPr lang="fi-FI" altLang="fi-FI" sz="1575" b="1" dirty="0"/>
          </a:p>
          <a:p>
            <a:pPr lvl="1">
              <a:buFont typeface="Wingdings" pitchFamily="2" charset="2"/>
              <a:buChar char="§"/>
              <a:defRPr/>
            </a:pPr>
            <a:endParaRPr lang="fi-FI" altLang="fi-FI" sz="1575" b="1" dirty="0"/>
          </a:p>
          <a:p>
            <a:pPr lvl="1">
              <a:spcBef>
                <a:spcPct val="40000"/>
              </a:spcBef>
              <a:buFont typeface="Wingdings" pitchFamily="2" charset="2"/>
              <a:buChar char="§"/>
              <a:defRPr/>
            </a:pPr>
            <a:endParaRPr lang="fi-FI" altLang="fi-FI" sz="3300" dirty="0"/>
          </a:p>
          <a:p>
            <a:pPr lvl="1">
              <a:buFont typeface="Wingdings" pitchFamily="2" charset="2"/>
              <a:buChar char="§"/>
              <a:defRPr/>
            </a:pPr>
            <a:endParaRPr lang="fi-FI" altLang="fi-FI" sz="1950" dirty="0"/>
          </a:p>
          <a:p>
            <a:pPr lvl="1">
              <a:buFont typeface="Wingdings" pitchFamily="2" charset="2"/>
              <a:buChar char="§"/>
              <a:defRPr/>
            </a:pPr>
            <a:endParaRPr lang="fi-FI" altLang="fi-FI" sz="3300" dirty="0"/>
          </a:p>
          <a:p>
            <a:pPr lvl="1">
              <a:buFont typeface="Wingdings" pitchFamily="2" charset="2"/>
              <a:buChar char="§"/>
              <a:defRPr/>
            </a:pPr>
            <a:endParaRPr lang="fi-FI" altLang="fi-FI" sz="3600" dirty="0"/>
          </a:p>
          <a:p>
            <a:pPr lvl="1">
              <a:buFont typeface="Wingdings" pitchFamily="2" charset="2"/>
              <a:buChar char="§"/>
              <a:defRPr/>
            </a:pPr>
            <a:endParaRPr lang="fi-FI" altLang="fi-FI" sz="4050" dirty="0"/>
          </a:p>
        </p:txBody>
      </p:sp>
      <p:sp>
        <p:nvSpPr>
          <p:cNvPr id="43" name="Rectangle 2">
            <a:extLst>
              <a:ext uri="{FF2B5EF4-FFF2-40B4-BE49-F238E27FC236}">
                <a16:creationId xmlns:a16="http://schemas.microsoft.com/office/drawing/2014/main" id="{F71F292C-C711-43ED-A704-5F2C97A3CC8A}"/>
              </a:ext>
            </a:extLst>
          </p:cNvPr>
          <p:cNvSpPr>
            <a:spLocks noGrp="1" noChangeArrowheads="1"/>
          </p:cNvSpPr>
          <p:nvPr>
            <p:ph type="title"/>
          </p:nvPr>
        </p:nvSpPr>
        <p:spPr>
          <a:xfrm>
            <a:off x="133906" y="1531086"/>
            <a:ext cx="5398294" cy="539354"/>
          </a:xfrm>
        </p:spPr>
        <p:txBody>
          <a:bodyPr/>
          <a:lstStyle/>
          <a:p>
            <a:r>
              <a:rPr lang="fi-FI" altLang="fi-FI" sz="1650" dirty="0"/>
              <a:t>Liikevaihdon toimialoittainen kehitys Satakunnassa</a:t>
            </a:r>
            <a:endParaRPr lang="en-US" altLang="fi-FI" sz="1650" dirty="0"/>
          </a:p>
        </p:txBody>
      </p:sp>
      <p:pic>
        <p:nvPicPr>
          <p:cNvPr id="9" name="Picture 8" descr="A picture containing text, tree, outdoor, ground&#10;&#10;Description automatically generated">
            <a:extLst>
              <a:ext uri="{FF2B5EF4-FFF2-40B4-BE49-F238E27FC236}">
                <a16:creationId xmlns:a16="http://schemas.microsoft.com/office/drawing/2014/main" id="{6CC3C166-F8C3-4240-B685-BB4F9E4A05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1255" y="1617959"/>
            <a:ext cx="3472198" cy="2314799"/>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7511098A-6151-8D24-E327-76CBDED1D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22429613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126</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1520" y="43326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a:t>
            </a:r>
          </a:p>
          <a:p>
            <a:r>
              <a:rPr lang="en-GB" altLang="fi-FI" sz="2025" b="1" cap="all" spc="-38" dirty="0" err="1">
                <a:solidFill>
                  <a:srgbClr val="0070C0"/>
                </a:solidFill>
                <a:effectLst>
                  <a:outerShdw blurRad="38100" dist="38100" dir="2700000" algn="tl">
                    <a:srgbClr val="000000">
                      <a:alpha val="43137"/>
                    </a:srgbClr>
                  </a:outerShdw>
                </a:effectLst>
              </a:rPr>
              <a:t>liikevaihdon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kasvukatsaus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932B19B9-567A-7EB8-2302-65A22B3246A0}"/>
              </a:ext>
            </a:extLst>
          </p:cNvPr>
          <p:cNvPicPr>
            <a:picLocks noChangeAspect="1"/>
          </p:cNvPicPr>
          <p:nvPr/>
        </p:nvPicPr>
        <p:blipFill>
          <a:blip r:embed="rId2"/>
          <a:stretch>
            <a:fillRect/>
          </a:stretch>
        </p:blipFill>
        <p:spPr>
          <a:xfrm>
            <a:off x="370751" y="1618498"/>
            <a:ext cx="6063227" cy="4008910"/>
          </a:xfrm>
          <a:prstGeom prst="rect">
            <a:avLst/>
          </a:prstGeom>
        </p:spPr>
      </p:pic>
      <p:pic>
        <p:nvPicPr>
          <p:cNvPr id="9" name="Kuva 8" descr="Kuva, joka sisältää kohteen teksti, merkki, clipart-kuva&#10;&#10;Kuvaus luotu automaattisesti">
            <a:extLst>
              <a:ext uri="{FF2B5EF4-FFF2-40B4-BE49-F238E27FC236}">
                <a16:creationId xmlns:a16="http://schemas.microsoft.com/office/drawing/2014/main" id="{FBCEFF13-99C5-5E4C-466A-DE7411575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2384529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127</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05067" y="87932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a:t>
            </a:r>
          </a:p>
          <a:p>
            <a:r>
              <a:rPr lang="en-GB" altLang="fi-FI" sz="2025" b="1" cap="all" spc="-38" dirty="0" err="1">
                <a:solidFill>
                  <a:srgbClr val="0070C0"/>
                </a:solidFill>
                <a:effectLst>
                  <a:outerShdw blurRad="38100" dist="38100" dir="2700000" algn="tl">
                    <a:srgbClr val="000000">
                      <a:alpha val="43137"/>
                    </a:srgbClr>
                  </a:outerShdw>
                </a:effectLst>
              </a:rPr>
              <a:t>liikevaihdon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kasvukatsaus</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C6A69C89-CF24-DC6D-C64C-7F375FD8BE4B}"/>
              </a:ext>
            </a:extLst>
          </p:cNvPr>
          <p:cNvPicPr>
            <a:picLocks noChangeAspect="1"/>
          </p:cNvPicPr>
          <p:nvPr/>
        </p:nvPicPr>
        <p:blipFill>
          <a:blip r:embed="rId2"/>
          <a:stretch>
            <a:fillRect/>
          </a:stretch>
        </p:blipFill>
        <p:spPr>
          <a:xfrm>
            <a:off x="95299" y="1791219"/>
            <a:ext cx="8953403" cy="3755801"/>
          </a:xfrm>
          <a:prstGeom prst="rect">
            <a:avLst/>
          </a:prstGeom>
        </p:spPr>
      </p:pic>
      <p:pic>
        <p:nvPicPr>
          <p:cNvPr id="9" name="Kuva 8" descr="Kuva, joka sisältää kohteen teksti, merkki, clipart-kuva&#10;&#10;Kuvaus luotu automaattisesti">
            <a:extLst>
              <a:ext uri="{FF2B5EF4-FFF2-40B4-BE49-F238E27FC236}">
                <a16:creationId xmlns:a16="http://schemas.microsoft.com/office/drawing/2014/main" id="{8BD45840-ECD4-C73C-DB0A-960D8CA47A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7188510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14341"/>
            <a:ext cx="7886700" cy="241688"/>
          </a:xfrm>
        </p:spPr>
        <p:txBody>
          <a:bodyPr>
            <a:noAutofit/>
          </a:bodyPr>
          <a:lstStyle/>
          <a:p>
            <a:r>
              <a:rPr lang="fi-FI" altLang="fi-FI" sz="2300" b="1" cap="all" spc="-38" dirty="0">
                <a:solidFill>
                  <a:srgbClr val="0070C0"/>
                </a:solidFill>
                <a:effectLst>
                  <a:outerShdw blurRad="38100" dist="38100" dir="2700000" algn="tl">
                    <a:srgbClr val="000000">
                      <a:alpha val="43137"/>
                    </a:srgbClr>
                  </a:outerShdw>
                </a:effectLst>
                <a:latin typeface="Calibri Light" panose="020F0302020204030204"/>
              </a:rPr>
              <a:t>SUMMA SUMMARUM, SATAKUNNAN SUHDANNEKEHITYS 1-6/2022:</a:t>
            </a:r>
            <a:br>
              <a:rPr lang="fi-FI" altLang="fi-FI" sz="2300" b="1" cap="all" spc="-38" dirty="0">
                <a:solidFill>
                  <a:srgbClr val="0070C0"/>
                </a:solidFill>
                <a:effectLst>
                  <a:outerShdw blurRad="38100" dist="38100" dir="2700000" algn="tl">
                    <a:srgbClr val="000000">
                      <a:alpha val="43137"/>
                    </a:srgbClr>
                  </a:outerShdw>
                </a:effectLst>
                <a:latin typeface="Calibri Light" panose="020F0302020204030204"/>
              </a:rPr>
            </a:br>
            <a:endParaRPr lang="en-US" sz="2300"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3481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4F88903F-8CA2-42DB-AA27-EDB89A1886DB}" type="slidenum">
              <a:rPr lang="fi-FI" altLang="fi-FI" smtClean="0">
                <a:solidFill>
                  <a:schemeClr val="bg1"/>
                </a:solidFill>
              </a:rPr>
              <a:pPr/>
              <a:t>128</a:t>
            </a:fld>
            <a:endParaRPr lang="fi-FI" altLang="fi-FI">
              <a:solidFill>
                <a:schemeClr val="bg1"/>
              </a:solidFill>
            </a:endParaRPr>
          </a:p>
        </p:txBody>
      </p:sp>
      <p:sp>
        <p:nvSpPr>
          <p:cNvPr id="3" name="Rectangle 2">
            <a:extLst>
              <a:ext uri="{FF2B5EF4-FFF2-40B4-BE49-F238E27FC236}">
                <a16:creationId xmlns:a16="http://schemas.microsoft.com/office/drawing/2014/main" id="{A2BD7D64-AF07-4EDD-A1ED-54661EB2EDA7}"/>
              </a:ext>
            </a:extLst>
          </p:cNvPr>
          <p:cNvSpPr/>
          <p:nvPr/>
        </p:nvSpPr>
        <p:spPr>
          <a:xfrm>
            <a:off x="467544" y="1724901"/>
            <a:ext cx="5884164" cy="3970318"/>
          </a:xfrm>
          <a:prstGeom prst="rect">
            <a:avLst/>
          </a:prstGeom>
        </p:spPr>
        <p:txBody>
          <a:bodyPr wrap="square">
            <a:spAutoFit/>
          </a:bodyPr>
          <a:lstStyle/>
          <a:p>
            <a:pPr>
              <a:spcAft>
                <a:spcPts val="0"/>
              </a:spcAft>
            </a:pPr>
            <a:r>
              <a:rPr lang="fi-FI" sz="1400" b="1" kern="0" dirty="0"/>
              <a:t>PLUSSAT</a:t>
            </a:r>
          </a:p>
          <a:p>
            <a:pPr>
              <a:spcAft>
                <a:spcPts val="0"/>
              </a:spcAft>
            </a:pPr>
            <a:r>
              <a:rPr lang="fi-FI" sz="1400" dirty="0">
                <a:ea typeface="Times New Roman" panose="02020603050405020304" pitchFamily="18" charset="0"/>
              </a:rPr>
              <a:t> </a:t>
            </a:r>
          </a:p>
          <a:p>
            <a:pPr marL="285750" indent="-285750">
              <a:spcAft>
                <a:spcPts val="0"/>
              </a:spcAft>
              <a:buFont typeface="Calibri" panose="020F0502020204030204" pitchFamily="34" charset="0"/>
              <a:buChar char="+"/>
            </a:pPr>
            <a:r>
              <a:rPr lang="fi-FI" sz="1400" dirty="0">
                <a:ea typeface="Times New Roman" panose="02020603050405020304" pitchFamily="18" charset="0"/>
              </a:rPr>
              <a:t>Satakunnassa alkuvuoden liikevaihdon nousu yhä maan keskiarvoa rivakampi</a:t>
            </a:r>
          </a:p>
          <a:p>
            <a:pPr marL="285750" indent="-285750">
              <a:spcAft>
                <a:spcPts val="0"/>
              </a:spcAft>
              <a:buFont typeface="Calibri" panose="020F0502020204030204" pitchFamily="34" charset="0"/>
              <a:buChar char="+"/>
            </a:pPr>
            <a:r>
              <a:rPr lang="fi-FI" sz="1400" dirty="0">
                <a:ea typeface="Times New Roman" panose="02020603050405020304" pitchFamily="18" charset="0"/>
              </a:rPr>
              <a:t>Teknologiateollisuuden liikevaihto ja vienti kovassa nosteessa</a:t>
            </a:r>
          </a:p>
          <a:p>
            <a:pPr marL="285750" indent="-285750">
              <a:spcAft>
                <a:spcPts val="0"/>
              </a:spcAft>
              <a:buFont typeface="Calibri" panose="020F0502020204030204" pitchFamily="34" charset="0"/>
              <a:buChar char="+"/>
            </a:pPr>
            <a:r>
              <a:rPr lang="fi-FI" sz="1400" dirty="0">
                <a:ea typeface="Times New Roman" panose="02020603050405020304" pitchFamily="18" charset="0"/>
              </a:rPr>
              <a:t>Metallien jalostus mainiossa vireessä</a:t>
            </a:r>
          </a:p>
          <a:p>
            <a:pPr marL="285750" indent="-285750">
              <a:spcAft>
                <a:spcPts val="0"/>
              </a:spcAft>
              <a:buFont typeface="Calibri" panose="020F0502020204030204" pitchFamily="34" charset="0"/>
              <a:buChar char="+"/>
            </a:pPr>
            <a:r>
              <a:rPr lang="fi-FI" sz="1400" dirty="0">
                <a:ea typeface="Times New Roman" panose="02020603050405020304" pitchFamily="18" charset="0"/>
              </a:rPr>
              <a:t>Metalli- ja sähkötuotteet sekä konepajat vahvassa iskussa</a:t>
            </a:r>
          </a:p>
          <a:p>
            <a:pPr marL="285750" indent="-285750">
              <a:spcAft>
                <a:spcPts val="0"/>
              </a:spcAft>
              <a:buFont typeface="Calibri" panose="020F0502020204030204" pitchFamily="34" charset="0"/>
              <a:buChar char="+"/>
            </a:pPr>
            <a:r>
              <a:rPr lang="fi-FI" sz="1400" dirty="0">
                <a:ea typeface="Times New Roman" panose="02020603050405020304" pitchFamily="18" charset="0"/>
              </a:rPr>
              <a:t>Metsäteollisuus edelleen kasvu-uralla</a:t>
            </a:r>
          </a:p>
          <a:p>
            <a:pPr marL="285750" indent="-285750">
              <a:spcAft>
                <a:spcPts val="0"/>
              </a:spcAft>
              <a:buFont typeface="Calibri" panose="020F0502020204030204" pitchFamily="34" charset="0"/>
              <a:buChar char="+"/>
            </a:pPr>
            <a:r>
              <a:rPr lang="fi-FI" sz="1400" dirty="0">
                <a:ea typeface="Times New Roman" panose="02020603050405020304" pitchFamily="18" charset="0"/>
              </a:rPr>
              <a:t>Rakentaminen kasvanut edelleen, joskin näkymät heikentyneet huomattavasti</a:t>
            </a:r>
          </a:p>
          <a:p>
            <a:pPr marL="285750" indent="-285750">
              <a:spcAft>
                <a:spcPts val="0"/>
              </a:spcAft>
              <a:buFont typeface="Calibri" panose="020F0502020204030204" pitchFamily="34" charset="0"/>
              <a:buChar char="+"/>
            </a:pPr>
            <a:r>
              <a:rPr lang="fi-FI" sz="1400" dirty="0">
                <a:ea typeface="Times New Roman" panose="02020603050405020304" pitchFamily="18" charset="0"/>
              </a:rPr>
              <a:t>Henkilöstömäärät kasvussa päätoimialoilla ainakin kesään asti</a:t>
            </a:r>
          </a:p>
          <a:p>
            <a:pPr marL="285750" indent="-285750">
              <a:spcAft>
                <a:spcPts val="0"/>
              </a:spcAft>
              <a:buFont typeface="Calibri" panose="020F0502020204030204" pitchFamily="34" charset="0"/>
              <a:buChar char="+"/>
            </a:pPr>
            <a:r>
              <a:rPr lang="fi-FI" sz="1400" dirty="0">
                <a:ea typeface="Times New Roman" panose="02020603050405020304" pitchFamily="18" charset="0"/>
              </a:rPr>
              <a:t>Palveluiden liikevaihto yleisesti vahvassa nousussa, majoitus- ja   ravitsemistoiminta toipunut nopeasti</a:t>
            </a:r>
          </a:p>
          <a:p>
            <a:pPr>
              <a:spcAft>
                <a:spcPts val="0"/>
              </a:spcAft>
            </a:pPr>
            <a:endParaRPr lang="fi-FI" sz="1400" dirty="0">
              <a:ea typeface="Times New Roman" panose="02020603050405020304" pitchFamily="18" charset="0"/>
            </a:endParaRPr>
          </a:p>
          <a:p>
            <a:pPr>
              <a:spcAft>
                <a:spcPts val="0"/>
              </a:spcAft>
            </a:pPr>
            <a:r>
              <a:rPr lang="fi-FI" sz="1400" dirty="0">
                <a:ea typeface="Times New Roman" panose="02020603050405020304" pitchFamily="18" charset="0"/>
              </a:rPr>
              <a:t> </a:t>
            </a:r>
            <a:r>
              <a:rPr lang="fi-FI" sz="1400" b="1" kern="0" dirty="0"/>
              <a:t>MIINUKSET</a:t>
            </a:r>
          </a:p>
          <a:p>
            <a:pPr>
              <a:spcAft>
                <a:spcPts val="0"/>
              </a:spcAft>
            </a:pPr>
            <a:r>
              <a:rPr lang="fi-FI" sz="1400" b="1" kern="0" dirty="0"/>
              <a:t> </a:t>
            </a:r>
          </a:p>
          <a:p>
            <a:pPr marL="285750" indent="-285750">
              <a:spcAft>
                <a:spcPts val="0"/>
              </a:spcAft>
              <a:buFont typeface="Arial" panose="020B0604020202020204" pitchFamily="34" charset="0"/>
              <a:buChar char="–"/>
            </a:pPr>
            <a:r>
              <a:rPr lang="fi-FI" sz="1400" dirty="0">
                <a:ea typeface="Times New Roman" panose="02020603050405020304" pitchFamily="18" charset="0"/>
              </a:rPr>
              <a:t>Automaation ja robotiikan liikevaihto laskenut</a:t>
            </a:r>
          </a:p>
          <a:p>
            <a:pPr>
              <a:spcAft>
                <a:spcPts val="0"/>
              </a:spcAft>
            </a:pPr>
            <a:endParaRPr lang="fi-FI" sz="1400" dirty="0">
              <a:ea typeface="Times New Roman" panose="02020603050405020304" pitchFamily="18" charset="0"/>
            </a:endParaRPr>
          </a:p>
        </p:txBody>
      </p:sp>
      <p:pic>
        <p:nvPicPr>
          <p:cNvPr id="5" name="Picture 4" descr="A picture containing text, cat, decorated&#10;&#10;Description automatically generated">
            <a:extLst>
              <a:ext uri="{FF2B5EF4-FFF2-40B4-BE49-F238E27FC236}">
                <a16:creationId xmlns:a16="http://schemas.microsoft.com/office/drawing/2014/main" id="{A425DA99-DC23-4654-9339-FCBF444C35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950" y="1797942"/>
            <a:ext cx="2333708" cy="3500562"/>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ADC2EF80-D582-4688-1FE1-2522B266C5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193395"/>
            <a:ext cx="1856812" cy="480765"/>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85669" y="407730"/>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400" b="1" cap="all" spc="-38" dirty="0" err="1">
                <a:solidFill>
                  <a:srgbClr val="0070C0"/>
                </a:solidFill>
                <a:effectLst>
                  <a:outerShdw blurRad="38100" dist="38100" dir="2700000" algn="tl">
                    <a:srgbClr val="000000">
                      <a:alpha val="43137"/>
                    </a:srgbClr>
                  </a:outerShdw>
                </a:effectLst>
                <a:latin typeface="Calibri Light" panose="020F0302020204030204"/>
              </a:rPr>
              <a:t>TalouS</a:t>
            </a:r>
            <a:r>
              <a:rPr lang="fi-FI" altLang="fi-FI" sz="2400" b="1" cap="all" spc="-38" dirty="0">
                <a:solidFill>
                  <a:srgbClr val="0070C0"/>
                </a:solidFill>
                <a:effectLst>
                  <a:outerShdw blurRad="38100" dist="38100" dir="2700000" algn="tl">
                    <a:srgbClr val="000000">
                      <a:alpha val="43137"/>
                    </a:srgbClr>
                  </a:outerShdw>
                </a:effectLst>
                <a:latin typeface="Calibri Light" panose="020F0302020204030204"/>
              </a:rPr>
              <a:t> jäähtymässä – kehityksessä useita haasteita</a:t>
            </a:r>
            <a:endParaRPr lang="en-US" altLang="fi-FI" sz="2400" b="1" cap="all" spc="-38" dirty="0">
              <a:solidFill>
                <a:srgbClr val="0070C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81988" y="1053746"/>
            <a:ext cx="8738484" cy="439818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u="sng" dirty="0"/>
              <a:t>Maailmantalouden näkymät vaimentuneet selvästi</a:t>
            </a:r>
          </a:p>
          <a:p>
            <a:pPr marL="0" indent="0">
              <a:buNone/>
              <a:defRPr/>
            </a:pPr>
            <a:endParaRPr lang="fi-FI" altLang="fi-FI" sz="1200" b="1" dirty="0"/>
          </a:p>
          <a:p>
            <a:pPr lvl="1">
              <a:buFont typeface="Wingdings" panose="05000000000000000000" pitchFamily="2" charset="2"/>
              <a:buChar char="Ä"/>
              <a:defRPr/>
            </a:pPr>
            <a:r>
              <a:rPr lang="fi-FI" altLang="fi-FI" sz="1200" dirty="0"/>
              <a:t>IMF:n lokakuisen katsauksen maailmantalouden näkymät kohtaavat kolme merkittävää haastetta: Ukrainan sota, voimistunut inflaatio ja Kiinan heikentyneet suhdanteet. Tänä vuonna on odotettavissa 3,2 %:n nousua BKT:hen. Vuonna 2023 kasvua kertynee 2,7 %. Talouskasvu on ensi vuonna 0,2 % matalampi kuin mitä heinäkuussa ennustettiin. </a:t>
            </a:r>
          </a:p>
          <a:p>
            <a:pPr marL="342900" lvl="1" indent="0">
              <a:buNone/>
              <a:defRPr/>
            </a:pPr>
            <a:endParaRPr lang="fi-FI" altLang="fi-FI" sz="1200" dirty="0"/>
          </a:p>
          <a:p>
            <a:pPr lvl="1">
              <a:buFont typeface="Wingdings" panose="05000000000000000000" pitchFamily="2" charset="2"/>
              <a:buChar char="Ä"/>
              <a:defRPr/>
            </a:pPr>
            <a:r>
              <a:rPr lang="fi-FI" altLang="fi-FI" sz="1200" dirty="0"/>
              <a:t>Teollisuusmaissa talous kasvaa vuonna 2022 2,4 %:n verran. Vuonna 2023 talous nousee vain 1,1 %. Euroalueen vastaavat lukemat ovat 3,1 % ja 0,5 %. Kehittyvien talouksien kasvu yltää tänä ja ensi vuonna 3,7 %:iin. Yhdysvaltojen talouden suhdannekuva on vaisu, sillä kuluvana vuonna kasvua kertyy vain 1,6  % ja vuonna 2023 enää 1,0 %. Suomen BKT kasvoi viime vuonna 3 %. Tänä vuonna maamme talous kasvaa 2,1 %, mutta ensi vuonna enää 0,5 %. </a:t>
            </a:r>
          </a:p>
          <a:p>
            <a:pPr marL="342900" lvl="1" indent="0">
              <a:lnSpc>
                <a:spcPct val="80000"/>
              </a:lnSpc>
              <a:buNone/>
              <a:defRPr/>
            </a:pPr>
            <a:endParaRPr lang="fi-FI" altLang="fi-FI" sz="1200" b="1" dirty="0"/>
          </a:p>
          <a:p>
            <a:pPr>
              <a:defRPr/>
            </a:pPr>
            <a:r>
              <a:rPr lang="fi-FI" altLang="fi-FI" sz="1400" b="1" u="sng" dirty="0" err="1"/>
              <a:t>EK:n</a:t>
            </a:r>
            <a:r>
              <a:rPr lang="fi-FI" altLang="fi-FI" sz="1400" b="1" u="sng" dirty="0"/>
              <a:t> suhdannebarometrin ja Yrittäjien pk-yritysbarometrin mukaan näkymät heikentyneet</a:t>
            </a:r>
          </a:p>
          <a:p>
            <a:pPr>
              <a:defRPr/>
            </a:pPr>
            <a:endParaRPr lang="fi-FI" altLang="fi-FI" sz="1200" dirty="0"/>
          </a:p>
          <a:p>
            <a:pPr lvl="1">
              <a:buFont typeface="Wingdings" panose="05000000000000000000" pitchFamily="2" charset="2"/>
              <a:buChar char="Ä"/>
              <a:defRPr/>
            </a:pPr>
            <a:r>
              <a:rPr lang="fi-FI" altLang="fi-FI" sz="1200" dirty="0" err="1"/>
              <a:t>EK:n</a:t>
            </a:r>
            <a:r>
              <a:rPr lang="fi-FI" altLang="fi-FI" sz="1200" dirty="0"/>
              <a:t> lokakuun suhdannebarometrin mukaan maamme vientimarkkinoilla toimivissa yrityksissä näkyvät globaalin talouden heilahdukset. Teollisuudessa näkyy jo tilauskirjojen ohentuminen. Rakentamiseen vaikuttaa merkittävästi keskuspankkien taistelu inflaatiota vastaan eli korkojen nopea nousu sekä asuntotarjonnan kasvu. Palveluita kurittaa kuluttajien luottamuksen lasku, sillä kuluttajien ostopäätösten varassa lepää pitkälti ennustettu talouden kasvu. Vaikka kuluttajien luottamus on romahtanut historiallisen alas, kotitaloudet ovat vielä sinnitelleet. Iso kysymys on, miten käy, jos työllisyys kääntyy laskuun.</a:t>
            </a:r>
          </a:p>
          <a:p>
            <a:pPr lvl="1">
              <a:buFont typeface="Wingdings" panose="05000000000000000000" pitchFamily="2" charset="2"/>
              <a:buChar char="Ä"/>
              <a:defRPr/>
            </a:pPr>
            <a:r>
              <a:rPr lang="fi-FI" altLang="fi-FI" sz="1200" dirty="0"/>
              <a:t>Suomen Yrittäjien ja Finnveran pk-yritysbarometrien mukaan odotukset laskivat vuonna 2020 voimakkaasti koronan myötä, mutta vuonna 2021 odotusten saldo kohosi sekä Satakunnassa että maassa keskimäärin myönteisiksi arvoon kolme. Vuoden 2022 syksyllä Satakunnassa pk-sektorin näkymät ovat pudonneet arvoon -9, joka on koko maan keskitasoa (-5) jonkin verran matalampi. Maakunnan pk-yritysten odotukset mm. liikevaihdon ja henkilöstömäärän kehityksestä ovat hieman heikommat kuin maassa keskimäärin, mutta kuitenkin edelleen myönteiset. Sen sijaan investointien, innovaatioiden ja kannattavuuden näkymät jäävät keskimääräistä heikommiksi ja ovat selvästi negatiivisia. </a:t>
            </a:r>
          </a:p>
        </p:txBody>
      </p:sp>
      <p:pic>
        <p:nvPicPr>
          <p:cNvPr id="6" name="Kuva 5" descr="Kuva, joka sisältää kohteen teksti, merkki, clipart-kuva&#10;&#10;Kuvaus luotu automaattisesti">
            <a:extLst>
              <a:ext uri="{FF2B5EF4-FFF2-40B4-BE49-F238E27FC236}">
                <a16:creationId xmlns:a16="http://schemas.microsoft.com/office/drawing/2014/main" id="{4D9759CF-791B-2282-7161-FD248B895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193395"/>
            <a:ext cx="1856812" cy="480765"/>
          </a:xfrm>
          <a:prstGeom prst="rect">
            <a:avLst/>
          </a:prstGeom>
        </p:spPr>
      </p:pic>
    </p:spTree>
    <p:extLst>
      <p:ext uri="{BB962C8B-B14F-4D97-AF65-F5344CB8AC3E}">
        <p14:creationId xmlns:p14="http://schemas.microsoft.com/office/powerpoint/2010/main" val="3129530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9221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osa-alueittain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13</a:t>
            </a:fld>
            <a:endParaRPr lang="fi-FI" altLang="fi-FI" sz="1200">
              <a:solidFill>
                <a:srgbClr val="898989"/>
              </a:solidFill>
            </a:endParaRPr>
          </a:p>
        </p:txBody>
      </p:sp>
      <p:sp>
        <p:nvSpPr>
          <p:cNvPr id="5" name="Rectangle 4">
            <a:extLst>
              <a:ext uri="{FF2B5EF4-FFF2-40B4-BE49-F238E27FC236}">
                <a16:creationId xmlns:a16="http://schemas.microsoft.com/office/drawing/2014/main" id="{D0DBA904-4728-4980-BFC4-129A6A89AFB0}"/>
              </a:ext>
            </a:extLst>
          </p:cNvPr>
          <p:cNvSpPr/>
          <p:nvPr/>
        </p:nvSpPr>
        <p:spPr>
          <a:xfrm>
            <a:off x="6824273" y="1791392"/>
            <a:ext cx="2133600" cy="3970318"/>
          </a:xfrm>
          <a:prstGeom prst="rect">
            <a:avLst/>
          </a:prstGeom>
        </p:spPr>
        <p:txBody>
          <a:bodyPr wrap="square">
            <a:spAutoFit/>
          </a:bodyPr>
          <a:lstStyle/>
          <a:p>
            <a:r>
              <a:rPr lang="fi-FI" sz="1400" dirty="0"/>
              <a:t>Satakunnassa kuolleiden määrä kohoaa edelleen hieman ennusteajanjakson loppua kohti. Sen sijaan lähivuosina taso vakiintuu. Myös syntyneiden määrä jatkaa laskuaan, joskin 2030-luvulla taso alkaa vakiintua.</a:t>
            </a:r>
          </a:p>
          <a:p>
            <a:endParaRPr lang="fi-FI" sz="1400" dirty="0"/>
          </a:p>
          <a:p>
            <a:r>
              <a:rPr lang="fi-FI" sz="1400" dirty="0"/>
              <a:t>Muuttoliikkeessä Satakunta nousee voitolliseksi 2020-luvun lopussa. Tämän ansiosta väestökato alkaa loiventua samalla. </a:t>
            </a:r>
          </a:p>
        </p:txBody>
      </p:sp>
      <p:pic>
        <p:nvPicPr>
          <p:cNvPr id="3" name="Picture 2">
            <a:extLst>
              <a:ext uri="{FF2B5EF4-FFF2-40B4-BE49-F238E27FC236}">
                <a16:creationId xmlns:a16="http://schemas.microsoft.com/office/drawing/2014/main" id="{13D281AD-C10A-4EDB-903A-459BAF1C6E0E}"/>
              </a:ext>
            </a:extLst>
          </p:cNvPr>
          <p:cNvPicPr>
            <a:picLocks noChangeAspect="1"/>
          </p:cNvPicPr>
          <p:nvPr/>
        </p:nvPicPr>
        <p:blipFill rotWithShape="1">
          <a:blip r:embed="rId3"/>
          <a:srcRect l="-935"/>
          <a:stretch/>
        </p:blipFill>
        <p:spPr>
          <a:xfrm>
            <a:off x="0" y="1499594"/>
            <a:ext cx="6824273" cy="4438273"/>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4A7A725C-19E2-72C6-2D44-B47701B40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2618116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pic>
        <p:nvPicPr>
          <p:cNvPr id="11" name="Picture 10">
            <a:extLst>
              <a:ext uri="{FF2B5EF4-FFF2-40B4-BE49-F238E27FC236}">
                <a16:creationId xmlns:a16="http://schemas.microsoft.com/office/drawing/2014/main" id="{C9543BA8-E824-CBC3-9CC5-E1A3449AC9A5}"/>
              </a:ext>
            </a:extLst>
          </p:cNvPr>
          <p:cNvPicPr>
            <a:picLocks noChangeAspect="1"/>
          </p:cNvPicPr>
          <p:nvPr/>
        </p:nvPicPr>
        <p:blipFill>
          <a:blip r:embed="rId2"/>
          <a:stretch>
            <a:fillRect/>
          </a:stretch>
        </p:blipFill>
        <p:spPr>
          <a:xfrm>
            <a:off x="0" y="1001831"/>
            <a:ext cx="6254900" cy="4799246"/>
          </a:xfrm>
          <a:prstGeom prst="rect">
            <a:avLst/>
          </a:prstGeom>
        </p:spPr>
      </p:pic>
      <p:sp>
        <p:nvSpPr>
          <p:cNvPr id="15" name="TextBox 14">
            <a:extLst>
              <a:ext uri="{FF2B5EF4-FFF2-40B4-BE49-F238E27FC236}">
                <a16:creationId xmlns:a16="http://schemas.microsoft.com/office/drawing/2014/main" id="{5F618B92-C10F-9B6F-5CF9-0DFE2EF9236E}"/>
              </a:ext>
            </a:extLst>
          </p:cNvPr>
          <p:cNvSpPr txBox="1"/>
          <p:nvPr/>
        </p:nvSpPr>
        <p:spPr>
          <a:xfrm>
            <a:off x="6396409" y="913411"/>
            <a:ext cx="2607584" cy="5170646"/>
          </a:xfrm>
          <a:prstGeom prst="rect">
            <a:avLst/>
          </a:prstGeom>
          <a:noFill/>
        </p:spPr>
        <p:txBody>
          <a:bodyPr wrap="square">
            <a:spAutoFit/>
          </a:bodyPr>
          <a:lstStyle/>
          <a:p>
            <a:r>
              <a:rPr lang="fi-FI" sz="1500" i="1" dirty="0"/>
              <a:t>”Yritysten luottamuksen luisuminen kielii talouden laaja-alaisesta hidastumisesta. Teollisuudessa tilauskannat putosivat jo nyt alle normaalina pidetyn tason ja rakentamisessa taiteillaan korkojen noustessa nopeasti. Palveluissa aktiviteettia on vielä riittänyt, vaikka luottamus tulikin alaspäin. Palveluilla on iso merkitys työllisyyden kannalta, mikä taas heijastuu vastaavasti suoraan vähittäiskauppaan, jossa luottamus nousi marraskuussa ainoana päätoimialoista”, sanoo </a:t>
            </a:r>
            <a:r>
              <a:rPr lang="fi-FI" sz="1500" i="1" dirty="0" err="1"/>
              <a:t>EK:n</a:t>
            </a:r>
            <a:r>
              <a:rPr lang="fi-FI" sz="1500" i="1" dirty="0"/>
              <a:t> johtaja Sami Pakarinen.</a:t>
            </a:r>
            <a:endParaRPr lang="en-US" sz="1500" i="1" dirty="0"/>
          </a:p>
        </p:txBody>
      </p:sp>
      <p:pic>
        <p:nvPicPr>
          <p:cNvPr id="6" name="Kuva 5" descr="Kuva, joka sisältää kohteen teksti, merkki, clipart-kuva&#10;&#10;Kuvaus luotu automaattisesti">
            <a:extLst>
              <a:ext uri="{FF2B5EF4-FFF2-40B4-BE49-F238E27FC236}">
                <a16:creationId xmlns:a16="http://schemas.microsoft.com/office/drawing/2014/main" id="{3C799CF7-0E34-FDE8-FA13-0AFBE942C6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193395"/>
            <a:ext cx="1856812" cy="480765"/>
          </a:xfrm>
          <a:prstGeom prst="rect">
            <a:avLst/>
          </a:prstGeom>
        </p:spPr>
      </p:pic>
    </p:spTree>
    <p:extLst>
      <p:ext uri="{BB962C8B-B14F-4D97-AF65-F5344CB8AC3E}">
        <p14:creationId xmlns:p14="http://schemas.microsoft.com/office/powerpoint/2010/main" val="18151539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131</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9" name="Rectangle 3">
            <a:extLst>
              <a:ext uri="{FF2B5EF4-FFF2-40B4-BE49-F238E27FC236}">
                <a16:creationId xmlns:a16="http://schemas.microsoft.com/office/drawing/2014/main" id="{0FC733AE-9144-4F06-BBC3-46FC72B426F6}"/>
              </a:ext>
            </a:extLst>
          </p:cNvPr>
          <p:cNvSpPr txBox="1">
            <a:spLocks noChangeArrowheads="1"/>
          </p:cNvSpPr>
          <p:nvPr/>
        </p:nvSpPr>
        <p:spPr>
          <a:xfrm>
            <a:off x="70843" y="1506714"/>
            <a:ext cx="4507706" cy="428744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defRPr/>
            </a:pPr>
            <a:r>
              <a:rPr lang="fi-FI" sz="1400" b="1" u="sng" dirty="0"/>
              <a:t>Teknologiateollisuudessa odotettavissa edelleen loivaa nousua, tarjouspyynnöt kuitenkin laskussa</a:t>
            </a:r>
          </a:p>
          <a:p>
            <a:pPr marL="0" indent="0">
              <a:lnSpc>
                <a:spcPct val="80000"/>
              </a:lnSpc>
              <a:buNone/>
              <a:defRPr/>
            </a:pPr>
            <a:endParaRPr lang="fi-FI" altLang="fi-FI" sz="1050" b="1" u="sng" dirty="0"/>
          </a:p>
          <a:p>
            <a:pPr lvl="1">
              <a:lnSpc>
                <a:spcPct val="80000"/>
              </a:lnSpc>
              <a:buFont typeface="Wingdings" pitchFamily="2" charset="2"/>
              <a:buChar char="Ä"/>
              <a:defRPr/>
            </a:pPr>
            <a:r>
              <a:rPr lang="fi-FI" sz="1350" dirty="0"/>
              <a:t>Teknologiateollisuus ry:n mukaan Suomessa keskimäärin tilauskannan arvo oli syyskuun lopussa 6 % suurempi kuin kesäkuun lopussa ja 10 % suurempi kuin vuoden 2021 syyskuussa. Kuluvan vuoden tilauskehityksen perusteella teknologiateollisuuden yritysten liikevaihdon arvioidaan olevan loppuvuoden aikana arvoltaan suurempi kuin vuosi sitten vastaavaan aikaan. </a:t>
            </a:r>
          </a:p>
          <a:p>
            <a:pPr lvl="1">
              <a:lnSpc>
                <a:spcPct val="80000"/>
              </a:lnSpc>
              <a:buFont typeface="Wingdings" pitchFamily="2" charset="2"/>
              <a:buChar char="Ä"/>
              <a:defRPr/>
            </a:pPr>
            <a:endParaRPr lang="fi-FI" sz="1350" dirty="0"/>
          </a:p>
          <a:p>
            <a:pPr lvl="1">
              <a:lnSpc>
                <a:spcPct val="80000"/>
              </a:lnSpc>
              <a:buFont typeface="Wingdings" pitchFamily="2" charset="2"/>
              <a:buChar char="Ä"/>
              <a:defRPr/>
            </a:pPr>
            <a:r>
              <a:rPr lang="fi-FI" sz="1350" dirty="0"/>
              <a:t>Tarjouspyyntökyselyn saldoluku oli lokakuussa -7. Saldoluku on nyt heikentynyt viisi perättäistä vuosineljännestä. Lokakuun aikana kerätty tieto viestii siitä, että kysyntätilanne markkinoilla on alkanut heikentyä. Mistään nopeasta kysynnän heikkenemisestä ei kuitenkaan ole vielä toistaiseksi kysymys.</a:t>
            </a:r>
          </a:p>
        </p:txBody>
      </p:sp>
      <p:sp>
        <p:nvSpPr>
          <p:cNvPr id="6" name="Rectangle 2">
            <a:extLst>
              <a:ext uri="{FF2B5EF4-FFF2-40B4-BE49-F238E27FC236}">
                <a16:creationId xmlns:a16="http://schemas.microsoft.com/office/drawing/2014/main" id="{4944F869-DD09-5315-3FFB-E89A00F0FA04}"/>
              </a:ext>
            </a:extLst>
          </p:cNvPr>
          <p:cNvSpPr txBox="1">
            <a:spLocks noChangeArrowheads="1"/>
          </p:cNvSpPr>
          <p:nvPr/>
        </p:nvSpPr>
        <p:spPr>
          <a:xfrm>
            <a:off x="323528" y="539194"/>
            <a:ext cx="7886700" cy="62945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fi-FI" altLang="fi-FI" sz="2400" b="1" cap="all" spc="-38" dirty="0" err="1">
                <a:solidFill>
                  <a:srgbClr val="0070C0"/>
                </a:solidFill>
                <a:effectLst>
                  <a:outerShdw blurRad="38100" dist="38100" dir="2700000" algn="tl">
                    <a:srgbClr val="000000">
                      <a:alpha val="43137"/>
                    </a:srgbClr>
                  </a:outerShdw>
                </a:effectLst>
                <a:latin typeface="Calibri Light" panose="020F0302020204030204"/>
              </a:rPr>
              <a:t>TalouS</a:t>
            </a:r>
            <a:r>
              <a:rPr lang="fi-FI" altLang="fi-FI" sz="2400" b="1" cap="all" spc="-38" dirty="0">
                <a:solidFill>
                  <a:srgbClr val="0070C0"/>
                </a:solidFill>
                <a:effectLst>
                  <a:outerShdw blurRad="38100" dist="38100" dir="2700000" algn="tl">
                    <a:srgbClr val="000000">
                      <a:alpha val="43137"/>
                    </a:srgbClr>
                  </a:outerShdw>
                </a:effectLst>
                <a:latin typeface="Calibri Light" panose="020F0302020204030204"/>
              </a:rPr>
              <a:t> jäähtymässä – kehityksessä useita haasteita</a:t>
            </a:r>
            <a:endParaRPr lang="en-US" altLang="fi-FI" sz="2400" b="1" cap="all" spc="-38" dirty="0">
              <a:solidFill>
                <a:srgbClr val="0070C0"/>
              </a:solidFill>
              <a:effectLst>
                <a:outerShdw blurRad="38100" dist="38100" dir="2700000" algn="tl">
                  <a:srgbClr val="000000">
                    <a:alpha val="43137"/>
                  </a:srgbClr>
                </a:outerShdw>
              </a:effectLst>
              <a:latin typeface="Calibri Light" panose="020F0302020204030204"/>
            </a:endParaRPr>
          </a:p>
        </p:txBody>
      </p:sp>
      <p:pic>
        <p:nvPicPr>
          <p:cNvPr id="14" name="Picture 13">
            <a:extLst>
              <a:ext uri="{FF2B5EF4-FFF2-40B4-BE49-F238E27FC236}">
                <a16:creationId xmlns:a16="http://schemas.microsoft.com/office/drawing/2014/main" id="{4734AA64-EFBC-EFD9-139F-59336E200DBF}"/>
              </a:ext>
            </a:extLst>
          </p:cNvPr>
          <p:cNvPicPr>
            <a:picLocks noChangeAspect="1"/>
          </p:cNvPicPr>
          <p:nvPr/>
        </p:nvPicPr>
        <p:blipFill>
          <a:blip r:embed="rId2"/>
          <a:stretch>
            <a:fillRect/>
          </a:stretch>
        </p:blipFill>
        <p:spPr>
          <a:xfrm>
            <a:off x="4636294" y="1560998"/>
            <a:ext cx="4507706" cy="3286125"/>
          </a:xfrm>
          <a:prstGeom prst="rect">
            <a:avLst/>
          </a:prstGeom>
        </p:spPr>
      </p:pic>
      <p:pic>
        <p:nvPicPr>
          <p:cNvPr id="9" name="Kuva 8" descr="Kuva, joka sisältää kohteen teksti, merkki, clipart-kuva&#10;&#10;Kuvaus luotu automaattisesti">
            <a:extLst>
              <a:ext uri="{FF2B5EF4-FFF2-40B4-BE49-F238E27FC236}">
                <a16:creationId xmlns:a16="http://schemas.microsoft.com/office/drawing/2014/main" id="{4E22E731-70D1-98BD-7421-9926FF8997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193395"/>
            <a:ext cx="1856812" cy="480765"/>
          </a:xfrm>
          <a:prstGeom prst="rect">
            <a:avLst/>
          </a:prstGeom>
        </p:spPr>
      </p:pic>
    </p:spTree>
    <p:extLst>
      <p:ext uri="{BB962C8B-B14F-4D97-AF65-F5344CB8AC3E}">
        <p14:creationId xmlns:p14="http://schemas.microsoft.com/office/powerpoint/2010/main" val="9360997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132</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7" name="TextBox 46">
            <a:extLst>
              <a:ext uri="{FF2B5EF4-FFF2-40B4-BE49-F238E27FC236}">
                <a16:creationId xmlns:a16="http://schemas.microsoft.com/office/drawing/2014/main" id="{C4556E42-BAD9-4A1F-822D-D1D361A8953D}"/>
              </a:ext>
            </a:extLst>
          </p:cNvPr>
          <p:cNvSpPr txBox="1"/>
          <p:nvPr/>
        </p:nvSpPr>
        <p:spPr>
          <a:xfrm>
            <a:off x="278534" y="270951"/>
            <a:ext cx="8581930" cy="769441"/>
          </a:xfrm>
          <a:prstGeom prst="rect">
            <a:avLst/>
          </a:prstGeom>
          <a:noFill/>
        </p:spPr>
        <p:txBody>
          <a:bodyPr wrap="square">
            <a:spAutoFit/>
          </a:bodyPr>
          <a:lstStyle/>
          <a:p>
            <a:r>
              <a:rPr lang="fi-FI" sz="2200" b="1" dirty="0"/>
              <a:t>Kuluttajien usko Suomen talouteen syys-marraskuussa mittaushistorian pohjalukemissa </a:t>
            </a:r>
            <a:endParaRPr lang="en-US" sz="2200" b="1" dirty="0"/>
          </a:p>
        </p:txBody>
      </p:sp>
      <p:pic>
        <p:nvPicPr>
          <p:cNvPr id="9" name="Picture 8">
            <a:extLst>
              <a:ext uri="{FF2B5EF4-FFF2-40B4-BE49-F238E27FC236}">
                <a16:creationId xmlns:a16="http://schemas.microsoft.com/office/drawing/2014/main" id="{F76E3F56-8C0B-261B-08E8-1B7E333D4529}"/>
              </a:ext>
            </a:extLst>
          </p:cNvPr>
          <p:cNvPicPr>
            <a:picLocks noChangeAspect="1"/>
          </p:cNvPicPr>
          <p:nvPr/>
        </p:nvPicPr>
        <p:blipFill>
          <a:blip r:embed="rId2"/>
          <a:stretch>
            <a:fillRect/>
          </a:stretch>
        </p:blipFill>
        <p:spPr>
          <a:xfrm>
            <a:off x="278534" y="1297990"/>
            <a:ext cx="5300423" cy="4583258"/>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2EB69E18-78D4-50E1-7A44-3E8C86388C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193395"/>
            <a:ext cx="1856812" cy="480765"/>
          </a:xfrm>
          <a:prstGeom prst="rect">
            <a:avLst/>
          </a:prstGeom>
        </p:spPr>
      </p:pic>
    </p:spTree>
    <p:extLst>
      <p:ext uri="{BB962C8B-B14F-4D97-AF65-F5344CB8AC3E}">
        <p14:creationId xmlns:p14="http://schemas.microsoft.com/office/powerpoint/2010/main" val="1430542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188640"/>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14</a:t>
            </a:fld>
            <a:endParaRPr lang="fi-FI" altLang="fi-FI" sz="1200">
              <a:solidFill>
                <a:srgbClr val="898989"/>
              </a:solidFill>
            </a:endParaRPr>
          </a:p>
        </p:txBody>
      </p:sp>
      <p:pic>
        <p:nvPicPr>
          <p:cNvPr id="3" name="Picture 2">
            <a:extLst>
              <a:ext uri="{FF2B5EF4-FFF2-40B4-BE49-F238E27FC236}">
                <a16:creationId xmlns:a16="http://schemas.microsoft.com/office/drawing/2014/main" id="{39FF538A-899A-44D7-9D26-65FC757B133E}"/>
              </a:ext>
            </a:extLst>
          </p:cNvPr>
          <p:cNvPicPr>
            <a:picLocks noChangeAspect="1"/>
          </p:cNvPicPr>
          <p:nvPr/>
        </p:nvPicPr>
        <p:blipFill>
          <a:blip r:embed="rId3"/>
          <a:stretch>
            <a:fillRect/>
          </a:stretch>
        </p:blipFill>
        <p:spPr>
          <a:xfrm>
            <a:off x="457200" y="1052736"/>
            <a:ext cx="8229600" cy="5236918"/>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419132C7-7FF7-8187-5614-88F774ADF6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03644"/>
            <a:ext cx="1856812" cy="4807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229600" cy="85010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Väestöennuste 2021</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15</a:t>
            </a:fld>
            <a:endParaRPr lang="fi-FI" altLang="fi-FI" sz="1200">
              <a:solidFill>
                <a:srgbClr val="898989"/>
              </a:solidFill>
            </a:endParaRPr>
          </a:p>
        </p:txBody>
      </p:sp>
      <p:pic>
        <p:nvPicPr>
          <p:cNvPr id="4" name="Picture 3">
            <a:extLst>
              <a:ext uri="{FF2B5EF4-FFF2-40B4-BE49-F238E27FC236}">
                <a16:creationId xmlns:a16="http://schemas.microsoft.com/office/drawing/2014/main" id="{1DD89ACA-803E-4F15-9504-8C4FF70D5D8B}"/>
              </a:ext>
            </a:extLst>
          </p:cNvPr>
          <p:cNvPicPr>
            <a:picLocks noChangeAspect="1"/>
          </p:cNvPicPr>
          <p:nvPr/>
        </p:nvPicPr>
        <p:blipFill>
          <a:blip r:embed="rId3"/>
          <a:stretch>
            <a:fillRect/>
          </a:stretch>
        </p:blipFill>
        <p:spPr>
          <a:xfrm>
            <a:off x="457200" y="1127954"/>
            <a:ext cx="8229600" cy="5301208"/>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3976128B-A4D8-51D8-6B80-3712AD895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29" y="6333454"/>
            <a:ext cx="1856812" cy="480765"/>
          </a:xfrm>
          <a:prstGeom prst="rect">
            <a:avLst/>
          </a:prstGeom>
        </p:spPr>
      </p:pic>
    </p:spTree>
    <p:extLst>
      <p:ext uri="{BB962C8B-B14F-4D97-AF65-F5344CB8AC3E}">
        <p14:creationId xmlns:p14="http://schemas.microsoft.com/office/powerpoint/2010/main" val="4060069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101639" y="1567804"/>
            <a:ext cx="1697799" cy="1699184"/>
          </a:xfrm>
        </p:spPr>
        <p:txBody>
          <a:bodyPr anchor="t">
            <a:noAutofit/>
          </a:bodyPr>
          <a:lstStyle/>
          <a:p>
            <a:pPr marL="0" indent="0">
              <a:buNone/>
            </a:pPr>
            <a:r>
              <a:rPr lang="fi-FI" sz="1200" b="1" dirty="0">
                <a:solidFill>
                  <a:schemeClr val="tx1"/>
                </a:solidFill>
                <a:latin typeface="Calibri" panose="020F0502020204030204" pitchFamily="34" charset="0"/>
              </a:rPr>
              <a:t>Satakunnan väestön hyvinvointia voidaan kuvata hyvinvoinnin jakautumisen, terveydentilan sekä koetun hyvinvoinnin ja osallisuuden avainindikaattoreilla (THL), joita on kuvattu viereisessä kuviossa.</a:t>
            </a:r>
          </a:p>
        </p:txBody>
      </p:sp>
      <p:sp>
        <p:nvSpPr>
          <p:cNvPr id="39" name="Suorakulmio 38">
            <a:extLst>
              <a:ext uri="{FF2B5EF4-FFF2-40B4-BE49-F238E27FC236}">
                <a16:creationId xmlns:a16="http://schemas.microsoft.com/office/drawing/2014/main" id="{5B3DA0BA-7AD6-4BFB-9DFD-514372EA4C77}"/>
              </a:ext>
            </a:extLst>
          </p:cNvPr>
          <p:cNvSpPr/>
          <p:nvPr/>
        </p:nvSpPr>
        <p:spPr>
          <a:xfrm>
            <a:off x="114730" y="3407911"/>
            <a:ext cx="1640647" cy="3477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58B6C0">
                    <a:lumMod val="75000"/>
                  </a:srgbClr>
                </a:solidFill>
                <a:latin typeface="Corbel"/>
              </a:rPr>
              <a:t>Valtakunnallista keskiarvoa parempi</a:t>
            </a:r>
          </a:p>
        </p:txBody>
      </p:sp>
      <p:sp>
        <p:nvSpPr>
          <p:cNvPr id="40" name="Suorakulmio 39">
            <a:extLst>
              <a:ext uri="{FF2B5EF4-FFF2-40B4-BE49-F238E27FC236}">
                <a16:creationId xmlns:a16="http://schemas.microsoft.com/office/drawing/2014/main" id="{5E12EEAE-A8AF-453A-AB45-85542A473C83}"/>
              </a:ext>
            </a:extLst>
          </p:cNvPr>
          <p:cNvSpPr/>
          <p:nvPr/>
        </p:nvSpPr>
        <p:spPr>
          <a:xfrm>
            <a:off x="7531546" y="1616467"/>
            <a:ext cx="1443941" cy="37610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0070C0">
                    <a:lumMod val="75000"/>
                  </a:srgbClr>
                </a:solidFill>
                <a:latin typeface="Corbel"/>
              </a:rPr>
              <a:t>Valtakunnan keskiarvoa</a:t>
            </a:r>
          </a:p>
        </p:txBody>
      </p:sp>
      <p:sp>
        <p:nvSpPr>
          <p:cNvPr id="41" name="Suorakulmio 40">
            <a:extLst>
              <a:ext uri="{FF2B5EF4-FFF2-40B4-BE49-F238E27FC236}">
                <a16:creationId xmlns:a16="http://schemas.microsoft.com/office/drawing/2014/main" id="{6273734C-6E5B-4818-AA01-811F4C9D3CC7}"/>
              </a:ext>
            </a:extLst>
          </p:cNvPr>
          <p:cNvSpPr/>
          <p:nvPr/>
        </p:nvSpPr>
        <p:spPr>
          <a:xfrm>
            <a:off x="7520311" y="2787030"/>
            <a:ext cx="1443942" cy="42220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85800" eaLnBrk="1" fontAlgn="auto" hangingPunct="1">
              <a:spcBef>
                <a:spcPts val="0"/>
              </a:spcBef>
              <a:spcAft>
                <a:spcPts val="0"/>
              </a:spcAft>
            </a:pPr>
            <a:r>
              <a:rPr lang="fi-FI" sz="1050" b="1" dirty="0">
                <a:solidFill>
                  <a:srgbClr val="FF0000"/>
                </a:solidFill>
                <a:latin typeface="Corbel"/>
              </a:rPr>
              <a:t>Valtakunnallista keskiarvoa heikompi</a:t>
            </a:r>
          </a:p>
        </p:txBody>
      </p:sp>
      <p:pic>
        <p:nvPicPr>
          <p:cNvPr id="7" name="Picture 6">
            <a:extLst>
              <a:ext uri="{FF2B5EF4-FFF2-40B4-BE49-F238E27FC236}">
                <a16:creationId xmlns:a16="http://schemas.microsoft.com/office/drawing/2014/main" id="{0519B689-379D-447A-B11F-B69A0900AF33}"/>
              </a:ext>
            </a:extLst>
          </p:cNvPr>
          <p:cNvPicPr>
            <a:picLocks noChangeAspect="1"/>
          </p:cNvPicPr>
          <p:nvPr/>
        </p:nvPicPr>
        <p:blipFill>
          <a:blip r:embed="rId3"/>
          <a:stretch>
            <a:fillRect/>
          </a:stretch>
        </p:blipFill>
        <p:spPr>
          <a:xfrm>
            <a:off x="1986957" y="1597706"/>
            <a:ext cx="5522119" cy="4136231"/>
          </a:xfrm>
          <a:prstGeom prst="rect">
            <a:avLst/>
          </a:prstGeom>
        </p:spPr>
      </p:pic>
      <p:sp>
        <p:nvSpPr>
          <p:cNvPr id="18" name="Tekstiruutu 17">
            <a:extLst>
              <a:ext uri="{FF2B5EF4-FFF2-40B4-BE49-F238E27FC236}">
                <a16:creationId xmlns:a16="http://schemas.microsoft.com/office/drawing/2014/main" id="{81DF7FCC-2E47-448C-8077-E69215C1DD60}"/>
              </a:ext>
            </a:extLst>
          </p:cNvPr>
          <p:cNvSpPr txBox="1"/>
          <p:nvPr/>
        </p:nvSpPr>
        <p:spPr>
          <a:xfrm flipH="1">
            <a:off x="101639" y="3643764"/>
            <a:ext cx="1623689"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Käytettävissä olevat tulot tasaisia</a:t>
            </a:r>
          </a:p>
        </p:txBody>
      </p:sp>
      <p:sp>
        <p:nvSpPr>
          <p:cNvPr id="19" name="Tekstiruutu 18">
            <a:extLst>
              <a:ext uri="{FF2B5EF4-FFF2-40B4-BE49-F238E27FC236}">
                <a16:creationId xmlns:a16="http://schemas.microsoft.com/office/drawing/2014/main" id="{BE0C4F77-C69D-4D35-B3C4-EAB334F63F59}"/>
              </a:ext>
            </a:extLst>
          </p:cNvPr>
          <p:cNvSpPr txBox="1"/>
          <p:nvPr/>
        </p:nvSpPr>
        <p:spPr>
          <a:xfrm flipH="1">
            <a:off x="71590" y="4128512"/>
            <a:ext cx="1724385"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Yksinäisyys </a:t>
            </a:r>
            <a:r>
              <a:rPr lang="fi-FI" sz="1350" dirty="0" err="1">
                <a:solidFill>
                  <a:srgbClr val="58B6C0">
                    <a:lumMod val="75000"/>
                  </a:srgbClr>
                </a:solidFill>
                <a:latin typeface="Corbel"/>
                <a:cs typeface="+mn-cs"/>
              </a:rPr>
              <a:t>keskim</a:t>
            </a:r>
            <a:r>
              <a:rPr lang="fi-FI" sz="1350" dirty="0">
                <a:solidFill>
                  <a:srgbClr val="58B6C0">
                    <a:lumMod val="75000"/>
                  </a:srgbClr>
                </a:solidFill>
                <a:latin typeface="Corbel"/>
                <a:cs typeface="+mn-cs"/>
              </a:rPr>
              <a:t>.</a:t>
            </a:r>
          </a:p>
          <a:p>
            <a:pPr defTabSz="685800" eaLnBrk="1" fontAlgn="auto" hangingPunct="1">
              <a:spcBef>
                <a:spcPts val="0"/>
              </a:spcBef>
              <a:spcAft>
                <a:spcPts val="0"/>
              </a:spcAft>
            </a:pPr>
            <a:r>
              <a:rPr lang="fi-FI" sz="1350" dirty="0">
                <a:solidFill>
                  <a:srgbClr val="58B6C0">
                    <a:lumMod val="75000"/>
                  </a:srgbClr>
                </a:solidFill>
                <a:latin typeface="Corbel"/>
                <a:cs typeface="+mn-cs"/>
              </a:rPr>
              <a:t>vähäisempää</a:t>
            </a:r>
          </a:p>
        </p:txBody>
      </p:sp>
      <p:sp>
        <p:nvSpPr>
          <p:cNvPr id="20" name="Tekstiruutu 19">
            <a:extLst>
              <a:ext uri="{FF2B5EF4-FFF2-40B4-BE49-F238E27FC236}">
                <a16:creationId xmlns:a16="http://schemas.microsoft.com/office/drawing/2014/main" id="{096A24A6-B561-4E52-BC57-8DA2037AF5CB}"/>
              </a:ext>
            </a:extLst>
          </p:cNvPr>
          <p:cNvSpPr txBox="1"/>
          <p:nvPr/>
        </p:nvSpPr>
        <p:spPr>
          <a:xfrm flipH="1">
            <a:off x="101639" y="4613260"/>
            <a:ext cx="1671617" cy="71558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Sairastavuus </a:t>
            </a:r>
            <a:r>
              <a:rPr lang="fi-FI" sz="1350" dirty="0" err="1">
                <a:solidFill>
                  <a:srgbClr val="58B6C0">
                    <a:lumMod val="75000"/>
                  </a:srgbClr>
                </a:solidFill>
                <a:latin typeface="Corbel"/>
                <a:cs typeface="+mn-cs"/>
              </a:rPr>
              <a:t>keskim</a:t>
            </a:r>
            <a:r>
              <a:rPr lang="fi-FI" sz="1350" dirty="0">
                <a:solidFill>
                  <a:srgbClr val="58B6C0">
                    <a:lumMod val="75000"/>
                  </a:srgbClr>
                </a:solidFill>
                <a:latin typeface="Corbel"/>
                <a:cs typeface="+mn-cs"/>
              </a:rPr>
              <a:t>.</a:t>
            </a:r>
          </a:p>
          <a:p>
            <a:pPr defTabSz="685800" eaLnBrk="1" fontAlgn="auto" hangingPunct="1">
              <a:spcBef>
                <a:spcPts val="0"/>
              </a:spcBef>
              <a:spcAft>
                <a:spcPts val="0"/>
              </a:spcAft>
            </a:pPr>
            <a:r>
              <a:rPr lang="fi-FI" sz="1350" dirty="0">
                <a:solidFill>
                  <a:srgbClr val="58B6C0">
                    <a:lumMod val="75000"/>
                  </a:srgbClr>
                </a:solidFill>
                <a:latin typeface="Corbel"/>
                <a:cs typeface="+mn-cs"/>
              </a:rPr>
              <a:t>vähäisempää</a:t>
            </a:r>
          </a:p>
        </p:txBody>
      </p:sp>
      <p:sp>
        <p:nvSpPr>
          <p:cNvPr id="21" name="Tekstiruutu 20">
            <a:extLst>
              <a:ext uri="{FF2B5EF4-FFF2-40B4-BE49-F238E27FC236}">
                <a16:creationId xmlns:a16="http://schemas.microsoft.com/office/drawing/2014/main" id="{354B68B8-FF07-4A15-938A-7E525C046118}"/>
              </a:ext>
            </a:extLst>
          </p:cNvPr>
          <p:cNvSpPr txBox="1"/>
          <p:nvPr/>
        </p:nvSpPr>
        <p:spPr>
          <a:xfrm flipH="1">
            <a:off x="97974" y="5398075"/>
            <a:ext cx="1671617" cy="50783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Äänestysaktiivisuus</a:t>
            </a:r>
          </a:p>
        </p:txBody>
      </p:sp>
      <p:sp>
        <p:nvSpPr>
          <p:cNvPr id="22" name="Tekstiruutu 21">
            <a:extLst>
              <a:ext uri="{FF2B5EF4-FFF2-40B4-BE49-F238E27FC236}">
                <a16:creationId xmlns:a16="http://schemas.microsoft.com/office/drawing/2014/main" id="{51860519-CF82-4E5C-993D-EAA096391660}"/>
              </a:ext>
            </a:extLst>
          </p:cNvPr>
          <p:cNvSpPr txBox="1"/>
          <p:nvPr/>
        </p:nvSpPr>
        <p:spPr>
          <a:xfrm flipH="1">
            <a:off x="97975" y="5109541"/>
            <a:ext cx="2057999" cy="507831"/>
          </a:xfrm>
          <a:prstGeom prst="rect">
            <a:avLst/>
          </a:prstGeom>
          <a:noFill/>
        </p:spPr>
        <p:txBody>
          <a:bodyPr wrap="square" rtlCol="0">
            <a:spAutoFit/>
          </a:bodyPr>
          <a:lstStyle/>
          <a:p>
            <a:pPr defTabSz="685800" eaLnBrk="1" fontAlgn="auto" hangingPunct="1">
              <a:spcBef>
                <a:spcPts val="0"/>
              </a:spcBef>
              <a:spcAft>
                <a:spcPts val="0"/>
              </a:spcAft>
            </a:pPr>
            <a:endParaRPr lang="fi-FI" sz="1350" dirty="0">
              <a:solidFill>
                <a:srgbClr val="58B6C0">
                  <a:lumMod val="75000"/>
                </a:srgbClr>
              </a:solidFill>
              <a:latin typeface="Corbel"/>
              <a:cs typeface="+mn-cs"/>
            </a:endParaRPr>
          </a:p>
          <a:p>
            <a:pPr defTabSz="685800" eaLnBrk="1" fontAlgn="auto" hangingPunct="1">
              <a:spcBef>
                <a:spcPts val="0"/>
              </a:spcBef>
              <a:spcAft>
                <a:spcPts val="0"/>
              </a:spcAft>
            </a:pPr>
            <a:r>
              <a:rPr lang="fi-FI" sz="1350" dirty="0">
                <a:solidFill>
                  <a:srgbClr val="58B6C0">
                    <a:lumMod val="75000"/>
                  </a:srgbClr>
                </a:solidFill>
                <a:latin typeface="Corbel"/>
                <a:cs typeface="+mn-cs"/>
              </a:rPr>
              <a:t>Aktiivinen harrastaminen</a:t>
            </a:r>
          </a:p>
        </p:txBody>
      </p:sp>
      <p:sp>
        <p:nvSpPr>
          <p:cNvPr id="23" name="Tekstiruutu 22">
            <a:extLst>
              <a:ext uri="{FF2B5EF4-FFF2-40B4-BE49-F238E27FC236}">
                <a16:creationId xmlns:a16="http://schemas.microsoft.com/office/drawing/2014/main" id="{B44BD2E7-A381-4451-905E-9F46D0387AC6}"/>
              </a:ext>
            </a:extLst>
          </p:cNvPr>
          <p:cNvSpPr txBox="1"/>
          <p:nvPr/>
        </p:nvSpPr>
        <p:spPr>
          <a:xfrm flipH="1">
            <a:off x="7509076" y="3261326"/>
            <a:ext cx="1623689"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Elämänlaatu</a:t>
            </a:r>
          </a:p>
        </p:txBody>
      </p:sp>
      <p:sp>
        <p:nvSpPr>
          <p:cNvPr id="24" name="Tekstiruutu 23">
            <a:extLst>
              <a:ext uri="{FF2B5EF4-FFF2-40B4-BE49-F238E27FC236}">
                <a16:creationId xmlns:a16="http://schemas.microsoft.com/office/drawing/2014/main" id="{CF444EFB-7CA5-4D8C-A759-4059184D28E7}"/>
              </a:ext>
            </a:extLst>
          </p:cNvPr>
          <p:cNvSpPr txBox="1"/>
          <p:nvPr/>
        </p:nvSpPr>
        <p:spPr>
          <a:xfrm flipH="1">
            <a:off x="7520311" y="3650144"/>
            <a:ext cx="1612454"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Liikkumattomuus</a:t>
            </a:r>
          </a:p>
        </p:txBody>
      </p:sp>
      <p:sp>
        <p:nvSpPr>
          <p:cNvPr id="25" name="Tekstiruutu 24">
            <a:extLst>
              <a:ext uri="{FF2B5EF4-FFF2-40B4-BE49-F238E27FC236}">
                <a16:creationId xmlns:a16="http://schemas.microsoft.com/office/drawing/2014/main" id="{B5BCC13C-8FC7-4AAB-A9D2-010D6CE8AE35}"/>
              </a:ext>
            </a:extLst>
          </p:cNvPr>
          <p:cNvSpPr txBox="1"/>
          <p:nvPr/>
        </p:nvSpPr>
        <p:spPr>
          <a:xfrm flipH="1">
            <a:off x="7520311" y="4382419"/>
            <a:ext cx="1623689" cy="507831"/>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Koettu terveys 20-64-vuotiailla</a:t>
            </a:r>
          </a:p>
        </p:txBody>
      </p:sp>
      <p:sp>
        <p:nvSpPr>
          <p:cNvPr id="26" name="Tekstiruutu 25">
            <a:extLst>
              <a:ext uri="{FF2B5EF4-FFF2-40B4-BE49-F238E27FC236}">
                <a16:creationId xmlns:a16="http://schemas.microsoft.com/office/drawing/2014/main" id="{C16CCB37-FDE9-4157-BBA3-BDC976A25D44}"/>
              </a:ext>
            </a:extLst>
          </p:cNvPr>
          <p:cNvSpPr txBox="1"/>
          <p:nvPr/>
        </p:nvSpPr>
        <p:spPr>
          <a:xfrm flipH="1">
            <a:off x="7514798" y="4001153"/>
            <a:ext cx="1623689" cy="300082"/>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Tupakointi</a:t>
            </a:r>
          </a:p>
        </p:txBody>
      </p:sp>
      <p:sp>
        <p:nvSpPr>
          <p:cNvPr id="27" name="Tekstiruutu 26">
            <a:extLst>
              <a:ext uri="{FF2B5EF4-FFF2-40B4-BE49-F238E27FC236}">
                <a16:creationId xmlns:a16="http://schemas.microsoft.com/office/drawing/2014/main" id="{37BEF51A-EA00-4FF2-84AA-6DF43CB967BC}"/>
              </a:ext>
            </a:extLst>
          </p:cNvPr>
          <p:cNvSpPr txBox="1"/>
          <p:nvPr/>
        </p:nvSpPr>
        <p:spPr>
          <a:xfrm flipH="1">
            <a:off x="7531546" y="4867167"/>
            <a:ext cx="1623689" cy="507831"/>
          </a:xfrm>
          <a:prstGeom prst="rect">
            <a:avLst/>
          </a:prstGeom>
          <a:noFill/>
        </p:spPr>
        <p:txBody>
          <a:bodyPr wrap="square" rtlCol="0">
            <a:spAutoFit/>
          </a:bodyPr>
          <a:lstStyle/>
          <a:p>
            <a:pPr defTabSz="685800" eaLnBrk="1" fontAlgn="auto" hangingPunct="1">
              <a:spcBef>
                <a:spcPts val="0"/>
              </a:spcBef>
              <a:spcAft>
                <a:spcPts val="0"/>
              </a:spcAft>
            </a:pPr>
            <a:r>
              <a:rPr lang="fi-FI" sz="1350" dirty="0">
                <a:solidFill>
                  <a:srgbClr val="FF0000"/>
                </a:solidFill>
                <a:latin typeface="Corbel"/>
                <a:cs typeface="+mn-cs"/>
              </a:rPr>
              <a:t>Menetetyt elinvuodet</a:t>
            </a:r>
          </a:p>
        </p:txBody>
      </p:sp>
      <p:sp>
        <p:nvSpPr>
          <p:cNvPr id="28" name="Tekstiruutu 27">
            <a:extLst>
              <a:ext uri="{FF2B5EF4-FFF2-40B4-BE49-F238E27FC236}">
                <a16:creationId xmlns:a16="http://schemas.microsoft.com/office/drawing/2014/main" id="{F729A8D4-3421-42C3-9E29-7F2EEB364A3A}"/>
              </a:ext>
            </a:extLst>
          </p:cNvPr>
          <p:cNvSpPr txBox="1"/>
          <p:nvPr/>
        </p:nvSpPr>
        <p:spPr>
          <a:xfrm flipH="1">
            <a:off x="7332328" y="2034737"/>
            <a:ext cx="1826024" cy="300082"/>
          </a:xfrm>
          <a:prstGeom prst="rect">
            <a:avLst/>
          </a:prstGeom>
          <a:noFill/>
        </p:spPr>
        <p:txBody>
          <a:bodyPr wrap="square" rtlCol="0">
            <a:spAutoFit/>
          </a:bodyPr>
          <a:lstStyle/>
          <a:p>
            <a:pPr algn="ctr" defTabSz="685800" eaLnBrk="1" fontAlgn="auto" hangingPunct="1">
              <a:spcBef>
                <a:spcPts val="0"/>
              </a:spcBef>
              <a:spcAft>
                <a:spcPts val="0"/>
              </a:spcAft>
            </a:pPr>
            <a:r>
              <a:rPr lang="fi-FI" sz="1350" dirty="0">
                <a:solidFill>
                  <a:srgbClr val="0070C0"/>
                </a:solidFill>
                <a:latin typeface="Corbel"/>
                <a:cs typeface="+mn-cs"/>
              </a:rPr>
              <a:t>Turvallisuuden tunne</a:t>
            </a:r>
            <a:r>
              <a:rPr lang="fi-FI" sz="1350" dirty="0">
                <a:solidFill>
                  <a:prstClr val="black"/>
                </a:solidFill>
                <a:latin typeface="Corbel"/>
                <a:cs typeface="+mn-cs"/>
              </a:rPr>
              <a:t> </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323528" y="31322"/>
            <a:ext cx="8229600" cy="1143000"/>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2" name="Kuva 1" descr="Kuva, joka sisältää kohteen teksti, merkki, clipart-kuva&#10;&#10;Kuvaus luotu automaattisesti">
            <a:extLst>
              <a:ext uri="{FF2B5EF4-FFF2-40B4-BE49-F238E27FC236}">
                <a16:creationId xmlns:a16="http://schemas.microsoft.com/office/drawing/2014/main" id="{CA8AF09E-2FAB-326B-EA5C-E1306E346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333261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508028-CC10-4850-B2E2-061EC83E04B2}"/>
              </a:ext>
            </a:extLst>
          </p:cNvPr>
          <p:cNvPicPr>
            <a:picLocks noChangeAspect="1"/>
          </p:cNvPicPr>
          <p:nvPr/>
        </p:nvPicPr>
        <p:blipFill>
          <a:blip r:embed="rId3"/>
          <a:stretch>
            <a:fillRect/>
          </a:stretch>
        </p:blipFill>
        <p:spPr>
          <a:xfrm>
            <a:off x="2915816" y="908720"/>
            <a:ext cx="6644639" cy="5184576"/>
          </a:xfrm>
          <a:prstGeom prst="rect">
            <a:avLst/>
          </a:prstGeom>
        </p:spPr>
      </p:pic>
      <p:sp>
        <p:nvSpPr>
          <p:cNvPr id="3" name="Sisällön paikkamerkki 2"/>
          <p:cNvSpPr>
            <a:spLocks noGrp="1"/>
          </p:cNvSpPr>
          <p:nvPr>
            <p:ph idx="1"/>
          </p:nvPr>
        </p:nvSpPr>
        <p:spPr>
          <a:xfrm>
            <a:off x="179512" y="1052736"/>
            <a:ext cx="3741393" cy="3733404"/>
          </a:xfrm>
        </p:spPr>
        <p:txBody>
          <a:bodyPr anchor="t">
            <a:noAutofit/>
          </a:bodyPr>
          <a:lstStyle/>
          <a:p>
            <a:pPr marL="0" indent="0">
              <a:buNone/>
            </a:pPr>
            <a:r>
              <a:rPr lang="fi-FI" sz="1400" b="1" dirty="0">
                <a:solidFill>
                  <a:schemeClr val="tx1"/>
                </a:solidFill>
                <a:latin typeface="Calibri" panose="020F0502020204030204" pitchFamily="34" charset="0"/>
              </a:rPr>
              <a:t>Pyramidin huipulla ja ylimpänä tavoitteena on nykyisten ja tulevien kansalaisten hyvinvointi.</a:t>
            </a:r>
          </a:p>
          <a:p>
            <a:pPr marL="0" indent="0">
              <a:buNone/>
            </a:pPr>
            <a:r>
              <a:rPr lang="fi-FI" sz="1400" b="1" dirty="0">
                <a:solidFill>
                  <a:schemeClr val="tx1"/>
                </a:solidFill>
                <a:latin typeface="Calibri" panose="020F0502020204030204" pitchFamily="34" charset="0"/>
              </a:rPr>
              <a:t>Pyramidin kivijalkana ovat kilpailukyvyn perusteet – pitkävaikutteiset ja hidasliikkeiset tekijät, jotka toimivat välttämättöminä kilpailukyvyn edellytyksinä. Pyramidin keskelle jäävänä osiona ovat ajurit, jotka ovat mittaamisen ja politiikkatoimenpiteiden kannalta kiinnostavin luokka. Kilpailukyvyn ajurit ovat asiakokonaisuuksia, joihin liittyvät politiikkatoimet voivat vaikuttaa kilpailukykytulemiin jo muutaman vuoden aikajänteellä.</a:t>
            </a:r>
          </a:p>
          <a:p>
            <a:pPr marL="0" indent="0">
              <a:buNone/>
            </a:pPr>
            <a:r>
              <a:rPr lang="fi-FI" sz="1400" b="1" dirty="0">
                <a:solidFill>
                  <a:schemeClr val="tx1"/>
                </a:solidFill>
                <a:latin typeface="Calibri" panose="020F0502020204030204" pitchFamily="34" charset="0"/>
              </a:rPr>
              <a:t>Toisaalta ajureihin kohdistuvien interventioiden lopulliset vaikutukset saattavat realisoitua vasta pidemmällä aikavälillä. Usein käytännössä hyvinvoinnin mittarina käytetään henkeä kohti laskettua bruttokansantuotetta (BKT), vaikka tiedämme ettei BKT ole hyvinvoinnin mittari. Tämä on kuitenkin perusteltua, koska tutkimus on osoittanut, että talouskasvu lisää kansalaisten onnellisuutta. Näin tapahtuu </a:t>
            </a:r>
            <a:br>
              <a:rPr lang="fi-FI" sz="1400" b="1" dirty="0">
                <a:solidFill>
                  <a:schemeClr val="tx1"/>
                </a:solidFill>
                <a:latin typeface="Calibri" panose="020F0502020204030204" pitchFamily="34" charset="0"/>
              </a:rPr>
            </a:br>
            <a:r>
              <a:rPr lang="fi-FI" sz="1400" b="1" dirty="0">
                <a:solidFill>
                  <a:schemeClr val="tx1"/>
                </a:solidFill>
                <a:latin typeface="Calibri" panose="020F0502020204030204" pitchFamily="34" charset="0"/>
              </a:rPr>
              <a:t>myös jo myös vauraissa maissa (Stevenson ja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2008; </a:t>
            </a:r>
            <a:r>
              <a:rPr lang="fi-FI" sz="1400" b="1" dirty="0" err="1">
                <a:solidFill>
                  <a:schemeClr val="tx1"/>
                </a:solidFill>
                <a:latin typeface="Calibri" panose="020F0502020204030204" pitchFamily="34" charset="0"/>
              </a:rPr>
              <a:t>Sacks</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Stevensonja</a:t>
            </a:r>
            <a:r>
              <a:rPr lang="fi-FI" sz="1400" b="1" dirty="0">
                <a:solidFill>
                  <a:schemeClr val="tx1"/>
                </a:solidFill>
                <a:latin typeface="Calibri" panose="020F0502020204030204" pitchFamily="34" charset="0"/>
              </a:rPr>
              <a:t> </a:t>
            </a:r>
            <a:r>
              <a:rPr lang="fi-FI" sz="1400" b="1" dirty="0" err="1">
                <a:solidFill>
                  <a:schemeClr val="tx1"/>
                </a:solidFill>
                <a:latin typeface="Calibri" panose="020F0502020204030204" pitchFamily="34" charset="0"/>
              </a:rPr>
              <a:t>Wolfers</a:t>
            </a:r>
            <a:r>
              <a:rPr lang="fi-FI" sz="1400" b="1" dirty="0">
                <a:solidFill>
                  <a:schemeClr val="tx1"/>
                </a:solidFill>
                <a:latin typeface="Calibri" panose="020F0502020204030204" pitchFamily="34" charset="0"/>
              </a:rPr>
              <a:t>, 2011).</a:t>
            </a:r>
          </a:p>
        </p:txBody>
      </p:sp>
      <p:sp>
        <p:nvSpPr>
          <p:cNvPr id="31" name="Otsikko 1">
            <a:extLst>
              <a:ext uri="{FF2B5EF4-FFF2-40B4-BE49-F238E27FC236}">
                <a16:creationId xmlns:a16="http://schemas.microsoft.com/office/drawing/2014/main" id="{840EBCA5-76EE-4F5A-8033-B186AFB98F1F}"/>
              </a:ext>
            </a:extLst>
          </p:cNvPr>
          <p:cNvSpPr txBox="1">
            <a:spLocks/>
          </p:cNvSpPr>
          <p:nvPr/>
        </p:nvSpPr>
        <p:spPr bwMode="auto">
          <a:xfrm>
            <a:off x="285428" y="78051"/>
            <a:ext cx="8607052" cy="877398"/>
          </a:xfrm>
          <a:prstGeom prst="rect">
            <a:avLst/>
          </a:prstGeom>
          <a:gradFill flip="none" rotWithShape="1">
            <a:gsLst>
              <a:gs pos="0">
                <a:srgbClr val="4F81BD">
                  <a:lumMod val="5000"/>
                  <a:lumOff val="95000"/>
                </a:srgbClr>
              </a:gs>
              <a:gs pos="74000">
                <a:srgbClr val="4F81BD">
                  <a:lumMod val="45000"/>
                  <a:lumOff val="55000"/>
                </a:srgbClr>
              </a:gs>
              <a:gs pos="83000">
                <a:srgbClr val="4F81BD">
                  <a:lumMod val="45000"/>
                  <a:lumOff val="55000"/>
                </a:srgbClr>
              </a:gs>
              <a:gs pos="100000">
                <a:srgbClr val="4F81BD">
                  <a:lumMod val="30000"/>
                  <a:lumOff val="70000"/>
                </a:srgb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4400" b="1" i="0" u="none" strike="noStrike" kern="1200" cap="none" spc="0" normalizeH="0" baseline="0" noProof="0" dirty="0">
                <a:ln>
                  <a:noFill/>
                </a:ln>
                <a:solidFill>
                  <a:srgbClr val="1F497D"/>
                </a:solidFill>
                <a:effectLst/>
                <a:uLnTx/>
                <a:uFillTx/>
                <a:latin typeface="Calibri"/>
                <a:ea typeface="+mj-ea"/>
                <a:cs typeface="+mj-cs"/>
              </a:rPr>
              <a:t>Hyvinvointi</a:t>
            </a:r>
            <a:endParaRPr kumimoji="0" lang="fi-FI"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6" name="TextBox 5">
            <a:extLst>
              <a:ext uri="{FF2B5EF4-FFF2-40B4-BE49-F238E27FC236}">
                <a16:creationId xmlns:a16="http://schemas.microsoft.com/office/drawing/2014/main" id="{1DA3D2CC-B4AE-48C1-82BD-CEC51968A39A}"/>
              </a:ext>
            </a:extLst>
          </p:cNvPr>
          <p:cNvSpPr txBox="1"/>
          <p:nvPr/>
        </p:nvSpPr>
        <p:spPr>
          <a:xfrm>
            <a:off x="5894392" y="6023676"/>
            <a:ext cx="3249608" cy="769441"/>
          </a:xfrm>
          <a:prstGeom prst="rect">
            <a:avLst/>
          </a:prstGeom>
          <a:noFill/>
        </p:spPr>
        <p:txBody>
          <a:bodyPr wrap="none" rtlCol="0">
            <a:spAutoFit/>
          </a:bodyPr>
          <a:lstStyle/>
          <a:p>
            <a:r>
              <a:rPr lang="fi-FI" sz="1100" dirty="0"/>
              <a:t>Lähde: Tuottavuus ja kilpailukyky Suomessa</a:t>
            </a:r>
          </a:p>
          <a:p>
            <a:r>
              <a:rPr lang="fi-FI" sz="1100" dirty="0"/>
              <a:t>Mistä kilpailukyky koostuu ja mihin sitä tarvitaan?</a:t>
            </a:r>
          </a:p>
          <a:p>
            <a:r>
              <a:rPr lang="fi-FI" sz="1100" dirty="0"/>
              <a:t>Tuottavuuslautakunta</a:t>
            </a:r>
          </a:p>
          <a:p>
            <a:r>
              <a:rPr lang="fi-FI" sz="1100" dirty="0"/>
              <a:t>Valtiovarainministeriön julkaisuja – 2020:81</a:t>
            </a:r>
          </a:p>
        </p:txBody>
      </p:sp>
      <p:pic>
        <p:nvPicPr>
          <p:cNvPr id="2" name="Kuva 1" descr="Kuva, joka sisältää kohteen teksti, merkki, clipart-kuva&#10;&#10;Kuvaus luotu automaattisesti">
            <a:extLst>
              <a:ext uri="{FF2B5EF4-FFF2-40B4-BE49-F238E27FC236}">
                <a16:creationId xmlns:a16="http://schemas.microsoft.com/office/drawing/2014/main" id="{DAC35853-FEB7-318D-CFE7-A3362B8E8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477106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40852"/>
            <a:ext cx="7964961" cy="929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18</a:t>
            </a:fld>
            <a:endParaRPr lang="fi-FI" altLang="fi-FI" sz="1200">
              <a:solidFill>
                <a:srgbClr val="898989"/>
              </a:solidFill>
            </a:endParaRPr>
          </a:p>
        </p:txBody>
      </p:sp>
      <p:pic>
        <p:nvPicPr>
          <p:cNvPr id="3" name="Picture 2">
            <a:extLst>
              <a:ext uri="{FF2B5EF4-FFF2-40B4-BE49-F238E27FC236}">
                <a16:creationId xmlns:a16="http://schemas.microsoft.com/office/drawing/2014/main" id="{55156F68-B331-CDB4-8EC0-C570EF7C6006}"/>
              </a:ext>
            </a:extLst>
          </p:cNvPr>
          <p:cNvPicPr>
            <a:picLocks noChangeAspect="1"/>
          </p:cNvPicPr>
          <p:nvPr/>
        </p:nvPicPr>
        <p:blipFill>
          <a:blip r:embed="rId3"/>
          <a:stretch>
            <a:fillRect/>
          </a:stretch>
        </p:blipFill>
        <p:spPr>
          <a:xfrm>
            <a:off x="592510" y="1221153"/>
            <a:ext cx="7964961" cy="4872143"/>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BF002F10-3E40-F798-457A-9ED83661B2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51029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757929" y="171764"/>
            <a:ext cx="7628142" cy="93600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19</a:t>
            </a:fld>
            <a:endParaRPr lang="fi-FI" altLang="fi-FI" sz="1200">
              <a:solidFill>
                <a:srgbClr val="898989"/>
              </a:solidFill>
            </a:endParaRPr>
          </a:p>
        </p:txBody>
      </p:sp>
      <p:sp>
        <p:nvSpPr>
          <p:cNvPr id="4" name="TextBox 3">
            <a:extLst>
              <a:ext uri="{FF2B5EF4-FFF2-40B4-BE49-F238E27FC236}">
                <a16:creationId xmlns:a16="http://schemas.microsoft.com/office/drawing/2014/main" id="{73091564-FAEC-4021-8311-C1B24610EBA6}"/>
              </a:ext>
            </a:extLst>
          </p:cNvPr>
          <p:cNvSpPr txBox="1"/>
          <p:nvPr/>
        </p:nvSpPr>
        <p:spPr>
          <a:xfrm>
            <a:off x="3347864" y="5806425"/>
            <a:ext cx="5151966" cy="430887"/>
          </a:xfrm>
          <a:prstGeom prst="rect">
            <a:avLst/>
          </a:prstGeom>
          <a:noFill/>
        </p:spPr>
        <p:txBody>
          <a:bodyPr wrap="square" rtlCol="0">
            <a:spAutoFit/>
          </a:bodyPr>
          <a:lstStyle/>
          <a:p>
            <a:r>
              <a:rPr lang="fi-FI" sz="1100" dirty="0"/>
              <a:t>Tiedot perustuvat Tilastokeskuksen haastattelututkimukseen, eivätkä siten ole vertailukelpoisia esim. työministeriön ilmoittamiin työttömyysasteisiin</a:t>
            </a:r>
          </a:p>
        </p:txBody>
      </p:sp>
      <p:pic>
        <p:nvPicPr>
          <p:cNvPr id="5" name="Picture 4">
            <a:extLst>
              <a:ext uri="{FF2B5EF4-FFF2-40B4-BE49-F238E27FC236}">
                <a16:creationId xmlns:a16="http://schemas.microsoft.com/office/drawing/2014/main" id="{650F5052-CBE6-AF87-2F88-7EAE776680DE}"/>
              </a:ext>
            </a:extLst>
          </p:cNvPr>
          <p:cNvPicPr>
            <a:picLocks noChangeAspect="1"/>
          </p:cNvPicPr>
          <p:nvPr/>
        </p:nvPicPr>
        <p:blipFill>
          <a:blip r:embed="rId3"/>
          <a:stretch>
            <a:fillRect/>
          </a:stretch>
        </p:blipFill>
        <p:spPr>
          <a:xfrm>
            <a:off x="757929" y="1196752"/>
            <a:ext cx="7628142" cy="4608512"/>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1F2B8FC4-B398-7E6B-A02A-9BE7E7F711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6205471"/>
            <a:ext cx="1856812" cy="480765"/>
          </a:xfrm>
          <a:prstGeom prst="rect">
            <a:avLst/>
          </a:prstGeom>
        </p:spPr>
      </p:pic>
    </p:spTree>
    <p:extLst>
      <p:ext uri="{BB962C8B-B14F-4D97-AF65-F5344CB8AC3E}">
        <p14:creationId xmlns:p14="http://schemas.microsoft.com/office/powerpoint/2010/main" val="188889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tsikko 4"/>
          <p:cNvSpPr>
            <a:spLocks noGrp="1"/>
          </p:cNvSpPr>
          <p:nvPr>
            <p:ph type="ctrTitle"/>
          </p:nvPr>
        </p:nvSpPr>
        <p:spPr>
          <a:xfrm>
            <a:off x="685800" y="620713"/>
            <a:ext cx="7772400" cy="5472112"/>
          </a:xfrm>
          <a:gradFill>
            <a:gsLst>
              <a:gs pos="35000">
                <a:schemeClr val="accent1">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lstStyle/>
          <a:p>
            <a:pPr marL="85725" algn="l">
              <a:spcAft>
                <a:spcPts val="600"/>
              </a:spcAft>
              <a:defRPr/>
            </a:pPr>
            <a:r>
              <a:rPr lang="fi-FI" sz="3600" b="1" dirty="0">
                <a:solidFill>
                  <a:schemeClr val="tx2"/>
                </a:solidFill>
              </a:rPr>
              <a:t> SISÄLTÖ</a:t>
            </a:r>
            <a:br>
              <a:rPr lang="fi-FI" sz="3600" b="1" dirty="0">
                <a:solidFill>
                  <a:schemeClr val="tx2"/>
                </a:solidFill>
              </a:rPr>
            </a:br>
            <a:br>
              <a:rPr lang="fi-FI" sz="3600" b="1" dirty="0">
                <a:solidFill>
                  <a:schemeClr val="tx2"/>
                </a:solidFill>
              </a:rPr>
            </a:br>
            <a:r>
              <a:rPr lang="fi-FI" sz="2000" b="1" dirty="0">
                <a:solidFill>
                  <a:schemeClr val="tx2"/>
                </a:solidFill>
              </a:rPr>
              <a:t>Kalvot 3-24: 	Väestö, koulutus, </a:t>
            </a:r>
            <a:r>
              <a:rPr lang="fi-FI" sz="2000" b="1" dirty="0" err="1">
                <a:solidFill>
                  <a:schemeClr val="tx2"/>
                </a:solidFill>
              </a:rPr>
              <a:t>t&amp;k-toiminta</a:t>
            </a:r>
            <a:r>
              <a:rPr lang="fi-FI" sz="2000" b="1" dirty="0">
                <a:solidFill>
                  <a:schemeClr val="tx2"/>
                </a:solidFill>
              </a:rPr>
              <a:t>, hyvinvointi ja 			työllisyys</a:t>
            </a:r>
            <a:br>
              <a:rPr lang="fi-FI" sz="2000" b="1" dirty="0">
                <a:solidFill>
                  <a:schemeClr val="tx2"/>
                </a:solidFill>
              </a:rPr>
            </a:br>
            <a:r>
              <a:rPr lang="fi-FI" sz="2000" b="1" dirty="0">
                <a:solidFill>
                  <a:schemeClr val="tx2"/>
                </a:solidFill>
              </a:rPr>
              <a:t>Kalvot 25-32: 	Työpaikkarakenne ja </a:t>
            </a:r>
            <a:r>
              <a:rPr lang="fi-FI" sz="2000" b="1" dirty="0" err="1">
                <a:solidFill>
                  <a:schemeClr val="tx2"/>
                </a:solidFill>
              </a:rPr>
              <a:t>resilienssi</a:t>
            </a:r>
            <a:br>
              <a:rPr lang="fi-FI" sz="2000" b="1" dirty="0">
                <a:solidFill>
                  <a:schemeClr val="tx2"/>
                </a:solidFill>
              </a:rPr>
            </a:br>
            <a:r>
              <a:rPr lang="fi-FI" sz="2000" b="1" dirty="0">
                <a:solidFill>
                  <a:schemeClr val="tx2"/>
                </a:solidFill>
              </a:rPr>
              <a:t>Kalvot 33-54: 	Aluetalous, tuottavuus ja vienti</a:t>
            </a:r>
            <a:br>
              <a:rPr lang="fi-FI" sz="2000" b="1" dirty="0">
                <a:solidFill>
                  <a:schemeClr val="tx2"/>
                </a:solidFill>
              </a:rPr>
            </a:br>
            <a:r>
              <a:rPr lang="fi-FI" sz="2000" b="1" dirty="0">
                <a:solidFill>
                  <a:schemeClr val="tx2"/>
                </a:solidFill>
              </a:rPr>
              <a:t>Kalvot 55-80: 	Suurimmat työnantajat, yrityskanta, kasvualat, 			teollisuus, automaatio, matkailu, ruokaketju</a:t>
            </a:r>
            <a:br>
              <a:rPr lang="fi-FI" sz="2000" b="1" dirty="0">
                <a:solidFill>
                  <a:schemeClr val="tx2"/>
                </a:solidFill>
              </a:rPr>
            </a:br>
            <a:r>
              <a:rPr lang="fi-FI" sz="2000" b="1" dirty="0">
                <a:solidFill>
                  <a:schemeClr val="tx2"/>
                </a:solidFill>
              </a:rPr>
              <a:t>Kalvot 81-91: 	Positiivinen rakennemuutos</a:t>
            </a:r>
            <a:br>
              <a:rPr lang="fi-FI" sz="2000" b="1" dirty="0">
                <a:solidFill>
                  <a:schemeClr val="tx2"/>
                </a:solidFill>
              </a:rPr>
            </a:br>
            <a:r>
              <a:rPr lang="fi-FI" sz="2000" b="1" dirty="0">
                <a:solidFill>
                  <a:schemeClr val="tx2"/>
                </a:solidFill>
              </a:rPr>
              <a:t>Kalvot 92-132: 	Satakunnan talous -suhdannekatsaus joulukuu 2022</a:t>
            </a:r>
            <a:br>
              <a:rPr lang="fi-FI" sz="2000" b="1" dirty="0">
                <a:solidFill>
                  <a:schemeClr val="tx2"/>
                </a:solidFill>
              </a:rPr>
            </a:br>
            <a:br>
              <a:rPr lang="fi-FI" sz="2000" dirty="0">
                <a:solidFill>
                  <a:schemeClr val="tx2"/>
                </a:solidFill>
              </a:rPr>
            </a:br>
            <a:endParaRPr lang="fi-FI" sz="2000" b="1" dirty="0">
              <a:solidFill>
                <a:schemeClr val="tx2"/>
              </a:solidFill>
            </a:endParaRPr>
          </a:p>
        </p:txBody>
      </p:sp>
      <p:sp>
        <p:nvSpPr>
          <p:cNvPr id="4099"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0A254CD-3298-4562-96E7-FF5BE32B8A8D}" type="slidenum">
              <a:rPr lang="fi-FI" altLang="fi-FI" sz="1200" smtClean="0">
                <a:solidFill>
                  <a:srgbClr val="898989"/>
                </a:solidFill>
              </a:rPr>
              <a:pPr>
                <a:spcBef>
                  <a:spcPct val="0"/>
                </a:spcBef>
                <a:buFontTx/>
                <a:buNone/>
              </a:pPr>
              <a:t>2</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72BB9DB6-F7FA-A9DD-0E64-780287E2D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3469392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539552" y="136525"/>
            <a:ext cx="8147248" cy="88614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Työllisyys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20</a:t>
            </a:fld>
            <a:endParaRPr lang="fi-FI" altLang="fi-FI" sz="1200">
              <a:solidFill>
                <a:srgbClr val="898989"/>
              </a:solidFill>
            </a:endParaRPr>
          </a:p>
        </p:txBody>
      </p:sp>
      <p:pic>
        <p:nvPicPr>
          <p:cNvPr id="3" name="Picture 2">
            <a:extLst>
              <a:ext uri="{FF2B5EF4-FFF2-40B4-BE49-F238E27FC236}">
                <a16:creationId xmlns:a16="http://schemas.microsoft.com/office/drawing/2014/main" id="{1F211C49-E0F4-CF56-794F-B82EE7C8E150}"/>
              </a:ext>
            </a:extLst>
          </p:cNvPr>
          <p:cNvPicPr>
            <a:picLocks noChangeAspect="1"/>
          </p:cNvPicPr>
          <p:nvPr/>
        </p:nvPicPr>
        <p:blipFill>
          <a:blip r:embed="rId3"/>
          <a:stretch>
            <a:fillRect/>
          </a:stretch>
        </p:blipFill>
        <p:spPr>
          <a:xfrm>
            <a:off x="539552" y="1089596"/>
            <a:ext cx="8147248" cy="4968552"/>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0CA3EA34-A845-74D3-B956-C4DFB8817B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733228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C0737-D234-C6CF-C658-96F1A924D234}"/>
              </a:ext>
            </a:extLst>
          </p:cNvPr>
          <p:cNvPicPr>
            <a:picLocks noChangeAspect="1"/>
          </p:cNvPicPr>
          <p:nvPr/>
        </p:nvPicPr>
        <p:blipFill>
          <a:blip r:embed="rId3"/>
          <a:stretch>
            <a:fillRect/>
          </a:stretch>
        </p:blipFill>
        <p:spPr>
          <a:xfrm>
            <a:off x="400160" y="1035476"/>
            <a:ext cx="3994069" cy="2790758"/>
          </a:xfrm>
          <a:prstGeom prst="rect">
            <a:avLst/>
          </a:prstGeom>
        </p:spPr>
      </p:pic>
      <p:sp>
        <p:nvSpPr>
          <p:cNvPr id="2" name="Otsikko 1"/>
          <p:cNvSpPr>
            <a:spLocks noGrp="1"/>
          </p:cNvSpPr>
          <p:nvPr>
            <p:ph type="title"/>
          </p:nvPr>
        </p:nvSpPr>
        <p:spPr>
          <a:xfrm>
            <a:off x="400159" y="82793"/>
            <a:ext cx="8286641" cy="85725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Koulutus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900">
                <a:solidFill>
                  <a:srgbClr val="898989"/>
                </a:solidFill>
              </a:rPr>
              <a:pPr>
                <a:spcBef>
                  <a:spcPct val="0"/>
                </a:spcBef>
                <a:buFontTx/>
                <a:buNone/>
              </a:pPr>
              <a:t>21</a:t>
            </a:fld>
            <a:endParaRPr lang="fi-FI" altLang="fi-FI" sz="900">
              <a:solidFill>
                <a:srgbClr val="898989"/>
              </a:solidFill>
            </a:endParaRPr>
          </a:p>
        </p:txBody>
      </p:sp>
      <p:sp>
        <p:nvSpPr>
          <p:cNvPr id="3" name="TextBox 2">
            <a:extLst>
              <a:ext uri="{FF2B5EF4-FFF2-40B4-BE49-F238E27FC236}">
                <a16:creationId xmlns:a16="http://schemas.microsoft.com/office/drawing/2014/main" id="{B21CD1FD-9909-47DF-9CC8-1DC83CB56C5B}"/>
              </a:ext>
            </a:extLst>
          </p:cNvPr>
          <p:cNvSpPr txBox="1"/>
          <p:nvPr/>
        </p:nvSpPr>
        <p:spPr>
          <a:xfrm>
            <a:off x="188533" y="924763"/>
            <a:ext cx="1989647" cy="338554"/>
          </a:xfrm>
          <a:prstGeom prst="rect">
            <a:avLst/>
          </a:prstGeom>
          <a:noFill/>
        </p:spPr>
        <p:txBody>
          <a:bodyPr wrap="none" rtlCol="0">
            <a:spAutoFit/>
          </a:bodyPr>
          <a:lstStyle/>
          <a:p>
            <a:r>
              <a:rPr lang="fi-FI" sz="800" dirty="0"/>
              <a:t>Tutkinnon suorittaneiden osuus v. 2021</a:t>
            </a:r>
          </a:p>
          <a:p>
            <a:r>
              <a:rPr lang="fi-FI" sz="800" dirty="0"/>
              <a:t>Satakunta ja koko maa</a:t>
            </a:r>
          </a:p>
        </p:txBody>
      </p:sp>
      <p:sp>
        <p:nvSpPr>
          <p:cNvPr id="9" name="TextBox 8">
            <a:extLst>
              <a:ext uri="{FF2B5EF4-FFF2-40B4-BE49-F238E27FC236}">
                <a16:creationId xmlns:a16="http://schemas.microsoft.com/office/drawing/2014/main" id="{A0551E76-6E35-4921-84D9-872BCBBADB0A}"/>
              </a:ext>
            </a:extLst>
          </p:cNvPr>
          <p:cNvSpPr txBox="1"/>
          <p:nvPr/>
        </p:nvSpPr>
        <p:spPr>
          <a:xfrm>
            <a:off x="107504" y="3198517"/>
            <a:ext cx="1777849" cy="646331"/>
          </a:xfrm>
          <a:prstGeom prst="rect">
            <a:avLst/>
          </a:prstGeom>
          <a:noFill/>
        </p:spPr>
        <p:txBody>
          <a:bodyPr wrap="square" rtlCol="0">
            <a:spAutoFit/>
          </a:bodyPr>
          <a:lstStyle/>
          <a:p>
            <a:r>
              <a:rPr lang="fi-FI" sz="1200" dirty="0"/>
              <a:t>Korkea-aste</a:t>
            </a:r>
          </a:p>
          <a:p>
            <a:r>
              <a:rPr lang="fi-FI" sz="1200" dirty="0"/>
              <a:t>yht. Satakunta 26,8 %</a:t>
            </a:r>
          </a:p>
          <a:p>
            <a:r>
              <a:rPr lang="fi-FI" sz="1200" dirty="0"/>
              <a:t>Koko maa 33,0 %</a:t>
            </a:r>
          </a:p>
        </p:txBody>
      </p:sp>
      <p:pic>
        <p:nvPicPr>
          <p:cNvPr id="8" name="Picture 7">
            <a:extLst>
              <a:ext uri="{FF2B5EF4-FFF2-40B4-BE49-F238E27FC236}">
                <a16:creationId xmlns:a16="http://schemas.microsoft.com/office/drawing/2014/main" id="{657F9B43-86E9-5E33-6028-B22A9F0F4242}"/>
              </a:ext>
            </a:extLst>
          </p:cNvPr>
          <p:cNvPicPr>
            <a:picLocks noChangeAspect="1"/>
          </p:cNvPicPr>
          <p:nvPr/>
        </p:nvPicPr>
        <p:blipFill>
          <a:blip r:embed="rId4"/>
          <a:stretch>
            <a:fillRect/>
          </a:stretch>
        </p:blipFill>
        <p:spPr>
          <a:xfrm>
            <a:off x="4826008" y="1065351"/>
            <a:ext cx="4092417" cy="2944728"/>
          </a:xfrm>
          <a:prstGeom prst="rect">
            <a:avLst/>
          </a:prstGeom>
        </p:spPr>
      </p:pic>
      <p:pic>
        <p:nvPicPr>
          <p:cNvPr id="11" name="Picture 10">
            <a:extLst>
              <a:ext uri="{FF2B5EF4-FFF2-40B4-BE49-F238E27FC236}">
                <a16:creationId xmlns:a16="http://schemas.microsoft.com/office/drawing/2014/main" id="{090A4BF9-A30D-4599-B07F-F79A20821B6E}"/>
              </a:ext>
            </a:extLst>
          </p:cNvPr>
          <p:cNvPicPr>
            <a:picLocks noChangeAspect="1"/>
          </p:cNvPicPr>
          <p:nvPr/>
        </p:nvPicPr>
        <p:blipFill>
          <a:blip r:embed="rId5"/>
          <a:stretch>
            <a:fillRect/>
          </a:stretch>
        </p:blipFill>
        <p:spPr>
          <a:xfrm>
            <a:off x="4826008" y="4117105"/>
            <a:ext cx="4079031" cy="2721847"/>
          </a:xfrm>
          <a:prstGeom prst="rect">
            <a:avLst/>
          </a:prstGeom>
        </p:spPr>
      </p:pic>
      <p:pic>
        <p:nvPicPr>
          <p:cNvPr id="13" name="Picture 12">
            <a:extLst>
              <a:ext uri="{FF2B5EF4-FFF2-40B4-BE49-F238E27FC236}">
                <a16:creationId xmlns:a16="http://schemas.microsoft.com/office/drawing/2014/main" id="{F1B17BDD-8211-6F6D-F1E6-8FF9C055F596}"/>
              </a:ext>
            </a:extLst>
          </p:cNvPr>
          <p:cNvPicPr>
            <a:picLocks noChangeAspect="1"/>
          </p:cNvPicPr>
          <p:nvPr/>
        </p:nvPicPr>
        <p:blipFill>
          <a:blip r:embed="rId6"/>
          <a:stretch>
            <a:fillRect/>
          </a:stretch>
        </p:blipFill>
        <p:spPr>
          <a:xfrm>
            <a:off x="611560" y="4103594"/>
            <a:ext cx="3782669" cy="2721847"/>
          </a:xfrm>
          <a:prstGeom prst="rect">
            <a:avLst/>
          </a:prstGeom>
        </p:spPr>
      </p:pic>
      <p:pic>
        <p:nvPicPr>
          <p:cNvPr id="5" name="Kuva 4" descr="Kuva, joka sisältää kohteen teksti, merkki, clipart-kuva&#10;&#10;Kuvaus luotu automaattisesti">
            <a:extLst>
              <a:ext uri="{FF2B5EF4-FFF2-40B4-BE49-F238E27FC236}">
                <a16:creationId xmlns:a16="http://schemas.microsoft.com/office/drawing/2014/main" id="{E52FF645-6E38-0EAC-EC61-1D8BBC9C97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1594" y="304830"/>
            <a:ext cx="1856812" cy="480765"/>
          </a:xfrm>
          <a:prstGeom prst="rect">
            <a:avLst/>
          </a:prstGeom>
        </p:spPr>
      </p:pic>
    </p:spTree>
    <p:extLst>
      <p:ext uri="{BB962C8B-B14F-4D97-AF65-F5344CB8AC3E}">
        <p14:creationId xmlns:p14="http://schemas.microsoft.com/office/powerpoint/2010/main" val="816757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120082"/>
            <a:ext cx="8352928" cy="677428"/>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22</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sp>
        <p:nvSpPr>
          <p:cNvPr id="15" name="TextBox 14">
            <a:extLst>
              <a:ext uri="{FF2B5EF4-FFF2-40B4-BE49-F238E27FC236}">
                <a16:creationId xmlns:a16="http://schemas.microsoft.com/office/drawing/2014/main" id="{D9F8F0BE-074B-4987-9A21-DF40F04F6E45}"/>
              </a:ext>
            </a:extLst>
          </p:cNvPr>
          <p:cNvSpPr txBox="1"/>
          <p:nvPr/>
        </p:nvSpPr>
        <p:spPr>
          <a:xfrm>
            <a:off x="395536" y="916244"/>
            <a:ext cx="8621514" cy="5262979"/>
          </a:xfrm>
          <a:prstGeom prst="rect">
            <a:avLst/>
          </a:prstGeom>
          <a:solidFill>
            <a:schemeClr val="bg1"/>
          </a:solidFill>
        </p:spPr>
        <p:txBody>
          <a:bodyPr wrap="square">
            <a:spAutoFit/>
          </a:bodyPr>
          <a:lstStyle/>
          <a:p>
            <a:r>
              <a:rPr lang="fi-FI" sz="1600" dirty="0"/>
              <a:t>V. 2021 Satakunnan </a:t>
            </a:r>
            <a:r>
              <a:rPr lang="fi-FI" sz="1600" dirty="0" err="1"/>
              <a:t>t&amp;k-toiminnan</a:t>
            </a:r>
            <a:r>
              <a:rPr lang="fi-FI" sz="1600" dirty="0"/>
              <a:t> menot laskivat n. 7 % yrityssektorin panosten pudotuksen myötä (n. -9 %). Myös julkisella puolella, joka koostuu lähinnä korkeakouluista, menot alenivat (-4 %). Tehdyt tutkimustyövuodet kohosivat 3 % julkisella puolella, mutta yrityksissä kirjattiin selvää laskua (-7 %). Kokonaisuudessaan työvuodet alenivat 4 %. Sen sijaan toimintaan osallistuneen henkilöstön määrä pysyi Satakunnassa keskimäärin ennallaan, mutta kasvoi 8 % julkissektorilla, ja laski yrityksissä 5 %. Koko maassa </a:t>
            </a:r>
            <a:r>
              <a:rPr lang="fi-FI" sz="1600" dirty="0" err="1"/>
              <a:t>t&amp;k-menot</a:t>
            </a:r>
            <a:r>
              <a:rPr lang="fi-FI" sz="1600" dirty="0"/>
              <a:t> ja -henkilöstö olivat molemmat 8 %:n nousussa. Satakunnan yritysten osuus </a:t>
            </a:r>
            <a:r>
              <a:rPr lang="fi-FI" sz="1600" dirty="0" err="1"/>
              <a:t>t&amp;k-menoista</a:t>
            </a:r>
            <a:r>
              <a:rPr lang="fi-FI" sz="1600" dirty="0"/>
              <a:t> on 77 %, kun taas maassa keskimäärin osuus on 69 %.</a:t>
            </a:r>
          </a:p>
          <a:p>
            <a:endParaRPr lang="fi-FI" sz="1600" dirty="0"/>
          </a:p>
          <a:p>
            <a:r>
              <a:rPr lang="fi-FI" sz="1600" b="1" dirty="0"/>
              <a:t>Satakunnan osuus maamme </a:t>
            </a:r>
            <a:r>
              <a:rPr lang="fi-FI" sz="1600" b="1" dirty="0" err="1"/>
              <a:t>t&amp;k-toiminnasta</a:t>
            </a:r>
            <a:r>
              <a:rPr lang="fi-FI" sz="1600" b="1" dirty="0"/>
              <a:t> on hyvin pieni asukaslukuun nähden</a:t>
            </a:r>
            <a:r>
              <a:rPr lang="fi-FI" sz="1600" dirty="0"/>
              <a:t>. Väestöosuus on </a:t>
            </a:r>
            <a:r>
              <a:rPr lang="fi-FI" sz="1600" b="1" dirty="0"/>
              <a:t>3,9 %</a:t>
            </a:r>
            <a:r>
              <a:rPr lang="fi-FI" sz="1600" dirty="0"/>
              <a:t> ja viennin </a:t>
            </a:r>
            <a:r>
              <a:rPr lang="fi-FI" sz="1600" b="1" dirty="0"/>
              <a:t>7,1 %</a:t>
            </a:r>
            <a:r>
              <a:rPr lang="fi-FI" sz="1600" dirty="0"/>
              <a:t> v. 2021, mutta osuus maamme </a:t>
            </a:r>
            <a:r>
              <a:rPr lang="fi-FI" sz="1600" dirty="0" err="1"/>
              <a:t>t&amp;k-toiminnan</a:t>
            </a:r>
            <a:r>
              <a:rPr lang="fi-FI" sz="1600" dirty="0"/>
              <a:t> menoista on vain </a:t>
            </a:r>
            <a:r>
              <a:rPr lang="fi-FI" sz="1600" b="1" dirty="0"/>
              <a:t>1 %</a:t>
            </a:r>
            <a:r>
              <a:rPr lang="fi-FI" sz="1600" dirty="0"/>
              <a:t>. Julkisen ja korkeakoulusektorin osuus on ainoastaan </a:t>
            </a:r>
            <a:r>
              <a:rPr lang="fi-FI" sz="1600" b="1" dirty="0"/>
              <a:t>0,8 %</a:t>
            </a:r>
            <a:r>
              <a:rPr lang="fi-FI" sz="1600" dirty="0"/>
              <a:t>! </a:t>
            </a:r>
            <a:r>
              <a:rPr lang="fi-FI" sz="1600" dirty="0" err="1"/>
              <a:t>SAMK:n</a:t>
            </a:r>
            <a:r>
              <a:rPr lang="fi-FI" sz="1600" dirty="0"/>
              <a:t> osuus AMK:n </a:t>
            </a:r>
            <a:r>
              <a:rPr lang="fi-FI" sz="1600" dirty="0" err="1"/>
              <a:t>t&amp;k-menojen</a:t>
            </a:r>
            <a:r>
              <a:rPr lang="fi-FI" sz="1600" dirty="0"/>
              <a:t> budjettirahoituksesta on 1,7 %. Ulkopuolinen </a:t>
            </a:r>
            <a:r>
              <a:rPr lang="fi-FI" sz="1600" dirty="0" err="1"/>
              <a:t>t&amp;k-rahoitus</a:t>
            </a:r>
            <a:r>
              <a:rPr lang="fi-FI" sz="1600" dirty="0"/>
              <a:t> mukaan luettuna osuus on 2,4 %. Koko maan yritysten </a:t>
            </a:r>
            <a:r>
              <a:rPr lang="fi-FI" sz="1600" dirty="0" err="1"/>
              <a:t>t&amp;k-toiminnan</a:t>
            </a:r>
            <a:r>
              <a:rPr lang="fi-FI" sz="1600" dirty="0"/>
              <a:t> menoista Satakunnan osuus on kaikkiaan 1,2 %. </a:t>
            </a:r>
          </a:p>
          <a:p>
            <a:endParaRPr lang="fi-FI" sz="1600" dirty="0"/>
          </a:p>
          <a:p>
            <a:r>
              <a:rPr lang="fi-FI" sz="1600" b="1" dirty="0"/>
              <a:t>Satakunnan </a:t>
            </a:r>
            <a:r>
              <a:rPr lang="fi-FI" sz="1600" b="1" dirty="0" err="1"/>
              <a:t>t&amp;k-menot</a:t>
            </a:r>
            <a:r>
              <a:rPr lang="fi-FI" sz="1600" b="1" dirty="0"/>
              <a:t> henkeä kohden ovat murto-osa maan keskiarvosta </a:t>
            </a:r>
            <a:r>
              <a:rPr lang="fi-FI" sz="1600" dirty="0"/>
              <a:t>v. 2021, </a:t>
            </a:r>
            <a:r>
              <a:rPr lang="fi-FI" sz="1600" b="1" dirty="0"/>
              <a:t>363 € vs. 1350 €</a:t>
            </a:r>
            <a:r>
              <a:rPr lang="fi-FI" sz="1600" dirty="0"/>
              <a:t>. Satakunnan lukema putosi edellisvuodesta, kun taas koko maan suhdeluku kohosi. Satakunta on 19 maakunnassa sijalla 14. V. 2019 seutukunnittain Porissa lukema oli 386 €, Raumalla 626 € ja Pohjois-Satakunnassa vain 16 € henkeä kohti. </a:t>
            </a:r>
            <a:r>
              <a:rPr lang="fi-FI" sz="1600" dirty="0" err="1"/>
              <a:t>T&amp;k</a:t>
            </a:r>
            <a:r>
              <a:rPr lang="fi-FI" sz="1600" dirty="0"/>
              <a:t>/BKT oli Suomessa 3,1 % ja Satakunnassa 1 % (2020).  </a:t>
            </a:r>
          </a:p>
        </p:txBody>
      </p:sp>
      <p:pic>
        <p:nvPicPr>
          <p:cNvPr id="3" name="Kuva 2" descr="Kuva, joka sisältää kohteen teksti, merkki, clipart-kuva&#10;&#10;Kuvaus luotu automaattisesti">
            <a:extLst>
              <a:ext uri="{FF2B5EF4-FFF2-40B4-BE49-F238E27FC236}">
                <a16:creationId xmlns:a16="http://schemas.microsoft.com/office/drawing/2014/main" id="{12E5DB73-144B-B1E7-8741-FF23BBB81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43" y="6240710"/>
            <a:ext cx="1856812" cy="480765"/>
          </a:xfrm>
          <a:prstGeom prst="rect">
            <a:avLst/>
          </a:prstGeom>
        </p:spPr>
      </p:pic>
    </p:spTree>
    <p:extLst>
      <p:ext uri="{BB962C8B-B14F-4D97-AF65-F5344CB8AC3E}">
        <p14:creationId xmlns:p14="http://schemas.microsoft.com/office/powerpoint/2010/main" val="382050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23</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3" name="Picture 2">
            <a:extLst>
              <a:ext uri="{FF2B5EF4-FFF2-40B4-BE49-F238E27FC236}">
                <a16:creationId xmlns:a16="http://schemas.microsoft.com/office/drawing/2014/main" id="{C4A9D01A-0B5A-7D71-8037-69D891ADC66A}"/>
              </a:ext>
            </a:extLst>
          </p:cNvPr>
          <p:cNvPicPr>
            <a:picLocks noChangeAspect="1"/>
          </p:cNvPicPr>
          <p:nvPr/>
        </p:nvPicPr>
        <p:blipFill>
          <a:blip r:embed="rId3"/>
          <a:stretch>
            <a:fillRect/>
          </a:stretch>
        </p:blipFill>
        <p:spPr>
          <a:xfrm>
            <a:off x="124774" y="695408"/>
            <a:ext cx="4271296" cy="2937760"/>
          </a:xfrm>
          <a:prstGeom prst="rect">
            <a:avLst/>
          </a:prstGeom>
        </p:spPr>
      </p:pic>
      <p:pic>
        <p:nvPicPr>
          <p:cNvPr id="4" name="Picture 3">
            <a:extLst>
              <a:ext uri="{FF2B5EF4-FFF2-40B4-BE49-F238E27FC236}">
                <a16:creationId xmlns:a16="http://schemas.microsoft.com/office/drawing/2014/main" id="{DE0310D1-1B13-4E16-A6A9-769D937ED7DE}"/>
              </a:ext>
            </a:extLst>
          </p:cNvPr>
          <p:cNvPicPr>
            <a:picLocks noChangeAspect="1"/>
          </p:cNvPicPr>
          <p:nvPr/>
        </p:nvPicPr>
        <p:blipFill>
          <a:blip r:embed="rId4"/>
          <a:stretch>
            <a:fillRect/>
          </a:stretch>
        </p:blipFill>
        <p:spPr>
          <a:xfrm>
            <a:off x="4572398" y="698120"/>
            <a:ext cx="4416408" cy="2932336"/>
          </a:xfrm>
          <a:prstGeom prst="rect">
            <a:avLst/>
          </a:prstGeom>
        </p:spPr>
      </p:pic>
      <p:pic>
        <p:nvPicPr>
          <p:cNvPr id="5" name="Picture 4">
            <a:extLst>
              <a:ext uri="{FF2B5EF4-FFF2-40B4-BE49-F238E27FC236}">
                <a16:creationId xmlns:a16="http://schemas.microsoft.com/office/drawing/2014/main" id="{791FA51C-422A-7AF7-29FD-AD12969D768B}"/>
              </a:ext>
            </a:extLst>
          </p:cNvPr>
          <p:cNvPicPr>
            <a:picLocks noChangeAspect="1"/>
          </p:cNvPicPr>
          <p:nvPr/>
        </p:nvPicPr>
        <p:blipFill>
          <a:blip r:embed="rId5"/>
          <a:stretch>
            <a:fillRect/>
          </a:stretch>
        </p:blipFill>
        <p:spPr>
          <a:xfrm>
            <a:off x="2189519" y="3720051"/>
            <a:ext cx="4764962" cy="3092252"/>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F3B76DD3-AA03-BB6D-8AD3-A66970836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821315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395536" y="30487"/>
            <a:ext cx="8352928" cy="5726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err="1">
                <a:solidFill>
                  <a:schemeClr val="tx2"/>
                </a:solidFill>
              </a:rPr>
              <a:t>T&amp;k-toiminta</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24</a:t>
            </a:fld>
            <a:endParaRPr lang="fi-FI" altLang="fi-FI" sz="1200">
              <a:solidFill>
                <a:srgbClr val="898989"/>
              </a:solidFill>
            </a:endParaRPr>
          </a:p>
        </p:txBody>
      </p:sp>
      <p:sp>
        <p:nvSpPr>
          <p:cNvPr id="8" name="TextBox 7">
            <a:extLst>
              <a:ext uri="{FF2B5EF4-FFF2-40B4-BE49-F238E27FC236}">
                <a16:creationId xmlns:a16="http://schemas.microsoft.com/office/drawing/2014/main" id="{4D5398AB-01EF-45B9-91BC-BEAC04CA2C90}"/>
              </a:ext>
            </a:extLst>
          </p:cNvPr>
          <p:cNvSpPr txBox="1"/>
          <p:nvPr/>
        </p:nvSpPr>
        <p:spPr>
          <a:xfrm>
            <a:off x="126950" y="885204"/>
            <a:ext cx="4445050" cy="246221"/>
          </a:xfrm>
          <a:prstGeom prst="rect">
            <a:avLst/>
          </a:prstGeom>
          <a:noFill/>
        </p:spPr>
        <p:txBody>
          <a:bodyPr wrap="square" rtlCol="0">
            <a:spAutoFit/>
          </a:bodyPr>
          <a:lstStyle/>
          <a:p>
            <a:endParaRPr lang="en-US" sz="1000" dirty="0"/>
          </a:p>
        </p:txBody>
      </p:sp>
      <p:pic>
        <p:nvPicPr>
          <p:cNvPr id="4" name="Picture 3">
            <a:extLst>
              <a:ext uri="{FF2B5EF4-FFF2-40B4-BE49-F238E27FC236}">
                <a16:creationId xmlns:a16="http://schemas.microsoft.com/office/drawing/2014/main" id="{247056CB-C524-950A-AB3F-7629D605D227}"/>
              </a:ext>
            </a:extLst>
          </p:cNvPr>
          <p:cNvPicPr>
            <a:picLocks noChangeAspect="1"/>
          </p:cNvPicPr>
          <p:nvPr/>
        </p:nvPicPr>
        <p:blipFill>
          <a:blip r:embed="rId3"/>
          <a:stretch>
            <a:fillRect/>
          </a:stretch>
        </p:blipFill>
        <p:spPr>
          <a:xfrm>
            <a:off x="874455" y="696936"/>
            <a:ext cx="7225937" cy="5543774"/>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9A5F5923-6C44-8FA3-C5D2-65C667E87A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935473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4EF4A-997D-722D-E4DA-93EA03DEE124}"/>
              </a:ext>
            </a:extLst>
          </p:cNvPr>
          <p:cNvPicPr>
            <a:picLocks noChangeAspect="1"/>
          </p:cNvPicPr>
          <p:nvPr/>
        </p:nvPicPr>
        <p:blipFill>
          <a:blip r:embed="rId3"/>
          <a:stretch>
            <a:fillRect/>
          </a:stretch>
        </p:blipFill>
        <p:spPr>
          <a:xfrm>
            <a:off x="610344" y="939571"/>
            <a:ext cx="8229600" cy="5755535"/>
          </a:xfrm>
          <a:prstGeom prst="rect">
            <a:avLst/>
          </a:prstGeom>
        </p:spPr>
      </p:pic>
      <p:sp>
        <p:nvSpPr>
          <p:cNvPr id="2" name="Otsikko 1"/>
          <p:cNvSpPr>
            <a:spLocks noGrp="1"/>
          </p:cNvSpPr>
          <p:nvPr>
            <p:ph type="title"/>
          </p:nvPr>
        </p:nvSpPr>
        <p:spPr>
          <a:xfrm>
            <a:off x="611560" y="191553"/>
            <a:ext cx="8229600" cy="71716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Työpaikkarakenne</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25</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9130B5AB-E392-D70E-57F1-239AD8424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00" y="6332611"/>
            <a:ext cx="1856812" cy="480765"/>
          </a:xfrm>
          <a:prstGeom prst="rect">
            <a:avLst/>
          </a:prstGeom>
        </p:spPr>
      </p:pic>
    </p:spTree>
    <p:extLst>
      <p:ext uri="{BB962C8B-B14F-4D97-AF65-F5344CB8AC3E}">
        <p14:creationId xmlns:p14="http://schemas.microsoft.com/office/powerpoint/2010/main" val="1816309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A93938-6C8C-2CEF-704C-EA3834D04EB6}"/>
              </a:ext>
            </a:extLst>
          </p:cNvPr>
          <p:cNvPicPr>
            <a:picLocks noChangeAspect="1"/>
          </p:cNvPicPr>
          <p:nvPr/>
        </p:nvPicPr>
        <p:blipFill>
          <a:blip r:embed="rId2"/>
          <a:stretch>
            <a:fillRect/>
          </a:stretch>
        </p:blipFill>
        <p:spPr>
          <a:xfrm>
            <a:off x="127887" y="0"/>
            <a:ext cx="8888225" cy="685800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75EDD42E-3469-153A-BA80-85343749D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4" y="6165304"/>
            <a:ext cx="1856812" cy="480765"/>
          </a:xfrm>
          <a:prstGeom prst="rect">
            <a:avLst/>
          </a:prstGeom>
        </p:spPr>
      </p:pic>
    </p:spTree>
    <p:extLst>
      <p:ext uri="{BB962C8B-B14F-4D97-AF65-F5344CB8AC3E}">
        <p14:creationId xmlns:p14="http://schemas.microsoft.com/office/powerpoint/2010/main" val="460031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Kuva 2" descr="Kuva, joka sisältää kohteen teksti, merkki, clipart-kuva&#10;&#10;Kuvaus luotu automaattisesti">
            <a:extLst>
              <a:ext uri="{FF2B5EF4-FFF2-40B4-BE49-F238E27FC236}">
                <a16:creationId xmlns:a16="http://schemas.microsoft.com/office/drawing/2014/main" id="{1938DDE7-147A-C5BC-4F30-FFB459829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413B6D27-9FB8-D670-C3BC-45A0D5BBCEBE}"/>
              </a:ext>
            </a:extLst>
          </p:cNvPr>
          <p:cNvPicPr>
            <a:picLocks noChangeAspect="1"/>
          </p:cNvPicPr>
          <p:nvPr/>
        </p:nvPicPr>
        <p:blipFill>
          <a:blip r:embed="rId3"/>
          <a:stretch>
            <a:fillRect/>
          </a:stretch>
        </p:blipFill>
        <p:spPr>
          <a:xfrm>
            <a:off x="0" y="836712"/>
            <a:ext cx="9117896" cy="4680520"/>
          </a:xfrm>
          <a:prstGeom prst="rect">
            <a:avLst/>
          </a:prstGeom>
        </p:spPr>
      </p:pic>
    </p:spTree>
    <p:extLst>
      <p:ext uri="{BB962C8B-B14F-4D97-AF65-F5344CB8AC3E}">
        <p14:creationId xmlns:p14="http://schemas.microsoft.com/office/powerpoint/2010/main" val="353752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023A94-151F-3524-3B2A-65161E6491A8}"/>
              </a:ext>
            </a:extLst>
          </p:cNvPr>
          <p:cNvPicPr>
            <a:picLocks noChangeAspect="1"/>
          </p:cNvPicPr>
          <p:nvPr/>
        </p:nvPicPr>
        <p:blipFill>
          <a:blip r:embed="rId3"/>
          <a:stretch>
            <a:fillRect/>
          </a:stretch>
        </p:blipFill>
        <p:spPr>
          <a:xfrm>
            <a:off x="407397" y="819915"/>
            <a:ext cx="7820770" cy="6078871"/>
          </a:xfrm>
          <a:prstGeom prst="rect">
            <a:avLst/>
          </a:prstGeom>
        </p:spPr>
      </p:pic>
      <p:sp>
        <p:nvSpPr>
          <p:cNvPr id="2" name="Otsikko 1"/>
          <p:cNvSpPr>
            <a:spLocks noGrp="1"/>
          </p:cNvSpPr>
          <p:nvPr>
            <p:ph type="title"/>
          </p:nvPr>
        </p:nvSpPr>
        <p:spPr>
          <a:xfrm>
            <a:off x="425044" y="14425"/>
            <a:ext cx="8261756" cy="80549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Työpaikkojen kehitys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28</a:t>
            </a:fld>
            <a:endParaRPr lang="fi-FI" altLang="fi-FI" sz="1200">
              <a:solidFill>
                <a:srgbClr val="898989"/>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AE9C265D-9391-8EF9-EDBE-FD06AE790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114" y="6240710"/>
            <a:ext cx="1856812" cy="480765"/>
          </a:xfrm>
          <a:prstGeom prst="rect">
            <a:avLst/>
          </a:prstGeom>
        </p:spPr>
      </p:pic>
    </p:spTree>
    <p:extLst>
      <p:ext uri="{BB962C8B-B14F-4D97-AF65-F5344CB8AC3E}">
        <p14:creationId xmlns:p14="http://schemas.microsoft.com/office/powerpoint/2010/main" val="3550047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661"/>
            <a:ext cx="8229600" cy="5400675"/>
          </a:xfrm>
        </p:spPr>
        <p:txBody>
          <a:bodyPr>
            <a:normAutofit fontScale="55000" lnSpcReduction="20000"/>
          </a:bodyPr>
          <a:lstStyle/>
          <a:p>
            <a:pPr eaLnBrk="1" hangingPunct="1">
              <a:defRPr/>
            </a:pPr>
            <a:r>
              <a:rPr lang="fi-FI" dirty="0"/>
              <a:t>Satakunnan ja sen seutukuntien taloudellista </a:t>
            </a:r>
            <a:r>
              <a:rPr lang="fi-FI" b="1" dirty="0" err="1"/>
              <a:t>resilienssiä</a:t>
            </a:r>
            <a:r>
              <a:rPr lang="fi-FI" b="1" dirty="0"/>
              <a:t> eli muutosjoustavuutta </a:t>
            </a:r>
            <a:r>
              <a:rPr lang="fi-FI" dirty="0"/>
              <a:t>on analysoitu teollisen rakenteen monipuolisuutta  ja eri toimialojen työpaikkojen osuutta kuvaavilla indekseillä. Tilastot ovat ajankohdalta 31.12.2021.</a:t>
            </a:r>
          </a:p>
          <a:p>
            <a:pPr eaLnBrk="1" hangingPunct="1">
              <a:defRPr/>
            </a:pPr>
            <a:r>
              <a:rPr lang="fi-FI" dirty="0"/>
              <a:t>Satakunnan suurimmat toimialat ovat työpaikkamääriltään</a:t>
            </a:r>
            <a:r>
              <a:rPr lang="fi-FI" b="1" dirty="0"/>
              <a:t> sosiaali- ja terveysalat (19,3 %), teollisuus (osuus 19,2 %) </a:t>
            </a:r>
            <a:r>
              <a:rPr lang="fi-FI" dirty="0"/>
              <a:t>sekä </a:t>
            </a:r>
            <a:r>
              <a:rPr lang="fi-FI" b="1" dirty="0"/>
              <a:t>tukku- ja vähittäiskauppa (9,6 %). </a:t>
            </a:r>
            <a:endParaRPr lang="fi-FI" dirty="0"/>
          </a:p>
          <a:p>
            <a:pPr eaLnBrk="1" hangingPunct="1">
              <a:defRPr/>
            </a:pPr>
            <a:r>
              <a:rPr lang="fi-FI" dirty="0"/>
              <a:t>Niiden yhteenlaskettu osuus maakunnan työpaikoista on 48,2 %. </a:t>
            </a:r>
            <a:r>
              <a:rPr lang="fi-FI" b="1" dirty="0"/>
              <a:t>Teollisuus on riskialttein johtuen mm. suhdanneherkkyydestä maailmantaloudelle, mikä välittyy viennin kautta aluetalouteen. </a:t>
            </a:r>
          </a:p>
          <a:p>
            <a:pPr eaLnBrk="1" hangingPunct="1">
              <a:defRPr/>
            </a:pPr>
            <a:r>
              <a:rPr lang="fi-FI" dirty="0"/>
              <a:t>Teollisuuden osuus valtakunnalliseen keskiarvoon nähden (B-H) on 1,51, mikä tarkoittaa paitsi sen suurta osuutta, myös mahdollista aluetaloudellista riskiä. Sitä kuitenkin pienentää teollisuuden monipuolinen toimialarakenne. </a:t>
            </a:r>
            <a:endParaRPr lang="en-US" dirty="0"/>
          </a:p>
          <a:p>
            <a:pPr marL="0" indent="0" eaLnBrk="1" hangingPunct="1">
              <a:buFont typeface="Arial" panose="020B0604020202020204" pitchFamily="34" charset="0"/>
              <a:buNone/>
              <a:defRPr/>
            </a:pPr>
            <a:endParaRPr lang="fi-FI" dirty="0"/>
          </a:p>
          <a:p>
            <a:pPr eaLnBrk="1" hangingPunct="1">
              <a:defRPr/>
            </a:pPr>
            <a:r>
              <a:rPr lang="fi-FI" dirty="0"/>
              <a:t>Satakunnan </a:t>
            </a:r>
            <a:r>
              <a:rPr lang="fi-FI" b="1" dirty="0"/>
              <a:t>teollisuuden rakenne </a:t>
            </a:r>
            <a:r>
              <a:rPr lang="fi-FI" dirty="0"/>
              <a:t>on monimuotoinen. </a:t>
            </a:r>
          </a:p>
          <a:p>
            <a:pPr lvl="1" eaLnBrk="1" hangingPunct="1">
              <a:defRPr/>
            </a:pPr>
            <a:r>
              <a:rPr lang="fi-FI" sz="2900" b="1" dirty="0"/>
              <a:t>Teknologiateollisuuden osuus (kulkuneuvojen, koneiden ja laitteiden sekä </a:t>
            </a:r>
            <a:r>
              <a:rPr lang="fi-FI" sz="2900" b="1" dirty="0" err="1"/>
              <a:t>elektr</a:t>
            </a:r>
            <a:r>
              <a:rPr lang="fi-FI" sz="2900" b="1" dirty="0"/>
              <a:t>.- ja sähkötuotteiden valmistus, metallituotteiden valmistus, metallien jalostus) </a:t>
            </a:r>
            <a:r>
              <a:rPr lang="fi-FI" sz="2900" dirty="0"/>
              <a:t>on korkein, 53 % valmistavan teollisuuden työpaikoista, mutta sen rakenne on monipuolinen. </a:t>
            </a:r>
          </a:p>
          <a:p>
            <a:pPr lvl="1" eaLnBrk="1" hangingPunct="1">
              <a:defRPr/>
            </a:pPr>
            <a:r>
              <a:rPr lang="fi-FI" sz="2900" b="1" dirty="0"/>
              <a:t>Metallien jalostus, metallituotteiden sekä koneiden ja laitteiden valmistus ovat selvät tukipilarit, </a:t>
            </a:r>
            <a:r>
              <a:rPr lang="fi-FI" sz="2900" dirty="0"/>
              <a:t>sillä niiden osuus on 88 % metallialojen työpaikoista. Etenkin koneiden ja laitteiden valmistuksessa on monimuotoista valmistustoimintaa.  Elintarviketeollisuuden osuus on 15 %, metsäteollisuuden 10 %, ja kemianteollisuuden 7 % valmistavan teollisuuden työpaikoista. (31.12.2021). </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CB054A02-741F-C50D-077B-55B2321658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BB542909-2BAE-5986-F319-EDA6AD4D7BFB}"/>
              </a:ext>
            </a:extLst>
          </p:cNvPr>
          <p:cNvSpPr txBox="1">
            <a:spLocks/>
          </p:cNvSpPr>
          <p:nvPr/>
        </p:nvSpPr>
        <p:spPr bwMode="auto">
          <a:xfrm>
            <a:off x="457200" y="137319"/>
            <a:ext cx="8261756" cy="80549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Taloudellinen </a:t>
            </a:r>
            <a:r>
              <a:rPr lang="fi-FI" altLang="en-US" sz="3000" b="1" dirty="0" err="1">
                <a:solidFill>
                  <a:schemeClr val="tx2"/>
                </a:solidFill>
              </a:rPr>
              <a:t>resilienssi</a:t>
            </a:r>
            <a:r>
              <a:rPr lang="fi-FI" altLang="en-US" sz="3000" b="1" dirty="0">
                <a:solidFill>
                  <a:schemeClr val="tx2"/>
                </a:solidFill>
              </a:rPr>
              <a:t> eli muutosjoustavuus</a:t>
            </a:r>
            <a:endParaRPr lang="fi-FI" sz="3000" b="1" dirty="0">
              <a:solidFill>
                <a:schemeClr val="tx2"/>
              </a:solidFill>
            </a:endParaRPr>
          </a:p>
        </p:txBody>
      </p:sp>
    </p:spTree>
    <p:extLst>
      <p:ext uri="{BB962C8B-B14F-4D97-AF65-F5344CB8AC3E}">
        <p14:creationId xmlns:p14="http://schemas.microsoft.com/office/powerpoint/2010/main" val="2342016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7" name="Suorakulmio 216"/>
          <p:cNvSpPr/>
          <p:nvPr/>
        </p:nvSpPr>
        <p:spPr>
          <a:xfrm>
            <a:off x="3983296" y="2458984"/>
            <a:ext cx="4132004" cy="2656057"/>
          </a:xfrm>
          <a:prstGeom prst="rect">
            <a:avLst/>
          </a:pr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Suorakulmio 219"/>
          <p:cNvSpPr/>
          <p:nvPr/>
        </p:nvSpPr>
        <p:spPr>
          <a:xfrm>
            <a:off x="6767599" y="3548652"/>
            <a:ext cx="1240373"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 name="Otsikko 1">
            <a:extLst>
              <a:ext uri="{FF2B5EF4-FFF2-40B4-BE49-F238E27FC236}">
                <a16:creationId xmlns:a16="http://schemas.microsoft.com/office/drawing/2014/main" id="{40E6DB64-82C4-F949-8551-9CFFE05EE8D4}"/>
              </a:ext>
            </a:extLst>
          </p:cNvPr>
          <p:cNvSpPr>
            <a:spLocks noGrp="1"/>
          </p:cNvSpPr>
          <p:nvPr>
            <p:ph type="title"/>
          </p:nvPr>
        </p:nvSpPr>
        <p:spPr>
          <a:xfrm>
            <a:off x="2627784" y="378707"/>
            <a:ext cx="6652042" cy="745629"/>
          </a:xfrm>
        </p:spPr>
        <p:txBody>
          <a:bodyPr>
            <a:normAutofit/>
          </a:bodyPr>
          <a:lstStyle/>
          <a:p>
            <a:r>
              <a:rPr lang="fi-FI" sz="3300" dirty="0">
                <a:solidFill>
                  <a:schemeClr val="bg1">
                    <a:lumMod val="50000"/>
                  </a:schemeClr>
                </a:solidFill>
                <a:latin typeface="+mn-lt"/>
              </a:rPr>
              <a:t>Satakunta 2021-22</a:t>
            </a:r>
          </a:p>
        </p:txBody>
      </p:sp>
      <p:sp>
        <p:nvSpPr>
          <p:cNvPr id="3" name="Suorakulmio 2"/>
          <p:cNvSpPr/>
          <p:nvPr/>
        </p:nvSpPr>
        <p:spPr>
          <a:xfrm>
            <a:off x="718458" y="2503300"/>
            <a:ext cx="2424425"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Väkiluku</a:t>
            </a:r>
            <a:r>
              <a:rPr kumimoji="0" lang="fi-FI" sz="1013"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212 </a:t>
            </a:r>
            <a:r>
              <a:rPr lang="fi-FI" sz="2400" b="1" dirty="0">
                <a:solidFill>
                  <a:prstClr val="black"/>
                </a:solidFill>
                <a:latin typeface="Arial" charset="0"/>
                <a:cs typeface="Arial" charset="0"/>
              </a:rPr>
              <a:t>556</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(31.12.2022</a:t>
            </a:r>
            <a:r>
              <a:rPr lang="fi-FI" sz="750" b="1" dirty="0">
                <a:solidFill>
                  <a:prstClr val="black"/>
                </a:solidFill>
                <a:latin typeface="Arial" charset="0"/>
                <a:cs typeface="Arial" charset="0"/>
              </a:rPr>
              <a:t>)</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4" name="Suorakulmio 3"/>
          <p:cNvSpPr/>
          <p:nvPr/>
        </p:nvSpPr>
        <p:spPr>
          <a:xfrm>
            <a:off x="718458" y="3070134"/>
            <a:ext cx="3408443" cy="57708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joista ulkomaan kansalaisia</a:t>
            </a:r>
            <a:b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br>
            <a:r>
              <a:rPr lang="fi-FI" b="1" dirty="0">
                <a:solidFill>
                  <a:prstClr val="black"/>
                </a:solidFill>
              </a:rPr>
              <a:t>7 722</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a:t>
            </a:r>
            <a:r>
              <a:rPr lang="fi-FI" b="1" dirty="0">
                <a:solidFill>
                  <a:prstClr val="black"/>
                </a:solidFill>
                <a:latin typeface="Arial" charset="0"/>
                <a:cs typeface="Arial" charset="0"/>
              </a:rPr>
              <a:t>3,6</a:t>
            </a:r>
            <a:r>
              <a:rPr kumimoji="0" lang="fi-FI" sz="1800" b="1" i="0" u="none" strike="noStrike" kern="1200" cap="none" spc="0" normalizeH="0" baseline="0" noProof="0" dirty="0">
                <a:ln>
                  <a:noFill/>
                </a:ln>
                <a:solidFill>
                  <a:prstClr val="black"/>
                </a:solidFill>
                <a:effectLst/>
                <a:uLnTx/>
                <a:uFillTx/>
                <a:latin typeface="Arial" charset="0"/>
                <a:ea typeface="+mn-ea"/>
                <a:cs typeface="Arial" charset="0"/>
              </a:rPr>
              <a:t> %) </a:t>
            </a:r>
            <a:r>
              <a:rPr kumimoji="0" lang="fi-FI" sz="800" b="1" i="0" u="none" strike="noStrike" kern="1200" cap="none" spc="0" normalizeH="0" baseline="0" noProof="0" dirty="0">
                <a:ln>
                  <a:noFill/>
                </a:ln>
                <a:solidFill>
                  <a:prstClr val="black"/>
                </a:solidFill>
                <a:effectLst/>
                <a:uLnTx/>
                <a:uFillTx/>
                <a:latin typeface="Arial" charset="0"/>
                <a:ea typeface="+mn-ea"/>
                <a:cs typeface="Arial" charset="0"/>
              </a:rPr>
              <a:t>(31.12.2022</a:t>
            </a:r>
            <a:r>
              <a:rPr lang="fi-FI" sz="800" b="1" dirty="0">
                <a:solidFill>
                  <a:prstClr val="black"/>
                </a:solidFill>
                <a:latin typeface="Arial" charset="0"/>
                <a:cs typeface="Arial" charset="0"/>
              </a:rPr>
              <a:t>)</a:t>
            </a:r>
            <a:endParaRPr kumimoji="0" lang="fi-FI"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04" name="Suorakulmio 203"/>
          <p:cNvSpPr/>
          <p:nvPr/>
        </p:nvSpPr>
        <p:spPr>
          <a:xfrm>
            <a:off x="718458" y="3587681"/>
            <a:ext cx="2962424" cy="607859"/>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Työllisiä</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19"/>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86 290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(Työssäkäyntitilasto 2021)</a:t>
            </a:r>
          </a:p>
        </p:txBody>
      </p:sp>
      <p:sp>
        <p:nvSpPr>
          <p:cNvPr id="205" name="Suorakulmio 204"/>
          <p:cNvSpPr/>
          <p:nvPr/>
        </p:nvSpPr>
        <p:spPr>
          <a:xfrm>
            <a:off x="4443344" y="2518404"/>
            <a:ext cx="2296712" cy="979755"/>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Työttömiä työnhakijoita keskimäärin (1-12/2022)</a:t>
            </a:r>
          </a:p>
          <a:p>
            <a:pPr marL="0" marR="0" lvl="0" indent="0" algn="l" defTabSz="685800" rtl="0" eaLnBrk="1" fontAlgn="base" latinLnBrk="0" hangingPunct="1">
              <a:lnSpc>
                <a:spcPts val="4444"/>
              </a:lnSpc>
              <a:spcBef>
                <a:spcPct val="0"/>
              </a:spcBef>
              <a:spcAft>
                <a:spcPct val="0"/>
              </a:spcAft>
              <a:buClrTx/>
              <a:buSzTx/>
              <a:buFontTx/>
              <a:buNone/>
              <a:tabLst/>
              <a:defRPr/>
            </a:pP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8 702 </a:t>
            </a:r>
            <a:endParaRPr kumimoji="0" lang="fi-FI" sz="405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06" name="Suorakulmio 205"/>
          <p:cNvSpPr/>
          <p:nvPr/>
        </p:nvSpPr>
        <p:spPr>
          <a:xfrm>
            <a:off x="5449209" y="3389023"/>
            <a:ext cx="1520744" cy="5745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Pitkäaikaistyöttömiä</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2 809</a:t>
            </a:r>
          </a:p>
        </p:txBody>
      </p:sp>
      <p:sp>
        <p:nvSpPr>
          <p:cNvPr id="208" name="Suorakulmio 207"/>
          <p:cNvSpPr/>
          <p:nvPr/>
        </p:nvSpPr>
        <p:spPr>
          <a:xfrm>
            <a:off x="4644787" y="4123591"/>
            <a:ext cx="1894109" cy="966931"/>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Yritysten toimipaikkojen määrä (vuonna 2021)</a:t>
            </a:r>
          </a:p>
          <a:p>
            <a:pPr marL="0" marR="0" lvl="0" indent="0" algn="l" defTabSz="685800" rtl="0" eaLnBrk="1" fontAlgn="base" latinLnBrk="0" hangingPunct="1">
              <a:lnSpc>
                <a:spcPts val="4331"/>
              </a:lnSpc>
              <a:spcBef>
                <a:spcPct val="0"/>
              </a:spcBef>
              <a:spcAft>
                <a:spcPct val="0"/>
              </a:spcAft>
              <a:buClrTx/>
              <a:buSzTx/>
              <a:buFontTx/>
              <a:buNone/>
              <a:tabLst/>
              <a:defRPr/>
            </a:pPr>
            <a:r>
              <a:rPr kumimoji="0" lang="fi-FI" sz="4050" b="1" i="0" u="none" strike="noStrike" kern="1200" cap="none" spc="0" normalizeH="0" baseline="0" noProof="0" dirty="0">
                <a:ln>
                  <a:noFill/>
                </a:ln>
                <a:solidFill>
                  <a:srgbClr val="FFFFFF"/>
                </a:solidFill>
                <a:effectLst/>
                <a:uLnTx/>
                <a:uFillTx/>
                <a:latin typeface="Arial" charset="0"/>
                <a:ea typeface="+mn-ea"/>
                <a:cs typeface="Arial" charset="0"/>
              </a:rPr>
              <a:t>16 326 </a:t>
            </a:r>
          </a:p>
        </p:txBody>
      </p:sp>
      <p:sp>
        <p:nvSpPr>
          <p:cNvPr id="215" name="Ellipsi 214"/>
          <p:cNvSpPr/>
          <p:nvPr/>
        </p:nvSpPr>
        <p:spPr>
          <a:xfrm>
            <a:off x="6857651" y="1460795"/>
            <a:ext cx="1179675" cy="1179675"/>
          </a:xfrm>
          <a:prstGeom prst="ellipse">
            <a:avLst/>
          </a:pr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207" name="Suorakulmio 206"/>
          <p:cNvSpPr/>
          <p:nvPr/>
        </p:nvSpPr>
        <p:spPr>
          <a:xfrm>
            <a:off x="718458" y="4137057"/>
            <a:ext cx="2424425" cy="941283"/>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350" b="0" i="0" u="none" strike="noStrike" kern="1200" cap="none" spc="0" normalizeH="0" baseline="0" noProof="0" dirty="0">
                <a:ln>
                  <a:noFill/>
                </a:ln>
                <a:solidFill>
                  <a:prstClr val="black"/>
                </a:solidFill>
                <a:effectLst/>
                <a:uLnTx/>
                <a:uFillTx/>
                <a:latin typeface="Arial" charset="0"/>
                <a:ea typeface="+mn-ea"/>
                <a:cs typeface="Arial" charset="0"/>
              </a:rPr>
              <a:t>Työllisyysaste</a:t>
            </a:r>
            <a:endParaRPr kumimoji="0" lang="fi-FI" sz="75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73,2</a:t>
            </a:r>
            <a:r>
              <a:rPr kumimoji="0" lang="fi-FI"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fi-FI" sz="750" b="1" i="0" u="none" strike="noStrike" kern="1200" cap="none" spc="0" normalizeH="0" baseline="0" noProof="0" dirty="0">
                <a:ln>
                  <a:noFill/>
                </a:ln>
                <a:solidFill>
                  <a:prstClr val="black"/>
                </a:solidFill>
                <a:effectLst/>
                <a:uLnTx/>
                <a:uFillTx/>
                <a:latin typeface="Arial" charset="0"/>
                <a:ea typeface="+mn-ea"/>
                <a:cs typeface="Arial" charset="0"/>
              </a:rPr>
              <a:t>(Työvoimatutkimus 2022)</a:t>
            </a:r>
          </a:p>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75" b="1" i="0" u="none" strike="noStrike" kern="1200" cap="none" spc="0" normalizeH="0" baseline="0" noProof="0" dirty="0">
                <a:ln>
                  <a:noFill/>
                </a:ln>
                <a:solidFill>
                  <a:prstClr val="black"/>
                </a:solidFill>
                <a:effectLst/>
                <a:uLnTx/>
                <a:uFillTx/>
                <a:latin typeface="Arial" charset="0"/>
                <a:ea typeface="+mn-ea"/>
                <a:cs typeface="Arial" charset="0"/>
              </a:rPr>
              <a:t> </a:t>
            </a:r>
            <a:endParaRPr kumimoji="0" lang="fi-FI" sz="1013"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 name="Tekstiruutu 5">
            <a:extLst>
              <a:ext uri="{FF2B5EF4-FFF2-40B4-BE49-F238E27FC236}">
                <a16:creationId xmlns:a16="http://schemas.microsoft.com/office/drawing/2014/main" id="{FD3B6DA0-938E-4F48-B31E-E7496F5BEB11}"/>
              </a:ext>
            </a:extLst>
          </p:cNvPr>
          <p:cNvSpPr txBox="1"/>
          <p:nvPr/>
        </p:nvSpPr>
        <p:spPr>
          <a:xfrm>
            <a:off x="4895744" y="5339016"/>
            <a:ext cx="3812700" cy="438582"/>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Lähteet: TEM Työnvälitystilasto; Tilastokeskus väestörakenne, työssäkäynti, </a:t>
            </a:r>
            <a:r>
              <a:rPr kumimoji="0" lang="fi-FI" sz="750" b="0" i="0" u="none" strike="noStrike" kern="1200" cap="none" spc="0" normalizeH="0" baseline="0" noProof="0" dirty="0" err="1">
                <a:ln>
                  <a:noFill/>
                </a:ln>
                <a:solidFill>
                  <a:prstClr val="black"/>
                </a:solidFill>
                <a:effectLst/>
                <a:uLnTx/>
                <a:uFillTx/>
                <a:latin typeface="Arial" charset="0"/>
                <a:ea typeface="+mn-ea"/>
                <a:cs typeface="Arial" charset="0"/>
              </a:rPr>
              <a:t>työvoimatutkimus</a:t>
            </a:r>
            <a:r>
              <a:rPr kumimoji="0" lang="fi-FI" sz="750" b="0" i="0" u="none" strike="noStrike" kern="1200" cap="none" spc="0" normalizeH="0" baseline="0" noProof="0" dirty="0">
                <a:ln>
                  <a:noFill/>
                </a:ln>
                <a:solidFill>
                  <a:prstClr val="black"/>
                </a:solidFill>
                <a:effectLst/>
                <a:uLnTx/>
                <a:uFillTx/>
                <a:latin typeface="Arial" charset="0"/>
                <a:ea typeface="+mn-ea"/>
                <a:cs typeface="Arial" charset="0"/>
              </a:rPr>
              <a:t>, alueellinen yritystoimintatilasto</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fi-FI" sz="75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11" name="Suorakulmio 210"/>
          <p:cNvSpPr/>
          <p:nvPr/>
        </p:nvSpPr>
        <p:spPr>
          <a:xfrm>
            <a:off x="6847660" y="1696344"/>
            <a:ext cx="1167060" cy="746358"/>
          </a:xfrm>
          <a:prstGeom prst="rect">
            <a:avLst/>
          </a:prstGeom>
        </p:spPr>
        <p:txBody>
          <a:bodyPr wrap="square">
            <a:spAutoFit/>
          </a:bodyPr>
          <a:lstStyle/>
          <a:p>
            <a:pPr marL="0" marR="0" lvl="0" indent="0" algn="ctr" defTabSz="685800" rtl="0" eaLnBrk="1" fontAlgn="base" latinLnBrk="0" hangingPunct="1">
              <a:lnSpc>
                <a:spcPts val="1125"/>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Työttömyysaste</a:t>
            </a:r>
          </a:p>
          <a:p>
            <a:pPr marL="0" marR="0" lvl="0" indent="0" algn="ctr" defTabSz="685800" rtl="0" eaLnBrk="1" fontAlgn="base" latinLnBrk="0" hangingPunct="1">
              <a:lnSpc>
                <a:spcPts val="1294"/>
              </a:lnSpc>
              <a:spcBef>
                <a:spcPct val="0"/>
              </a:spcBef>
              <a:spcAft>
                <a:spcPct val="0"/>
              </a:spcAft>
              <a:buClrTx/>
              <a:buSzTx/>
              <a:buFontTx/>
              <a:buNone/>
              <a:tabLst/>
              <a:defRPr/>
            </a:pPr>
            <a:endParaRPr kumimoji="0" lang="fi-FI" sz="1013"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ctr" defTabSz="685800" rtl="0" eaLnBrk="1" fontAlgn="base" latinLnBrk="0" hangingPunct="1">
              <a:lnSpc>
                <a:spcPts val="1013"/>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9,0 %</a:t>
            </a:r>
          </a:p>
          <a:p>
            <a:pPr marL="0" marR="0" lvl="0" indent="0" algn="ctr" defTabSz="685800" rtl="0" eaLnBrk="1" fontAlgn="base" latinLnBrk="0" hangingPunct="1">
              <a:lnSpc>
                <a:spcPts val="1688"/>
              </a:lnSpc>
              <a:spcBef>
                <a:spcPct val="0"/>
              </a:spcBef>
              <a:spcAft>
                <a:spcPct val="0"/>
              </a:spcAft>
              <a:buClrTx/>
              <a:buSzTx/>
              <a:buFontTx/>
              <a:buNone/>
              <a:tabLst/>
              <a:defRPr/>
            </a:pPr>
            <a:r>
              <a:rPr lang="fi-FI" sz="1050" dirty="0">
                <a:solidFill>
                  <a:srgbClr val="FFFFFF"/>
                </a:solidFill>
              </a:rPr>
              <a:t>k</a:t>
            </a:r>
            <a:r>
              <a:rPr kumimoji="0" lang="fi-FI" sz="105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eskim</a:t>
            </a:r>
            <a:r>
              <a:rPr kumimoji="0" lang="fi-FI" sz="105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v.</a:t>
            </a: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 2022</a:t>
            </a:r>
          </a:p>
        </p:txBody>
      </p:sp>
      <p:sp>
        <p:nvSpPr>
          <p:cNvPr id="7" name="Suorakulmio 6"/>
          <p:cNvSpPr/>
          <p:nvPr/>
        </p:nvSpPr>
        <p:spPr>
          <a:xfrm>
            <a:off x="4442711" y="3389023"/>
            <a:ext cx="1040670" cy="574516"/>
          </a:xfrm>
          <a:prstGeom prst="rect">
            <a:avLst/>
          </a:prstGeom>
        </p:spPr>
        <p:txBody>
          <a:bodyPr wrap="non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Palveluissa</a:t>
            </a:r>
          </a:p>
          <a:p>
            <a:pPr marL="0" marR="0" lvl="0" indent="0" algn="l" defTabSz="685800" rtl="0" eaLnBrk="1" fontAlgn="base" latinLnBrk="0" hangingPunct="1">
              <a:lnSpc>
                <a:spcPts val="2531"/>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4 407</a:t>
            </a:r>
            <a:r>
              <a:rPr kumimoji="0" lang="fi-FI" sz="2400" b="0" i="0" u="none" strike="noStrike" kern="1200" cap="none" spc="0" normalizeH="0" baseline="0" noProof="0" dirty="0">
                <a:ln>
                  <a:noFill/>
                </a:ln>
                <a:solidFill>
                  <a:srgbClr val="FFFFFF"/>
                </a:solidFill>
                <a:effectLst/>
                <a:uLnTx/>
                <a:uFillTx/>
                <a:latin typeface="Arial" charset="0"/>
                <a:ea typeface="+mn-ea"/>
                <a:cs typeface="Arial" charset="0"/>
              </a:rPr>
              <a:t> </a:t>
            </a:r>
          </a:p>
        </p:txBody>
      </p:sp>
      <p:sp>
        <p:nvSpPr>
          <p:cNvPr id="9" name="Suorakulmio 8"/>
          <p:cNvSpPr/>
          <p:nvPr/>
        </p:nvSpPr>
        <p:spPr>
          <a:xfrm>
            <a:off x="718458" y="4653391"/>
            <a:ext cx="2497777" cy="253916"/>
          </a:xfrm>
          <a:prstGeom prst="rect">
            <a:avLst/>
          </a:prstGeom>
        </p:spPr>
        <p:txBody>
          <a:bodyPr wrap="square">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Koko Suomi </a:t>
            </a:r>
            <a:r>
              <a:rPr kumimoji="0" lang="fi-FI"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73,8 </a:t>
            </a:r>
            <a:r>
              <a:rPr kumimoji="0" lang="fi-FI" sz="1050" b="0" i="0" u="none" strike="noStrike" kern="1200" cap="none" spc="0" normalizeH="0" baseline="0" noProof="0" dirty="0">
                <a:ln>
                  <a:noFill/>
                </a:ln>
                <a:solidFill>
                  <a:prstClr val="black"/>
                </a:solidFill>
                <a:effectLst/>
                <a:uLnTx/>
                <a:uFillTx/>
                <a:latin typeface="Arial" charset="0"/>
                <a:ea typeface="+mn-ea"/>
                <a:cs typeface="Arial" charset="0"/>
              </a:rPr>
              <a:t>%</a:t>
            </a:r>
          </a:p>
        </p:txBody>
      </p:sp>
      <p:sp>
        <p:nvSpPr>
          <p:cNvPr id="13" name="Suorakulmio 12"/>
          <p:cNvSpPr/>
          <p:nvPr/>
        </p:nvSpPr>
        <p:spPr>
          <a:xfrm>
            <a:off x="6782159" y="4331237"/>
            <a:ext cx="1240372" cy="707799"/>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21" name="Suorakulmio 220"/>
          <p:cNvSpPr/>
          <p:nvPr/>
        </p:nvSpPr>
        <p:spPr>
          <a:xfrm>
            <a:off x="6847660" y="4377775"/>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7,1 %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22" name="Suorakulmio 221"/>
          <p:cNvSpPr/>
          <p:nvPr/>
        </p:nvSpPr>
        <p:spPr>
          <a:xfrm>
            <a:off x="6828296" y="4713504"/>
            <a:ext cx="1179675" cy="348813"/>
          </a:xfrm>
          <a:prstGeom prst="rect">
            <a:avLst/>
          </a:prstGeom>
        </p:spPr>
        <p:txBody>
          <a:bodyPr wrap="square">
            <a:spAutoFit/>
          </a:bodyPr>
          <a:lstStyle/>
          <a:p>
            <a:pPr marL="0" marR="0" lvl="0" indent="0"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Suomen viennin arvosta</a:t>
            </a:r>
          </a:p>
        </p:txBody>
      </p:sp>
      <p:pic>
        <p:nvPicPr>
          <p:cNvPr id="5" name="Kuva 4"/>
          <p:cNvPicPr>
            <a:picLocks noChangeAspect="1"/>
          </p:cNvPicPr>
          <p:nvPr/>
        </p:nvPicPr>
        <p:blipFill>
          <a:blip r:embed="rId3"/>
          <a:stretch>
            <a:fillRect/>
          </a:stretch>
        </p:blipFill>
        <p:spPr>
          <a:xfrm>
            <a:off x="2753750" y="2266752"/>
            <a:ext cx="1775187" cy="3058338"/>
          </a:xfrm>
          <a:prstGeom prst="rect">
            <a:avLst/>
          </a:prstGeom>
          <a:ln>
            <a:noFill/>
          </a:ln>
        </p:spPr>
      </p:pic>
      <p:sp>
        <p:nvSpPr>
          <p:cNvPr id="23" name="Suorakulmio 22"/>
          <p:cNvSpPr/>
          <p:nvPr/>
        </p:nvSpPr>
        <p:spPr>
          <a:xfrm>
            <a:off x="6774347" y="2775770"/>
            <a:ext cx="1240373" cy="690354"/>
          </a:xfrm>
          <a:prstGeom prst="rect">
            <a:avLst/>
          </a:prstGeom>
          <a:solidFill>
            <a:srgbClr val="D9640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fi-FI" sz="1013" b="0" i="0" u="none" strike="noStrike" kern="1200" cap="none" spc="0" normalizeH="0" baseline="0" noProof="0">
              <a:ln>
                <a:noFill/>
              </a:ln>
              <a:solidFill>
                <a:srgbClr val="FFFFFF"/>
              </a:solidFill>
              <a:effectLst/>
              <a:uLnTx/>
              <a:uFillTx/>
              <a:latin typeface="Arial"/>
              <a:ea typeface="+mn-ea"/>
              <a:cs typeface="+mn-cs"/>
            </a:endParaRPr>
          </a:p>
        </p:txBody>
      </p:sp>
      <p:sp>
        <p:nvSpPr>
          <p:cNvPr id="24" name="Suorakulmio 23"/>
          <p:cNvSpPr/>
          <p:nvPr/>
        </p:nvSpPr>
        <p:spPr>
          <a:xfrm>
            <a:off x="6847660" y="2808335"/>
            <a:ext cx="975119"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lang="fi-FI" sz="2400" b="1" dirty="0">
                <a:solidFill>
                  <a:srgbClr val="FFFFFF"/>
                </a:solidFill>
                <a:latin typeface="Arial" charset="0"/>
                <a:cs typeface="Arial" charset="0"/>
              </a:rPr>
              <a:t>3,8</a:t>
            </a: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25" name="Suorakulmio 24"/>
          <p:cNvSpPr/>
          <p:nvPr/>
        </p:nvSpPr>
        <p:spPr>
          <a:xfrm>
            <a:off x="6811778" y="3111159"/>
            <a:ext cx="1382973"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väestöstä</a:t>
            </a:r>
          </a:p>
        </p:txBody>
      </p:sp>
      <p:sp>
        <p:nvSpPr>
          <p:cNvPr id="218" name="Suorakulmio 217"/>
          <p:cNvSpPr/>
          <p:nvPr/>
        </p:nvSpPr>
        <p:spPr>
          <a:xfrm>
            <a:off x="6847660" y="3601046"/>
            <a:ext cx="1003027" cy="412934"/>
          </a:xfrm>
          <a:prstGeom prst="rect">
            <a:avLst/>
          </a:prstGeom>
        </p:spPr>
        <p:txBody>
          <a:bodyPr wrap="square">
            <a:spAutoFit/>
          </a:bodyPr>
          <a:lstStyle/>
          <a:p>
            <a:pPr marL="0" marR="0" lvl="0" indent="0" algn="l" defTabSz="685800" rtl="0" eaLnBrk="1" fontAlgn="base" latinLnBrk="0" hangingPunct="1">
              <a:lnSpc>
                <a:spcPts val="2475"/>
              </a:lnSpc>
              <a:spcBef>
                <a:spcPct val="0"/>
              </a:spcBef>
              <a:spcAft>
                <a:spcPct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Arial" charset="0"/>
                <a:ea typeface="+mn-ea"/>
                <a:cs typeface="Arial" charset="0"/>
              </a:rPr>
              <a:t>3,5 %</a:t>
            </a:r>
            <a:endParaRPr kumimoji="0" lang="fi-FI" sz="2400" b="0" i="0" u="none" strike="noStrike" kern="1200" cap="none" spc="0" normalizeH="0" baseline="0" noProof="0" dirty="0">
              <a:ln>
                <a:noFill/>
              </a:ln>
              <a:solidFill>
                <a:srgbClr val="FFFFFF"/>
              </a:solidFill>
              <a:effectLst/>
              <a:uLnTx/>
              <a:uFillTx/>
              <a:latin typeface="Arial" charset="0"/>
              <a:ea typeface="+mn-ea"/>
              <a:cs typeface="Arial" charset="0"/>
            </a:endParaRPr>
          </a:p>
        </p:txBody>
      </p:sp>
      <p:sp>
        <p:nvSpPr>
          <p:cNvPr id="8" name="Suorakulmio 7"/>
          <p:cNvSpPr/>
          <p:nvPr/>
        </p:nvSpPr>
        <p:spPr>
          <a:xfrm>
            <a:off x="6828297" y="3917832"/>
            <a:ext cx="1396865" cy="348813"/>
          </a:xfrm>
          <a:prstGeom prst="rect">
            <a:avLst/>
          </a:prstGeom>
        </p:spPr>
        <p:txBody>
          <a:bodyPr wrap="square">
            <a:spAutoFit/>
          </a:bodyPr>
          <a:lstStyle/>
          <a:p>
            <a:pPr marL="0" marR="0" lvl="0" indent="0" algn="l" defTabSz="685800" rtl="0" eaLnBrk="1" fontAlgn="base" latinLnBrk="0" hangingPunct="1">
              <a:lnSpc>
                <a:spcPts val="956"/>
              </a:lnSpc>
              <a:spcBef>
                <a:spcPct val="0"/>
              </a:spcBef>
              <a:spcAft>
                <a:spcPct val="0"/>
              </a:spcAft>
              <a:buClrTx/>
              <a:buSzTx/>
              <a:buFontTx/>
              <a:buNone/>
              <a:tabLst/>
              <a:defRPr/>
            </a:pPr>
            <a:r>
              <a:rPr kumimoji="0" lang="fi-FI" sz="1050" b="0" i="0" u="none" strike="noStrike" kern="1200" cap="none" spc="0" normalizeH="0" baseline="0" noProof="0" dirty="0">
                <a:ln>
                  <a:noFill/>
                </a:ln>
                <a:solidFill>
                  <a:srgbClr val="FFFFFF"/>
                </a:solidFill>
                <a:effectLst/>
                <a:uLnTx/>
                <a:uFillTx/>
                <a:latin typeface="Arial" charset="0"/>
                <a:ea typeface="+mn-ea"/>
                <a:cs typeface="Arial" charset="0"/>
              </a:rPr>
              <a:t>koko Suomen työttömistä</a:t>
            </a:r>
          </a:p>
        </p:txBody>
      </p:sp>
      <p:sp>
        <p:nvSpPr>
          <p:cNvPr id="10" name="Dian numeron paikkamerkki 9"/>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3C89A02-2183-4EC2-9978-996C81F899C4}" type="slidenum">
              <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3</a:t>
            </a:fld>
            <a:endParaRPr kumimoji="0" lang="fi-FI" sz="75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pic>
        <p:nvPicPr>
          <p:cNvPr id="12" name="Kuva 11" descr="Kuva, joka sisältää kohteen teksti, merkki, clipart-kuva&#10;&#10;Kuvaus luotu automaattisesti">
            <a:extLst>
              <a:ext uri="{FF2B5EF4-FFF2-40B4-BE49-F238E27FC236}">
                <a16:creationId xmlns:a16="http://schemas.microsoft.com/office/drawing/2014/main" id="{D87ED72D-5A11-D11D-8724-C8D8A111F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pic>
        <p:nvPicPr>
          <p:cNvPr id="14" name="Picture 13">
            <a:extLst>
              <a:ext uri="{FF2B5EF4-FFF2-40B4-BE49-F238E27FC236}">
                <a16:creationId xmlns:a16="http://schemas.microsoft.com/office/drawing/2014/main" id="{1361455A-2998-6FA8-A35A-8BA5FE37D8ED}"/>
              </a:ext>
            </a:extLst>
          </p:cNvPr>
          <p:cNvPicPr>
            <a:picLocks noChangeAspect="1"/>
          </p:cNvPicPr>
          <p:nvPr/>
        </p:nvPicPr>
        <p:blipFill>
          <a:blip r:embed="rId5"/>
          <a:stretch>
            <a:fillRect/>
          </a:stretch>
        </p:blipFill>
        <p:spPr>
          <a:xfrm>
            <a:off x="28404" y="40424"/>
            <a:ext cx="3712786" cy="2291843"/>
          </a:xfrm>
          <a:prstGeom prst="rect">
            <a:avLst/>
          </a:prstGeom>
        </p:spPr>
      </p:pic>
    </p:spTree>
    <p:extLst>
      <p:ext uri="{BB962C8B-B14F-4D97-AF65-F5344CB8AC3E}">
        <p14:creationId xmlns:p14="http://schemas.microsoft.com/office/powerpoint/2010/main" val="109124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003048-838B-38FA-0C90-E5EB0A61F189}"/>
              </a:ext>
            </a:extLst>
          </p:cNvPr>
          <p:cNvPicPr>
            <a:picLocks noChangeAspect="1"/>
          </p:cNvPicPr>
          <p:nvPr/>
        </p:nvPicPr>
        <p:blipFill>
          <a:blip r:embed="rId2"/>
          <a:stretch>
            <a:fillRect/>
          </a:stretch>
        </p:blipFill>
        <p:spPr>
          <a:xfrm>
            <a:off x="-1" y="116632"/>
            <a:ext cx="4735267" cy="6696744"/>
          </a:xfrm>
          <a:prstGeom prst="rect">
            <a:avLst/>
          </a:prstGeom>
        </p:spPr>
      </p:pic>
      <p:sp>
        <p:nvSpPr>
          <p:cNvPr id="4" name="TextBox 3"/>
          <p:cNvSpPr txBox="1"/>
          <p:nvPr/>
        </p:nvSpPr>
        <p:spPr>
          <a:xfrm>
            <a:off x="4557117" y="687745"/>
            <a:ext cx="4604787" cy="2862322"/>
          </a:xfrm>
          <a:prstGeom prst="rect">
            <a:avLst/>
          </a:prstGeom>
          <a:noFill/>
        </p:spPr>
        <p:txBody>
          <a:bodyPr wrap="none" rtlCol="0">
            <a:spAutoFit/>
          </a:bodyPr>
          <a:lstStyle/>
          <a:p>
            <a:r>
              <a:rPr lang="fi-FI" b="1" dirty="0"/>
              <a:t>Vihreällä monipuolisimman teollisuuden</a:t>
            </a:r>
          </a:p>
          <a:p>
            <a:r>
              <a:rPr lang="fi-FI" b="1" dirty="0"/>
              <a:t>rakenteen (TOL C) seutukunnat,</a:t>
            </a:r>
          </a:p>
          <a:p>
            <a:r>
              <a:rPr lang="fi-FI" b="1" dirty="0"/>
              <a:t>punaisella heikoimmat (v. 2021),</a:t>
            </a:r>
          </a:p>
          <a:p>
            <a:r>
              <a:rPr lang="fi-FI" dirty="0"/>
              <a:t>Porin seutukunta sijalla 9, </a:t>
            </a:r>
          </a:p>
          <a:p>
            <a:r>
              <a:rPr lang="en-US" dirty="0" err="1"/>
              <a:t>Pohjois-Satakunta</a:t>
            </a:r>
            <a:r>
              <a:rPr lang="en-US" dirty="0"/>
              <a:t> </a:t>
            </a:r>
            <a:r>
              <a:rPr lang="en-US" dirty="0" err="1"/>
              <a:t>sijalla</a:t>
            </a:r>
            <a:r>
              <a:rPr lang="en-US" dirty="0"/>
              <a:t> 13 ja</a:t>
            </a:r>
          </a:p>
          <a:p>
            <a:r>
              <a:rPr lang="fi-FI" dirty="0"/>
              <a:t>Rauman seutukunta sijalla 20</a:t>
            </a:r>
            <a:endParaRPr lang="en-US" dirty="0"/>
          </a:p>
          <a:p>
            <a:r>
              <a:rPr lang="en-US" dirty="0"/>
              <a:t>69 </a:t>
            </a:r>
            <a:r>
              <a:rPr lang="en-US" dirty="0" err="1"/>
              <a:t>seutukunnan</a:t>
            </a:r>
            <a:r>
              <a:rPr lang="en-US" dirty="0"/>
              <a:t> </a:t>
            </a:r>
            <a:r>
              <a:rPr lang="en-US" dirty="0" err="1"/>
              <a:t>joukossa</a:t>
            </a:r>
            <a:r>
              <a:rPr lang="en-US" dirty="0"/>
              <a:t>.</a:t>
            </a:r>
          </a:p>
          <a:p>
            <a:endParaRPr lang="en-US" dirty="0"/>
          </a:p>
          <a:p>
            <a:r>
              <a:rPr lang="en-US" dirty="0" err="1"/>
              <a:t>Maakunnittain</a:t>
            </a:r>
            <a:r>
              <a:rPr lang="en-US" dirty="0"/>
              <a:t> Satakunta on </a:t>
            </a:r>
            <a:r>
              <a:rPr lang="en-US" dirty="0" err="1"/>
              <a:t>sijalla</a:t>
            </a:r>
            <a:r>
              <a:rPr lang="en-US" dirty="0"/>
              <a:t> 5 </a:t>
            </a:r>
          </a:p>
          <a:p>
            <a:r>
              <a:rPr lang="en-US" dirty="0"/>
              <a:t>19 </a:t>
            </a:r>
            <a:r>
              <a:rPr lang="en-US" dirty="0" err="1"/>
              <a:t>maakunnan</a:t>
            </a:r>
            <a:r>
              <a:rPr lang="en-US" dirty="0"/>
              <a:t> </a:t>
            </a:r>
            <a:r>
              <a:rPr lang="en-US" dirty="0" err="1"/>
              <a:t>joukossa</a:t>
            </a:r>
            <a:r>
              <a:rPr lang="en-US" dirty="0"/>
              <a:t>.</a:t>
            </a:r>
            <a:endParaRPr lang="fi-FI" dirty="0"/>
          </a:p>
        </p:txBody>
      </p:sp>
      <p:sp>
        <p:nvSpPr>
          <p:cNvPr id="8" name="Right Arrow 7"/>
          <p:cNvSpPr/>
          <p:nvPr/>
        </p:nvSpPr>
        <p:spPr>
          <a:xfrm>
            <a:off x="4572372" y="3645064"/>
            <a:ext cx="835978" cy="360000"/>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 name="Rectangle 1"/>
          <p:cNvSpPr/>
          <p:nvPr/>
        </p:nvSpPr>
        <p:spPr>
          <a:xfrm>
            <a:off x="4536901" y="4005064"/>
            <a:ext cx="4557658" cy="646331"/>
          </a:xfrm>
          <a:prstGeom prst="rect">
            <a:avLst/>
          </a:prstGeom>
        </p:spPr>
        <p:txBody>
          <a:bodyPr wrap="none">
            <a:spAutoFit/>
          </a:bodyPr>
          <a:lstStyle/>
          <a:p>
            <a:r>
              <a:rPr lang="fi-FI" b="1" u="sng" dirty="0">
                <a:solidFill>
                  <a:srgbClr val="002060"/>
                </a:solidFill>
              </a:rPr>
              <a:t>Satakunnan resilienssi on melko vahva!</a:t>
            </a:r>
          </a:p>
          <a:p>
            <a:endParaRPr lang="fi-FI" b="1" u="sng" dirty="0">
              <a:solidFill>
                <a:srgbClr val="002060"/>
              </a:solidFill>
            </a:endParaRPr>
          </a:p>
        </p:txBody>
      </p:sp>
      <p:pic>
        <p:nvPicPr>
          <p:cNvPr id="7" name="Kuva 6" descr="Kuva, joka sisältää kohteen teksti, merkki, clipart-kuva&#10;&#10;Kuvaus luotu automaattisesti">
            <a:extLst>
              <a:ext uri="{FF2B5EF4-FFF2-40B4-BE49-F238E27FC236}">
                <a16:creationId xmlns:a16="http://schemas.microsoft.com/office/drawing/2014/main" id="{E09F36E0-CBF1-3F8B-1BA1-9BF9F8C5F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6363" y="6216651"/>
            <a:ext cx="1856812" cy="480765"/>
          </a:xfrm>
          <a:prstGeom prst="rect">
            <a:avLst/>
          </a:prstGeom>
        </p:spPr>
      </p:pic>
    </p:spTree>
    <p:extLst>
      <p:ext uri="{BB962C8B-B14F-4D97-AF65-F5344CB8AC3E}">
        <p14:creationId xmlns:p14="http://schemas.microsoft.com/office/powerpoint/2010/main" val="923398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0" name="TextBox 4"/>
          <p:cNvSpPr txBox="1">
            <a:spLocks noChangeArrowheads="1"/>
          </p:cNvSpPr>
          <p:nvPr/>
        </p:nvSpPr>
        <p:spPr bwMode="auto">
          <a:xfrm>
            <a:off x="0" y="1028343"/>
            <a:ext cx="4248949"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800" dirty="0">
                <a:solidFill>
                  <a:srgbClr val="000000"/>
                </a:solidFill>
                <a:latin typeface="Arial" panose="020B0604020202020204" pitchFamily="34" charset="0"/>
                <a:ea typeface="+mn-ea"/>
                <a:cs typeface="Arial" panose="020B0604020202020204" pitchFamily="34" charset="0"/>
              </a:rPr>
              <a:t>Seutukuntien toimialat, joissa on suurimmat erot maan keskiarvoon (B-H &gt;1,1), ja jotka ovat samalla merkittäviä työllistäjiä (osuus yli 1 %), 31.12.2021.</a:t>
            </a:r>
          </a:p>
          <a:p>
            <a:pPr eaLnBrk="1" hangingPunct="1">
              <a:spcBef>
                <a:spcPct val="0"/>
              </a:spcBef>
              <a:buFontTx/>
              <a:buNone/>
            </a:pPr>
            <a:endParaRPr lang="fi-FI" altLang="en-US" sz="1800" dirty="0">
              <a:solidFill>
                <a:srgbClr val="000000"/>
              </a:solidFill>
              <a:latin typeface="Arial" panose="020B0604020202020204" pitchFamily="34" charset="0"/>
              <a:cs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B-H (</a:t>
            </a:r>
            <a:r>
              <a:rPr lang="fi-FI" altLang="en-US" sz="1800" dirty="0" err="1">
                <a:solidFill>
                  <a:srgbClr val="000000"/>
                </a:solidFill>
                <a:latin typeface="Arial" panose="020B0604020202020204" pitchFamily="34" charset="0"/>
                <a:cs typeface="Arial" panose="020B0604020202020204" pitchFamily="34" charset="0"/>
              </a:rPr>
              <a:t>Balassa-Hoover</a:t>
            </a:r>
            <a:r>
              <a:rPr lang="fi-FI" altLang="en-US" sz="1800" dirty="0">
                <a:solidFill>
                  <a:srgbClr val="000000"/>
                </a:solidFill>
                <a:latin typeface="Arial" panose="020B0604020202020204" pitchFamily="34" charset="0"/>
                <a:cs typeface="Arial" panose="020B0604020202020204" pitchFamily="34" charset="0"/>
              </a:rPr>
              <a:t>) kertoo alueen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työpaikkojen osuuden verrattuna maan keskiarvoon, esim. B-H 2,00 tarkoittaa </a:t>
            </a:r>
          </a:p>
          <a:p>
            <a:pPr eaLnBrk="1" hangingPunct="1">
              <a:spcBef>
                <a:spcPct val="0"/>
              </a:spcBef>
              <a:buFontTx/>
              <a:buNone/>
            </a:pPr>
            <a:r>
              <a:rPr lang="fi-FI" altLang="en-US" sz="1800" dirty="0">
                <a:solidFill>
                  <a:srgbClr val="000000"/>
                </a:solidFill>
                <a:latin typeface="Arial" panose="020B0604020202020204" pitchFamily="34" charset="0"/>
                <a:cs typeface="Arial" panose="020B0604020202020204" pitchFamily="34" charset="0"/>
              </a:rPr>
              <a:t>kaksinkertaista osuutta.</a:t>
            </a:r>
          </a:p>
          <a:p>
            <a:pPr eaLnBrk="1" hangingPunct="1">
              <a:spcBef>
                <a:spcPct val="0"/>
              </a:spcBef>
              <a:buFontTx/>
              <a:buNone/>
            </a:pPr>
            <a:endParaRPr lang="fi-FI" altLang="en-US" sz="1800" dirty="0">
              <a:solidFill>
                <a:srgbClr val="000000"/>
              </a:solidFill>
              <a:latin typeface="Arial" panose="020B0604020202020204" pitchFamily="34" charset="0"/>
            </a:endParaRPr>
          </a:p>
          <a:p>
            <a:pPr eaLnBrk="1" hangingPunct="1">
              <a:spcBef>
                <a:spcPct val="0"/>
              </a:spcBef>
              <a:buFontTx/>
              <a:buNone/>
            </a:pPr>
            <a:r>
              <a:rPr lang="fi-FI" altLang="en-US" sz="1800" dirty="0">
                <a:solidFill>
                  <a:srgbClr val="000000"/>
                </a:solidFill>
                <a:latin typeface="Arial" panose="020B0604020202020204" pitchFamily="34" charset="0"/>
              </a:rPr>
              <a:t>Analyysillä voidaan löytää tärkeät toimialat, joiden osuus ja t</a:t>
            </a:r>
            <a:r>
              <a:rPr lang="fi-FI" altLang="en-US" sz="1800" dirty="0">
                <a:solidFill>
                  <a:srgbClr val="000000"/>
                </a:solidFill>
                <a:latin typeface="Arial" panose="020B0604020202020204" pitchFamily="34" charset="0"/>
                <a:cs typeface="Arial" panose="020B0604020202020204" pitchFamily="34" charset="0"/>
              </a:rPr>
              <a:t>yöpaikkamäärä ovat korkeat, mutta </a:t>
            </a:r>
            <a:r>
              <a:rPr lang="fi-FI" altLang="en-US" sz="1800" dirty="0">
                <a:solidFill>
                  <a:srgbClr val="000000"/>
                </a:solidFill>
                <a:latin typeface="Arial" panose="020B0604020202020204" pitchFamily="34" charset="0"/>
              </a:rPr>
              <a:t>r</a:t>
            </a:r>
            <a:r>
              <a:rPr lang="fi-FI" altLang="en-US" sz="1800" dirty="0">
                <a:solidFill>
                  <a:srgbClr val="000000"/>
                </a:solidFill>
                <a:latin typeface="Arial" panose="020B0604020202020204" pitchFamily="34" charset="0"/>
                <a:cs typeface="Arial" panose="020B0604020202020204" pitchFamily="34" charset="0"/>
              </a:rPr>
              <a:t>iski maailmantalouden vaihteluille esim. suuren vientiosuuden vuoksi on kohonnut. Se  </a:t>
            </a:r>
            <a:r>
              <a:rPr lang="fi-FI" altLang="en-US" sz="1800" dirty="0">
                <a:solidFill>
                  <a:srgbClr val="000000"/>
                </a:solidFill>
                <a:latin typeface="Arial" panose="020B0604020202020204" pitchFamily="34" charset="0"/>
              </a:rPr>
              <a:t>heikentää mahdollisesti alan </a:t>
            </a:r>
            <a:r>
              <a:rPr lang="fi-FI" altLang="en-US" sz="1800" dirty="0" err="1">
                <a:solidFill>
                  <a:srgbClr val="000000"/>
                </a:solidFill>
                <a:latin typeface="Arial" panose="020B0604020202020204" pitchFamily="34" charset="0"/>
              </a:rPr>
              <a:t>resilienssiä</a:t>
            </a:r>
            <a:r>
              <a:rPr lang="fi-FI" altLang="en-US" sz="1800" dirty="0">
                <a:solidFill>
                  <a:srgbClr val="000000"/>
                </a:solidFill>
                <a:latin typeface="Arial" panose="020B0604020202020204" pitchFamily="34" charset="0"/>
              </a:rPr>
              <a:t>, esim. jos tärkeä toimija joutuu vaikeuksiin.</a:t>
            </a:r>
            <a:endParaRPr lang="en-US" altLang="en-US" sz="1800" dirty="0">
              <a:solidFill>
                <a:srgbClr val="000000"/>
              </a:solidFill>
              <a:latin typeface="Arial" panose="020B0604020202020204" pitchFamily="34" charset="0"/>
              <a:cs typeface="Arial" panose="020B0604020202020204" pitchFamily="34" charset="0"/>
            </a:endParaRPr>
          </a:p>
        </p:txBody>
      </p:sp>
      <p:pic>
        <p:nvPicPr>
          <p:cNvPr id="3" name="Kuva 2" descr="Kuva, joka sisältää kohteen teksti, merkki, clipart-kuva&#10;&#10;Kuvaus luotu automaattisesti">
            <a:extLst>
              <a:ext uri="{FF2B5EF4-FFF2-40B4-BE49-F238E27FC236}">
                <a16:creationId xmlns:a16="http://schemas.microsoft.com/office/drawing/2014/main" id="{436B4164-9D63-F7A5-48D3-1C0E4E369E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
        <p:nvSpPr>
          <p:cNvPr id="4" name="Otsikko 1">
            <a:extLst>
              <a:ext uri="{FF2B5EF4-FFF2-40B4-BE49-F238E27FC236}">
                <a16:creationId xmlns:a16="http://schemas.microsoft.com/office/drawing/2014/main" id="{5B7F1842-6B49-9E82-E6D4-887770EFFB22}"/>
              </a:ext>
            </a:extLst>
          </p:cNvPr>
          <p:cNvSpPr txBox="1">
            <a:spLocks/>
          </p:cNvSpPr>
          <p:nvPr/>
        </p:nvSpPr>
        <p:spPr bwMode="auto">
          <a:xfrm>
            <a:off x="107504" y="136525"/>
            <a:ext cx="4032448" cy="55617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altLang="en-US" sz="3000" b="1" dirty="0">
                <a:solidFill>
                  <a:schemeClr val="tx2"/>
                </a:solidFill>
              </a:rPr>
              <a:t>B-H-analyysi </a:t>
            </a:r>
            <a:endParaRPr lang="fi-FI" sz="3000" b="1" dirty="0">
              <a:solidFill>
                <a:schemeClr val="tx2"/>
              </a:solidFill>
            </a:endParaRPr>
          </a:p>
        </p:txBody>
      </p:sp>
      <p:pic>
        <p:nvPicPr>
          <p:cNvPr id="5" name="Picture 4">
            <a:extLst>
              <a:ext uri="{FF2B5EF4-FFF2-40B4-BE49-F238E27FC236}">
                <a16:creationId xmlns:a16="http://schemas.microsoft.com/office/drawing/2014/main" id="{A6AC9D85-BD80-E8FD-1044-2FEDE0345973}"/>
              </a:ext>
            </a:extLst>
          </p:cNvPr>
          <p:cNvPicPr>
            <a:picLocks noChangeAspect="1"/>
          </p:cNvPicPr>
          <p:nvPr/>
        </p:nvPicPr>
        <p:blipFill>
          <a:blip r:embed="rId3"/>
          <a:stretch>
            <a:fillRect/>
          </a:stretch>
        </p:blipFill>
        <p:spPr>
          <a:xfrm>
            <a:off x="4421466" y="16521"/>
            <a:ext cx="4501929" cy="2059973"/>
          </a:xfrm>
          <a:prstGeom prst="rect">
            <a:avLst/>
          </a:prstGeom>
        </p:spPr>
      </p:pic>
      <p:pic>
        <p:nvPicPr>
          <p:cNvPr id="6" name="Picture 5">
            <a:extLst>
              <a:ext uri="{FF2B5EF4-FFF2-40B4-BE49-F238E27FC236}">
                <a16:creationId xmlns:a16="http://schemas.microsoft.com/office/drawing/2014/main" id="{BAFA4161-FD01-51A3-056D-33A694CDFF6C}"/>
              </a:ext>
            </a:extLst>
          </p:cNvPr>
          <p:cNvPicPr>
            <a:picLocks noChangeAspect="1"/>
          </p:cNvPicPr>
          <p:nvPr/>
        </p:nvPicPr>
        <p:blipFill>
          <a:blip r:embed="rId4"/>
          <a:stretch>
            <a:fillRect/>
          </a:stretch>
        </p:blipFill>
        <p:spPr>
          <a:xfrm>
            <a:off x="4421466" y="2112154"/>
            <a:ext cx="4501929" cy="2044355"/>
          </a:xfrm>
          <a:prstGeom prst="rect">
            <a:avLst/>
          </a:prstGeom>
        </p:spPr>
      </p:pic>
      <p:pic>
        <p:nvPicPr>
          <p:cNvPr id="7" name="Picture 6">
            <a:extLst>
              <a:ext uri="{FF2B5EF4-FFF2-40B4-BE49-F238E27FC236}">
                <a16:creationId xmlns:a16="http://schemas.microsoft.com/office/drawing/2014/main" id="{B43B5211-F148-408C-C9C8-69781720CCD3}"/>
              </a:ext>
            </a:extLst>
          </p:cNvPr>
          <p:cNvPicPr>
            <a:picLocks noChangeAspect="1"/>
          </p:cNvPicPr>
          <p:nvPr/>
        </p:nvPicPr>
        <p:blipFill>
          <a:blip r:embed="rId5"/>
          <a:stretch>
            <a:fillRect/>
          </a:stretch>
        </p:blipFill>
        <p:spPr>
          <a:xfrm>
            <a:off x="4436274" y="4172088"/>
            <a:ext cx="4487121" cy="2693761"/>
          </a:xfrm>
          <a:prstGeom prst="rect">
            <a:avLst/>
          </a:prstGeom>
        </p:spPr>
      </p:pic>
    </p:spTree>
    <p:extLst>
      <p:ext uri="{BB962C8B-B14F-4D97-AF65-F5344CB8AC3E}">
        <p14:creationId xmlns:p14="http://schemas.microsoft.com/office/powerpoint/2010/main" val="4239750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Otsikko 1"/>
          <p:cNvSpPr>
            <a:spLocks noGrp="1"/>
          </p:cNvSpPr>
          <p:nvPr>
            <p:ph type="title"/>
          </p:nvPr>
        </p:nvSpPr>
        <p:spPr>
          <a:xfrm>
            <a:off x="162335" y="27790"/>
            <a:ext cx="7816850" cy="7064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fi-FI" altLang="en-US" sz="2400" b="1" dirty="0">
                <a:solidFill>
                  <a:schemeClr val="tx2"/>
                </a:solidFill>
              </a:rPr>
              <a:t>Teollisuuden erikoistuminen, B-H Satakunta</a:t>
            </a:r>
          </a:p>
        </p:txBody>
      </p:sp>
      <p:grpSp>
        <p:nvGrpSpPr>
          <p:cNvPr id="4" name="Ryhmä 3">
            <a:extLst>
              <a:ext uri="{FF2B5EF4-FFF2-40B4-BE49-F238E27FC236}">
                <a16:creationId xmlns:a16="http://schemas.microsoft.com/office/drawing/2014/main" id="{1599CB6C-3115-1768-BE7A-D9A0EE55152F}"/>
              </a:ext>
            </a:extLst>
          </p:cNvPr>
          <p:cNvGrpSpPr/>
          <p:nvPr/>
        </p:nvGrpSpPr>
        <p:grpSpPr>
          <a:xfrm>
            <a:off x="8033399" y="1158242"/>
            <a:ext cx="541161" cy="4817812"/>
            <a:chOff x="7837032" y="1142568"/>
            <a:chExt cx="541161" cy="4817812"/>
          </a:xfrm>
        </p:grpSpPr>
        <p:sp>
          <p:nvSpPr>
            <p:cNvPr id="9" name="Nuoli oikealle 8"/>
            <p:cNvSpPr/>
            <p:nvPr/>
          </p:nvSpPr>
          <p:spPr>
            <a:xfrm flipH="1">
              <a:off x="7844464" y="3555993"/>
              <a:ext cx="500062"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9"/>
            <p:cNvSpPr/>
            <p:nvPr/>
          </p:nvSpPr>
          <p:spPr>
            <a:xfrm flipH="1">
              <a:off x="7867515" y="3921828"/>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0"/>
            <p:cNvSpPr/>
            <p:nvPr/>
          </p:nvSpPr>
          <p:spPr>
            <a:xfrm flipH="1">
              <a:off x="7837032" y="4631467"/>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2" name="Nuoli oikealle 11"/>
            <p:cNvSpPr/>
            <p:nvPr/>
          </p:nvSpPr>
          <p:spPr>
            <a:xfrm flipH="1">
              <a:off x="7863922" y="1334315"/>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3" name="Nuoli oikealle 11"/>
            <p:cNvSpPr/>
            <p:nvPr/>
          </p:nvSpPr>
          <p:spPr>
            <a:xfrm flipH="1">
              <a:off x="7867275" y="2644229"/>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4" name="Nuoli oikealle 2"/>
            <p:cNvSpPr/>
            <p:nvPr/>
          </p:nvSpPr>
          <p:spPr>
            <a:xfrm flipH="1">
              <a:off x="7867515" y="538496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5" name="Nuoli oikealle 11"/>
            <p:cNvSpPr/>
            <p:nvPr/>
          </p:nvSpPr>
          <p:spPr>
            <a:xfrm flipH="1">
              <a:off x="7837032" y="1142568"/>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6" name="Nuoli oikealle 2"/>
            <p:cNvSpPr/>
            <p:nvPr/>
          </p:nvSpPr>
          <p:spPr>
            <a:xfrm flipH="1">
              <a:off x="7860687" y="5188586"/>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7" name="Nuoli oikealle 2"/>
            <p:cNvSpPr/>
            <p:nvPr/>
          </p:nvSpPr>
          <p:spPr>
            <a:xfrm flipH="1">
              <a:off x="7860687" y="574448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8" name="Nuoli oikealle 9"/>
            <p:cNvSpPr/>
            <p:nvPr/>
          </p:nvSpPr>
          <p:spPr>
            <a:xfrm flipH="1">
              <a:off x="7878130" y="4101060"/>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grpSp>
      <p:sp>
        <p:nvSpPr>
          <p:cNvPr id="53253" name="TextBox 7"/>
          <p:cNvSpPr txBox="1">
            <a:spLocks noChangeArrowheads="1"/>
          </p:cNvSpPr>
          <p:nvPr/>
        </p:nvSpPr>
        <p:spPr bwMode="auto">
          <a:xfrm>
            <a:off x="162335" y="5997197"/>
            <a:ext cx="7574509" cy="584775"/>
          </a:xfrm>
          <a:prstGeom prst="rect">
            <a:avLst/>
          </a:prstGeom>
          <a:solidFill>
            <a:schemeClr val="bg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i-FI" altLang="en-US" sz="1600" dirty="0">
                <a:solidFill>
                  <a:srgbClr val="000000"/>
                </a:solidFill>
                <a:latin typeface="Arial" panose="020B0604020202020204" pitchFamily="34" charset="0"/>
                <a:cs typeface="Arial" panose="020B0604020202020204" pitchFamily="34" charset="0"/>
              </a:rPr>
              <a:t>B-H (</a:t>
            </a:r>
            <a:r>
              <a:rPr lang="fi-FI" altLang="en-US" sz="1600" dirty="0" err="1">
                <a:solidFill>
                  <a:srgbClr val="000000"/>
                </a:solidFill>
                <a:latin typeface="Arial" panose="020B0604020202020204" pitchFamily="34" charset="0"/>
                <a:cs typeface="Arial" panose="020B0604020202020204" pitchFamily="34" charset="0"/>
              </a:rPr>
              <a:t>Balassa-Hoover</a:t>
            </a:r>
            <a:r>
              <a:rPr lang="fi-FI" altLang="en-US" sz="1600" dirty="0">
                <a:solidFill>
                  <a:srgbClr val="000000"/>
                </a:solidFill>
                <a:latin typeface="Arial" panose="020B0604020202020204" pitchFamily="34" charset="0"/>
                <a:cs typeface="Arial" panose="020B0604020202020204" pitchFamily="34" charset="0"/>
              </a:rPr>
              <a:t>) kertoo Satakunnan osuuden verrattuna koko maan lukuun,</a:t>
            </a:r>
          </a:p>
          <a:p>
            <a:pPr eaLnBrk="1" hangingPunct="1">
              <a:spcBef>
                <a:spcPct val="0"/>
              </a:spcBef>
              <a:buFontTx/>
              <a:buNone/>
            </a:pPr>
            <a:r>
              <a:rPr lang="fi-FI" altLang="en-US" sz="1600" dirty="0">
                <a:solidFill>
                  <a:srgbClr val="000000"/>
                </a:solidFill>
                <a:latin typeface="Arial" panose="020B0604020202020204" pitchFamily="34" charset="0"/>
              </a:rPr>
              <a:t>punaiset nuolet osoittavat Satakunnan tärkeät erikoistumisalat</a:t>
            </a:r>
            <a:endParaRPr lang="en-US" altLang="en-US" sz="1600" dirty="0">
              <a:solidFill>
                <a:srgbClr val="000000"/>
              </a:solidFill>
              <a:latin typeface="Arial" panose="020B0604020202020204" pitchFamily="34" charset="0"/>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3ACB4AA8-2B16-F0EA-EDD9-A4BBAB586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7956" y="6289585"/>
            <a:ext cx="1856812" cy="480765"/>
          </a:xfrm>
          <a:prstGeom prst="rect">
            <a:avLst/>
          </a:prstGeom>
        </p:spPr>
      </p:pic>
      <p:pic>
        <p:nvPicPr>
          <p:cNvPr id="5" name="Picture 4">
            <a:extLst>
              <a:ext uri="{FF2B5EF4-FFF2-40B4-BE49-F238E27FC236}">
                <a16:creationId xmlns:a16="http://schemas.microsoft.com/office/drawing/2014/main" id="{8DDD6AAF-0211-7BA0-6327-74A7E6742AA4}"/>
              </a:ext>
            </a:extLst>
          </p:cNvPr>
          <p:cNvPicPr>
            <a:picLocks noChangeAspect="1"/>
          </p:cNvPicPr>
          <p:nvPr/>
        </p:nvPicPr>
        <p:blipFill>
          <a:blip r:embed="rId4"/>
          <a:stretch>
            <a:fillRect/>
          </a:stretch>
        </p:blipFill>
        <p:spPr>
          <a:xfrm>
            <a:off x="414236" y="734227"/>
            <a:ext cx="7581900" cy="5353050"/>
          </a:xfrm>
          <a:prstGeom prst="rect">
            <a:avLst/>
          </a:prstGeom>
        </p:spPr>
      </p:pic>
    </p:spTree>
    <p:extLst>
      <p:ext uri="{BB962C8B-B14F-4D97-AF65-F5344CB8AC3E}">
        <p14:creationId xmlns:p14="http://schemas.microsoft.com/office/powerpoint/2010/main" val="4133825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BE8652-19F2-4D95-B2EF-48C31A6706AC}"/>
              </a:ext>
            </a:extLst>
          </p:cNvPr>
          <p:cNvSpPr txBox="1"/>
          <p:nvPr/>
        </p:nvSpPr>
        <p:spPr>
          <a:xfrm>
            <a:off x="323528" y="3422179"/>
            <a:ext cx="3632472" cy="3077766"/>
          </a:xfrm>
          <a:prstGeom prst="rect">
            <a:avLst/>
          </a:prstGeom>
          <a:noFill/>
        </p:spPr>
        <p:txBody>
          <a:bodyPr wrap="square" rtlCol="0">
            <a:spAutoFit/>
          </a:bodyPr>
          <a:lstStyle/>
          <a:p>
            <a:pPr marL="285750" indent="-285750">
              <a:buFont typeface="Arial" panose="020B0604020202020204" pitchFamily="34" charset="0"/>
              <a:buChar char="•"/>
            </a:pPr>
            <a:r>
              <a:rPr lang="fi-FI" sz="1500" dirty="0">
                <a:latin typeface="+mn-lt"/>
                <a:cs typeface="+mn-cs"/>
              </a:rPr>
              <a:t>Seutukunnittain talous kasvoi v. 2020 ainoastaan Raumalla, 0,7 %, reaalisesti alkutuotannon, rakentamisen ja palveluiden nousun ansiosta. Metsäteollisuudessa kirjattiin suuri pudotus. Porin seutukunnassa laskua kirjattiin 2,3 %, mutta nimellinen nousu oli 0,9 %, selityksenä metallien hinnat. Palvelut ja alkutuotanto kasvoivat. Pohjois-Satakunnassa reaalinen BKT supistui 2,8 %. Arvonlisäys laski teollisuudessa, muuten kirjattiin kasvua.</a:t>
            </a:r>
          </a:p>
          <a:p>
            <a:pPr marL="285750" indent="-285750">
              <a:buFont typeface="Arial" panose="020B0604020202020204" pitchFamily="34" charset="0"/>
              <a:buChar char="•"/>
            </a:pPr>
            <a:endParaRPr lang="fi-FI" sz="1400" dirty="0">
              <a:latin typeface="+mn-lt"/>
              <a:cs typeface="+mn-cs"/>
            </a:endParaRPr>
          </a:p>
        </p:txBody>
      </p:sp>
      <p:sp>
        <p:nvSpPr>
          <p:cNvPr id="2" name="Otsikko 1"/>
          <p:cNvSpPr>
            <a:spLocks noGrp="1"/>
          </p:cNvSpPr>
          <p:nvPr>
            <p:ph type="ctrTitle"/>
          </p:nvPr>
        </p:nvSpPr>
        <p:spPr>
          <a:xfrm>
            <a:off x="178061" y="115889"/>
            <a:ext cx="8787880" cy="64881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a:t>
            </a:r>
            <a:endParaRPr lang="fi-FI" dirty="0"/>
          </a:p>
        </p:txBody>
      </p:sp>
      <p:sp>
        <p:nvSpPr>
          <p:cNvPr id="6147" name="Alaotsikko 2"/>
          <p:cNvSpPr>
            <a:spLocks noGrp="1"/>
          </p:cNvSpPr>
          <p:nvPr>
            <p:ph type="subTitle" idx="1"/>
          </p:nvPr>
        </p:nvSpPr>
        <p:spPr>
          <a:xfrm>
            <a:off x="178060" y="846137"/>
            <a:ext cx="9017267" cy="5165725"/>
          </a:xfrm>
        </p:spPr>
        <p:txBody>
          <a:bodyPr/>
          <a:lstStyle/>
          <a:p>
            <a:pPr marL="457200" indent="-457200" algn="l">
              <a:buFont typeface="Arial" panose="020B0604020202020204" pitchFamily="34" charset="0"/>
              <a:buChar char="•"/>
              <a:defRPr/>
            </a:pPr>
            <a:r>
              <a:rPr lang="fi-FI" altLang="fi-FI" sz="1500" dirty="0">
                <a:solidFill>
                  <a:schemeClr val="tx1"/>
                </a:solidFill>
              </a:rPr>
              <a:t>Vuoden 2021 ennakkotietojen mukaan Satakunnassa reaalinen arvonlisäys kasvoi 2,0 % (nimellisesti 5,9 %, ero johtunee suurelta osin metallien hintojen noususta). Toimialoittain tarkasteltuna reaalinen arvonlisäys laski vuoden 2021 aikana edellisvuoteen verrattuna alkutuotannossa (-8,3 %) ja jalostuksessa (-0,3 %), mutta kasvoi palveluissa (4,0 %). Koko maassa vastaavat luvut ovat alkutuotannossa -4,5 %, jalostuksessa 3,2 % ja palveluissa 3,5 %. Kaikkiaan Suomen BKT kohosi reaalisesti 3,2 % ja nimellisesti 5,7 %. </a:t>
            </a:r>
          </a:p>
          <a:p>
            <a:pPr algn="l">
              <a:defRPr/>
            </a:pPr>
            <a:r>
              <a:rPr lang="fi-FI" altLang="fi-FI" sz="600" dirty="0">
                <a:solidFill>
                  <a:schemeClr val="tx1"/>
                </a:solidFill>
              </a:rPr>
              <a:t> </a:t>
            </a:r>
          </a:p>
          <a:p>
            <a:pPr marL="457200" indent="-457200" algn="l">
              <a:buFont typeface="Arial" panose="020B0604020202020204" pitchFamily="34" charset="0"/>
              <a:buChar char="•"/>
              <a:defRPr/>
            </a:pPr>
            <a:r>
              <a:rPr lang="fi-FI" altLang="fi-FI" sz="1500" dirty="0">
                <a:solidFill>
                  <a:schemeClr val="tx1"/>
                </a:solidFill>
              </a:rPr>
              <a:t>Vuoden 2020 aikana Satakunnan BKT kasvoi 0,5 % (käyvin hinnoin ilman inflaatiokorjausta), mutta laski reaalisesti (edellisen vuoden 2019 hinnoin) 1,3 % vuoteen 2019 verrattaessa. Koko maassa BKT aleni vastaavasti 0,8 % käyvin hinnoin ja 2,2 % reaalisesti. Satakunnassa kehityksen taustalla vaikuttaa metsäteollisuuden arvonlisäyksen pudotus. BKT per </a:t>
            </a:r>
            <a:r>
              <a:rPr lang="fi-FI" altLang="fi-FI" sz="1500" dirty="0" err="1">
                <a:solidFill>
                  <a:schemeClr val="tx1"/>
                </a:solidFill>
              </a:rPr>
              <a:t>capita</a:t>
            </a:r>
            <a:r>
              <a:rPr lang="fi-FI" altLang="fi-FI" sz="1500" dirty="0">
                <a:solidFill>
                  <a:schemeClr val="tx1"/>
                </a:solidFill>
              </a:rPr>
              <a:t> kasvoi Satakunnassa v. 2020 nimellisesti 1,3 %, kun koko maassa se laski 1,0 %. </a:t>
            </a:r>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33</a:t>
            </a:fld>
            <a:endParaRPr lang="fi-FI" altLang="fi-FI" sz="1200">
              <a:solidFill>
                <a:srgbClr val="898989"/>
              </a:solidFill>
            </a:endParaRPr>
          </a:p>
        </p:txBody>
      </p:sp>
      <p:pic>
        <p:nvPicPr>
          <p:cNvPr id="5" name="Picture 4">
            <a:extLst>
              <a:ext uri="{FF2B5EF4-FFF2-40B4-BE49-F238E27FC236}">
                <a16:creationId xmlns:a16="http://schemas.microsoft.com/office/drawing/2014/main" id="{466E03F3-5E1A-4222-818B-3092504D6A1A}"/>
              </a:ext>
            </a:extLst>
          </p:cNvPr>
          <p:cNvPicPr>
            <a:picLocks noChangeAspect="1"/>
          </p:cNvPicPr>
          <p:nvPr/>
        </p:nvPicPr>
        <p:blipFill>
          <a:blip r:embed="rId3"/>
          <a:stretch>
            <a:fillRect/>
          </a:stretch>
        </p:blipFill>
        <p:spPr>
          <a:xfrm>
            <a:off x="3816116" y="3340747"/>
            <a:ext cx="5149824" cy="3077766"/>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9FB7F7E7-075E-0886-958D-AB4B65D323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060" y="6298529"/>
            <a:ext cx="1856812" cy="480765"/>
          </a:xfrm>
          <a:prstGeom prst="rect">
            <a:avLst/>
          </a:prstGeom>
        </p:spPr>
      </p:pic>
    </p:spTree>
    <p:extLst>
      <p:ext uri="{BB962C8B-B14F-4D97-AF65-F5344CB8AC3E}">
        <p14:creationId xmlns:p14="http://schemas.microsoft.com/office/powerpoint/2010/main" val="846618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34</a:t>
            </a:fld>
            <a:endParaRPr lang="fi-FI" altLang="fi-FI" sz="1200">
              <a:solidFill>
                <a:srgbClr val="898989"/>
              </a:solidFill>
            </a:endParaRPr>
          </a:p>
        </p:txBody>
      </p:sp>
      <p:pic>
        <p:nvPicPr>
          <p:cNvPr id="7" name="Picture 6">
            <a:extLst>
              <a:ext uri="{FF2B5EF4-FFF2-40B4-BE49-F238E27FC236}">
                <a16:creationId xmlns:a16="http://schemas.microsoft.com/office/drawing/2014/main" id="{0EFCDB0F-874F-401B-A256-47693CFF1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61" y="1340768"/>
            <a:ext cx="6552728" cy="4825811"/>
          </a:xfrm>
          <a:prstGeom prst="rect">
            <a:avLst/>
          </a:prstGeom>
        </p:spPr>
      </p:pic>
      <p:sp>
        <p:nvSpPr>
          <p:cNvPr id="8" name="TextBox 7">
            <a:extLst>
              <a:ext uri="{FF2B5EF4-FFF2-40B4-BE49-F238E27FC236}">
                <a16:creationId xmlns:a16="http://schemas.microsoft.com/office/drawing/2014/main" id="{D6ACDBD1-2D24-42B7-A3D9-A77FA6F7F5F1}"/>
              </a:ext>
            </a:extLst>
          </p:cNvPr>
          <p:cNvSpPr txBox="1"/>
          <p:nvPr/>
        </p:nvSpPr>
        <p:spPr>
          <a:xfrm>
            <a:off x="5940152" y="6342473"/>
            <a:ext cx="1350050" cy="246221"/>
          </a:xfrm>
          <a:prstGeom prst="rect">
            <a:avLst/>
          </a:prstGeom>
          <a:noFill/>
        </p:spPr>
        <p:txBody>
          <a:bodyPr wrap="none" rtlCol="0">
            <a:spAutoFit/>
          </a:bodyPr>
          <a:lstStyle/>
          <a:p>
            <a:r>
              <a:rPr lang="fi-FI" sz="1000" dirty="0"/>
              <a:t>Lähde: Pohjola 2014</a:t>
            </a:r>
          </a:p>
        </p:txBody>
      </p:sp>
      <p:pic>
        <p:nvPicPr>
          <p:cNvPr id="3" name="Kuva 2" descr="Kuva, joka sisältää kohteen teksti, merkki, clipart-kuva&#10;&#10;Kuvaus luotu automaattisesti">
            <a:extLst>
              <a:ext uri="{FF2B5EF4-FFF2-40B4-BE49-F238E27FC236}">
                <a16:creationId xmlns:a16="http://schemas.microsoft.com/office/drawing/2014/main" id="{FC76EAEE-6306-52BA-9518-6A9D78FFE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643829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35</a:t>
            </a:fld>
            <a:endParaRPr lang="fi-FI" altLang="fi-FI" sz="1200">
              <a:solidFill>
                <a:srgbClr val="898989"/>
              </a:solidFill>
            </a:endParaRPr>
          </a:p>
        </p:txBody>
      </p:sp>
      <p:pic>
        <p:nvPicPr>
          <p:cNvPr id="3" name="Picture 2">
            <a:extLst>
              <a:ext uri="{FF2B5EF4-FFF2-40B4-BE49-F238E27FC236}">
                <a16:creationId xmlns:a16="http://schemas.microsoft.com/office/drawing/2014/main" id="{9404C903-1CA0-4999-9E1B-34BEE5EFEAF9}"/>
              </a:ext>
            </a:extLst>
          </p:cNvPr>
          <p:cNvPicPr>
            <a:picLocks noChangeAspect="1"/>
          </p:cNvPicPr>
          <p:nvPr/>
        </p:nvPicPr>
        <p:blipFill>
          <a:blip r:embed="rId3"/>
          <a:stretch>
            <a:fillRect/>
          </a:stretch>
        </p:blipFill>
        <p:spPr>
          <a:xfrm>
            <a:off x="-11827" y="977006"/>
            <a:ext cx="9144000" cy="5242697"/>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CA26B9FF-9812-FD02-7955-B420492D7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137734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38163" y="115889"/>
            <a:ext cx="7922269" cy="818802"/>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Kansantalous, työn tuottavuus</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36</a:t>
            </a:fld>
            <a:endParaRPr lang="fi-FI" altLang="fi-FI" sz="1200">
              <a:solidFill>
                <a:srgbClr val="898989"/>
              </a:solidFill>
            </a:endParaRPr>
          </a:p>
        </p:txBody>
      </p:sp>
      <p:pic>
        <p:nvPicPr>
          <p:cNvPr id="3" name="Picture 2">
            <a:extLst>
              <a:ext uri="{FF2B5EF4-FFF2-40B4-BE49-F238E27FC236}">
                <a16:creationId xmlns:a16="http://schemas.microsoft.com/office/drawing/2014/main" id="{C9101AFC-6160-4091-8FEF-D081B6D9A27E}"/>
              </a:ext>
            </a:extLst>
          </p:cNvPr>
          <p:cNvPicPr>
            <a:picLocks noChangeAspect="1"/>
          </p:cNvPicPr>
          <p:nvPr/>
        </p:nvPicPr>
        <p:blipFill>
          <a:blip r:embed="rId3"/>
          <a:stretch>
            <a:fillRect/>
          </a:stretch>
        </p:blipFill>
        <p:spPr>
          <a:xfrm>
            <a:off x="18681" y="994581"/>
            <a:ext cx="7701955" cy="5786785"/>
          </a:xfrm>
          <a:prstGeom prst="rect">
            <a:avLst/>
          </a:prstGeom>
        </p:spPr>
      </p:pic>
      <p:sp>
        <p:nvSpPr>
          <p:cNvPr id="4" name="Rectangle 3">
            <a:extLst>
              <a:ext uri="{FF2B5EF4-FFF2-40B4-BE49-F238E27FC236}">
                <a16:creationId xmlns:a16="http://schemas.microsoft.com/office/drawing/2014/main" id="{77C42493-F194-41C0-8420-C463248C48FE}"/>
              </a:ext>
            </a:extLst>
          </p:cNvPr>
          <p:cNvSpPr/>
          <p:nvPr/>
        </p:nvSpPr>
        <p:spPr>
          <a:xfrm>
            <a:off x="394751" y="1205101"/>
            <a:ext cx="8209091" cy="646331"/>
          </a:xfrm>
          <a:prstGeom prst="rect">
            <a:avLst/>
          </a:prstGeom>
        </p:spPr>
        <p:txBody>
          <a:bodyPr wrap="square">
            <a:spAutoFit/>
          </a:bodyPr>
          <a:lstStyle/>
          <a:p>
            <a:r>
              <a:rPr lang="fi-FI" sz="1200" dirty="0"/>
              <a:t>Talouden kasvu on keskeisin hyvinvoinnin kohenemisen lähde. Tuottavuus ei ole kaikki kaikessa, mutta pitkällä tähtäimellä kansantalouden kyky kohentaa elintasoa ja elämän laatua riippuu lähinnä vain työn tuottavuudesta, sillä työntekijöiden keskimääräinen työ-tuntimäärä ei voi olla miten suuri hyvänsä (</a:t>
            </a:r>
            <a:r>
              <a:rPr lang="fi-FI" sz="1200" dirty="0" err="1"/>
              <a:t>Krugman</a:t>
            </a:r>
            <a:r>
              <a:rPr lang="fi-FI" sz="1200" dirty="0"/>
              <a:t>, 1994)</a:t>
            </a:r>
          </a:p>
        </p:txBody>
      </p:sp>
      <p:sp>
        <p:nvSpPr>
          <p:cNvPr id="6" name="TextBox 5">
            <a:extLst>
              <a:ext uri="{FF2B5EF4-FFF2-40B4-BE49-F238E27FC236}">
                <a16:creationId xmlns:a16="http://schemas.microsoft.com/office/drawing/2014/main" id="{B7529E4F-0012-4C7A-88DA-67D15F45E9D7}"/>
              </a:ext>
            </a:extLst>
          </p:cNvPr>
          <p:cNvSpPr txBox="1"/>
          <p:nvPr/>
        </p:nvSpPr>
        <p:spPr>
          <a:xfrm>
            <a:off x="7189863" y="1902973"/>
            <a:ext cx="1653429" cy="1015663"/>
          </a:xfrm>
          <a:prstGeom prst="rect">
            <a:avLst/>
          </a:prstGeom>
          <a:noFill/>
        </p:spPr>
        <p:txBody>
          <a:bodyPr wrap="square" rtlCol="0">
            <a:spAutoFit/>
          </a:bodyPr>
          <a:lstStyle/>
          <a:p>
            <a:r>
              <a:rPr lang="fi-FI" sz="1000" i="1" dirty="0"/>
              <a:t>Kokonaistuottavuudella tarkoitetaan sitä osaa arvonlisäyksen kasvusta, jota ei voida selittää tuotantopanosten (työ, pääoma) kasvulla.</a:t>
            </a:r>
          </a:p>
        </p:txBody>
      </p:sp>
      <p:sp>
        <p:nvSpPr>
          <p:cNvPr id="5" name="TextBox 4">
            <a:extLst>
              <a:ext uri="{FF2B5EF4-FFF2-40B4-BE49-F238E27FC236}">
                <a16:creationId xmlns:a16="http://schemas.microsoft.com/office/drawing/2014/main" id="{1A3D5EDC-8523-4113-9CA0-A644F9336CAC}"/>
              </a:ext>
            </a:extLst>
          </p:cNvPr>
          <p:cNvSpPr txBox="1"/>
          <p:nvPr/>
        </p:nvSpPr>
        <p:spPr>
          <a:xfrm>
            <a:off x="7189863" y="3309362"/>
            <a:ext cx="1797446" cy="2631490"/>
          </a:xfrm>
          <a:prstGeom prst="rect">
            <a:avLst/>
          </a:prstGeom>
          <a:noFill/>
        </p:spPr>
        <p:txBody>
          <a:bodyPr wrap="square" rtlCol="0">
            <a:spAutoFit/>
          </a:bodyPr>
          <a:lstStyle/>
          <a:p>
            <a:r>
              <a:rPr lang="fi-FI" sz="1100" dirty="0"/>
              <a:t>Taloustieteen nobelisti </a:t>
            </a:r>
            <a:r>
              <a:rPr lang="fi-FI" sz="1100" dirty="0" err="1"/>
              <a:t>Solow</a:t>
            </a:r>
            <a:r>
              <a:rPr lang="fi-FI" sz="1100" dirty="0"/>
              <a:t> on osoittanut, </a:t>
            </a:r>
            <a:br>
              <a:rPr lang="fi-FI" sz="1100" dirty="0"/>
            </a:br>
            <a:r>
              <a:rPr lang="fi-FI" sz="1100" dirty="0"/>
              <a:t>että Yhdysvaltain talous kasvoi henkeä kohti</a:t>
            </a:r>
          </a:p>
          <a:p>
            <a:r>
              <a:rPr lang="fi-FI" sz="1100" dirty="0"/>
              <a:t>lasketun BKT:n mukaan vuosittain keskimäärin 1,64 % ajanjaksolla 1890–1995, josta </a:t>
            </a:r>
          </a:p>
          <a:p>
            <a:r>
              <a:rPr lang="fi-FI" sz="1100" dirty="0"/>
              <a:t>aineettoman pääoman osuus oli 0,55 %, 0,17 % aiheutui työvoiman kasvusta ja loput</a:t>
            </a:r>
          </a:p>
          <a:p>
            <a:r>
              <a:rPr lang="fi-FI" sz="1100" dirty="0"/>
              <a:t>n. 0,92 % teknisen kehityksen aiheuttamasta tuottavuuden kasvusta.</a:t>
            </a:r>
          </a:p>
        </p:txBody>
      </p:sp>
      <p:pic>
        <p:nvPicPr>
          <p:cNvPr id="7" name="Kuva 6" descr="Kuva, joka sisältää kohteen teksti, merkki, clipart-kuva&#10;&#10;Kuvaus luotu automaattisesti">
            <a:extLst>
              <a:ext uri="{FF2B5EF4-FFF2-40B4-BE49-F238E27FC236}">
                <a16:creationId xmlns:a16="http://schemas.microsoft.com/office/drawing/2014/main" id="{4C2A41FF-90B7-B2DB-2CF8-69DB32A161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5152" y="6253269"/>
            <a:ext cx="1856812" cy="480765"/>
          </a:xfrm>
          <a:prstGeom prst="rect">
            <a:avLst/>
          </a:prstGeom>
        </p:spPr>
      </p:pic>
    </p:spTree>
    <p:extLst>
      <p:ext uri="{BB962C8B-B14F-4D97-AF65-F5344CB8AC3E}">
        <p14:creationId xmlns:p14="http://schemas.microsoft.com/office/powerpoint/2010/main" val="176191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75130" y="0"/>
            <a:ext cx="8465397" cy="481015"/>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3600" b="1" dirty="0">
                <a:solidFill>
                  <a:schemeClr val="tx2"/>
                </a:solidFill>
              </a:rPr>
              <a:t>Aluetalous, työn tuottavuus</a:t>
            </a:r>
            <a:endParaRPr lang="fi-FI" sz="36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37</a:t>
            </a:fld>
            <a:endParaRPr lang="fi-FI" altLang="fi-FI" sz="1200">
              <a:solidFill>
                <a:srgbClr val="898989"/>
              </a:solidFill>
            </a:endParaRPr>
          </a:p>
        </p:txBody>
      </p:sp>
      <p:sp>
        <p:nvSpPr>
          <p:cNvPr id="7" name="TextBox 6">
            <a:extLst>
              <a:ext uri="{FF2B5EF4-FFF2-40B4-BE49-F238E27FC236}">
                <a16:creationId xmlns:a16="http://schemas.microsoft.com/office/drawing/2014/main" id="{9CB29564-CBCD-4248-8AAA-90454839BC15}"/>
              </a:ext>
            </a:extLst>
          </p:cNvPr>
          <p:cNvSpPr txBox="1"/>
          <p:nvPr/>
        </p:nvSpPr>
        <p:spPr>
          <a:xfrm>
            <a:off x="3491880" y="6438089"/>
            <a:ext cx="5350876" cy="461665"/>
          </a:xfrm>
          <a:prstGeom prst="rect">
            <a:avLst/>
          </a:prstGeom>
          <a:noFill/>
        </p:spPr>
        <p:txBody>
          <a:bodyPr wrap="square" rtlCol="0">
            <a:spAutoFit/>
          </a:bodyPr>
          <a:lstStyle/>
          <a:p>
            <a:r>
              <a:rPr lang="fi-FI" sz="1200" dirty="0"/>
              <a:t>Arvonlisäys sisältää palkat, voitot, vuokrat  ja poistot yms. eriä. Toimi-aloittaisten arvonlisäysten summasta muodostuu BKT.</a:t>
            </a:r>
          </a:p>
        </p:txBody>
      </p:sp>
      <p:pic>
        <p:nvPicPr>
          <p:cNvPr id="3" name="Picture 2">
            <a:extLst>
              <a:ext uri="{FF2B5EF4-FFF2-40B4-BE49-F238E27FC236}">
                <a16:creationId xmlns:a16="http://schemas.microsoft.com/office/drawing/2014/main" id="{46B8859C-85F5-C496-144E-C3517406764C}"/>
              </a:ext>
            </a:extLst>
          </p:cNvPr>
          <p:cNvPicPr>
            <a:picLocks noChangeAspect="1"/>
          </p:cNvPicPr>
          <p:nvPr/>
        </p:nvPicPr>
        <p:blipFill>
          <a:blip r:embed="rId3"/>
          <a:stretch>
            <a:fillRect/>
          </a:stretch>
        </p:blipFill>
        <p:spPr>
          <a:xfrm>
            <a:off x="678603" y="561341"/>
            <a:ext cx="8465397" cy="6325911"/>
          </a:xfrm>
          <a:prstGeom prst="rect">
            <a:avLst/>
          </a:prstGeom>
          <a:solidFill>
            <a:schemeClr val="bg1">
              <a:lumMod val="95000"/>
            </a:schemeClr>
          </a:solidFill>
        </p:spPr>
      </p:pic>
      <p:sp>
        <p:nvSpPr>
          <p:cNvPr id="6" name="TextBox 5">
            <a:extLst>
              <a:ext uri="{FF2B5EF4-FFF2-40B4-BE49-F238E27FC236}">
                <a16:creationId xmlns:a16="http://schemas.microsoft.com/office/drawing/2014/main" id="{605B4C4F-1E8B-B655-F616-03204872F3B6}"/>
              </a:ext>
            </a:extLst>
          </p:cNvPr>
          <p:cNvSpPr txBox="1"/>
          <p:nvPr/>
        </p:nvSpPr>
        <p:spPr>
          <a:xfrm>
            <a:off x="-25260" y="1196752"/>
            <a:ext cx="780836" cy="2400657"/>
          </a:xfrm>
          <a:prstGeom prst="rect">
            <a:avLst/>
          </a:prstGeom>
          <a:noFill/>
        </p:spPr>
        <p:txBody>
          <a:bodyPr wrap="square" rtlCol="0">
            <a:spAutoFit/>
          </a:bodyPr>
          <a:lstStyle/>
          <a:p>
            <a:pPr eaLnBrk="0" fontAlgn="base" hangingPunct="0">
              <a:spcBef>
                <a:spcPct val="0"/>
              </a:spcBef>
              <a:spcAft>
                <a:spcPct val="0"/>
              </a:spcAft>
            </a:pPr>
            <a:r>
              <a:rPr lang="fi-FI" sz="1000" dirty="0">
                <a:solidFill>
                  <a:prstClr val="black"/>
                </a:solidFill>
                <a:latin typeface="Arial" panose="020B0604020202020204" pitchFamily="34" charset="0"/>
                <a:cs typeface="Arial" panose="020B0604020202020204" pitchFamily="34" charset="0"/>
              </a:rPr>
              <a:t>Arvon-lisäys sisältää palkat, voitot, vuokrat  ja poistot yms. eriä. Toimialoit-</a:t>
            </a:r>
            <a:r>
              <a:rPr lang="fi-FI" sz="1000" dirty="0" err="1">
                <a:solidFill>
                  <a:prstClr val="black"/>
                </a:solidFill>
                <a:latin typeface="Arial" panose="020B0604020202020204" pitchFamily="34" charset="0"/>
                <a:cs typeface="Arial" panose="020B0604020202020204" pitchFamily="34" charset="0"/>
              </a:rPr>
              <a:t>taisten</a:t>
            </a:r>
            <a:r>
              <a:rPr lang="fi-FI" sz="1000" dirty="0">
                <a:solidFill>
                  <a:prstClr val="black"/>
                </a:solidFill>
                <a:latin typeface="Arial" panose="020B0604020202020204" pitchFamily="34" charset="0"/>
                <a:cs typeface="Arial" panose="020B0604020202020204" pitchFamily="34" charset="0"/>
              </a:rPr>
              <a:t> arvon-lisäysten summasta </a:t>
            </a:r>
            <a:r>
              <a:rPr lang="fi-FI" sz="1000" dirty="0" err="1">
                <a:solidFill>
                  <a:prstClr val="black"/>
                </a:solidFill>
                <a:latin typeface="Arial" panose="020B0604020202020204" pitchFamily="34" charset="0"/>
                <a:cs typeface="Arial" panose="020B0604020202020204" pitchFamily="34" charset="0"/>
              </a:rPr>
              <a:t>muodos-tuu</a:t>
            </a:r>
            <a:r>
              <a:rPr lang="fi-FI" sz="1000" dirty="0">
                <a:solidFill>
                  <a:prstClr val="black"/>
                </a:solidFill>
                <a:latin typeface="Arial" panose="020B0604020202020204" pitchFamily="34" charset="0"/>
                <a:cs typeface="Arial" panose="020B0604020202020204" pitchFamily="34" charset="0"/>
              </a:rPr>
              <a:t> BKT.</a:t>
            </a:r>
          </a:p>
        </p:txBody>
      </p:sp>
    </p:spTree>
    <p:extLst>
      <p:ext uri="{BB962C8B-B14F-4D97-AF65-F5344CB8AC3E}">
        <p14:creationId xmlns:p14="http://schemas.microsoft.com/office/powerpoint/2010/main" val="3241139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1026" name="0991292C-1819-4D20-9F34-1CE62EFEDC78" descr="IMG_3096.jpg">
            <a:extLst>
              <a:ext uri="{FF2B5EF4-FFF2-40B4-BE49-F238E27FC236}">
                <a16:creationId xmlns:a16="http://schemas.microsoft.com/office/drawing/2014/main" id="{400BB9BA-8DE2-3C47-8FF8-9F03F55103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524779" y="-880094"/>
            <a:ext cx="6094442" cy="81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70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1368030" y="1131095"/>
            <a:ext cx="6407944" cy="569714"/>
          </a:xfrm>
        </p:spPr>
        <p:txBody>
          <a:bodyPr>
            <a:normAutofit/>
          </a:bodyPr>
          <a:lstStyle/>
          <a:p>
            <a:r>
              <a:rPr lang="en-GB" sz="1800" dirty="0" err="1"/>
              <a:t>Uusimaa</a:t>
            </a:r>
            <a:endParaRPr lang="en-GB" sz="1800" dirty="0"/>
          </a:p>
        </p:txBody>
      </p:sp>
      <p:pic>
        <p:nvPicPr>
          <p:cNvPr id="2" name="Picture 1">
            <a:extLst>
              <a:ext uri="{FF2B5EF4-FFF2-40B4-BE49-F238E27FC236}">
                <a16:creationId xmlns:a16="http://schemas.microsoft.com/office/drawing/2014/main" id="{EDF01809-42DB-4880-9C4A-15D521DF95EE}"/>
              </a:ext>
            </a:extLst>
          </p:cNvPr>
          <p:cNvPicPr>
            <a:picLocks noChangeAspect="1"/>
          </p:cNvPicPr>
          <p:nvPr/>
        </p:nvPicPr>
        <p:blipFill>
          <a:blip r:embed="rId3"/>
          <a:stretch>
            <a:fillRect/>
          </a:stretch>
        </p:blipFill>
        <p:spPr>
          <a:xfrm>
            <a:off x="354074" y="136525"/>
            <a:ext cx="8530683" cy="6104185"/>
          </a:xfrm>
          <a:prstGeom prst="rect">
            <a:avLst/>
          </a:prstGeom>
        </p:spPr>
      </p:pic>
      <p:sp>
        <p:nvSpPr>
          <p:cNvPr id="3" name="TextBox 2">
            <a:extLst>
              <a:ext uri="{FF2B5EF4-FFF2-40B4-BE49-F238E27FC236}">
                <a16:creationId xmlns:a16="http://schemas.microsoft.com/office/drawing/2014/main" id="{973A5CE4-4CDC-4B16-9487-493F2F929E6C}"/>
              </a:ext>
            </a:extLst>
          </p:cNvPr>
          <p:cNvSpPr txBox="1"/>
          <p:nvPr/>
        </p:nvSpPr>
        <p:spPr>
          <a:xfrm>
            <a:off x="7350896" y="6207115"/>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5F1A83DA-6830-2102-8E36-56397E58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94231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E109AE01-ABE3-603C-363D-08EA880FB3DA}"/>
              </a:ext>
            </a:extLst>
          </p:cNvPr>
          <p:cNvPicPr>
            <a:picLocks noChangeAspect="1"/>
          </p:cNvPicPr>
          <p:nvPr/>
        </p:nvPicPr>
        <p:blipFill rotWithShape="1">
          <a:blip r:embed="rId3"/>
          <a:srcRect l="464"/>
          <a:stretch/>
        </p:blipFill>
        <p:spPr>
          <a:xfrm>
            <a:off x="90488" y="68263"/>
            <a:ext cx="8963025" cy="6100762"/>
          </a:xfrm>
          <a:prstGeom prst="rect">
            <a:avLst/>
          </a:prstGeom>
          <a:noFill/>
        </p:spPr>
      </p:pic>
      <p:sp>
        <p:nvSpPr>
          <p:cNvPr id="4099" name="Dian numeron paikkamerkki 3" hidden="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C0A254CD-3298-4562-96E7-FF5BE32B8A8D}" type="slidenum">
              <a:rPr lang="fi-FI" altLang="fi-FI" sz="1200" smtClean="0">
                <a:solidFill>
                  <a:srgbClr val="898989"/>
                </a:solidFill>
              </a:rPr>
              <a:pPr>
                <a:spcBef>
                  <a:spcPct val="0"/>
                </a:spcBef>
                <a:spcAft>
                  <a:spcPts val="600"/>
                </a:spcAft>
                <a:buFontTx/>
                <a:buNone/>
              </a:pPr>
              <a:t>4</a:t>
            </a:fld>
            <a:endParaRPr lang="fi-FI" altLang="fi-FI" sz="1200">
              <a:solidFill>
                <a:srgbClr val="898989"/>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9D9C7F3E-58DA-84A6-7E0F-8F5DB3FC1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11627399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3C6185-D9E0-432F-A791-167932E666E6}"/>
              </a:ext>
            </a:extLst>
          </p:cNvPr>
          <p:cNvPicPr>
            <a:picLocks noChangeAspect="1"/>
          </p:cNvPicPr>
          <p:nvPr/>
        </p:nvPicPr>
        <p:blipFill>
          <a:blip r:embed="rId3"/>
          <a:stretch>
            <a:fillRect/>
          </a:stretch>
        </p:blipFill>
        <p:spPr>
          <a:xfrm>
            <a:off x="225142" y="44624"/>
            <a:ext cx="8667338" cy="6295353"/>
          </a:xfrm>
          <a:prstGeom prst="rect">
            <a:avLst/>
          </a:prstGeom>
        </p:spPr>
      </p:pic>
      <p:sp>
        <p:nvSpPr>
          <p:cNvPr id="3" name="TextBox 2">
            <a:extLst>
              <a:ext uri="{FF2B5EF4-FFF2-40B4-BE49-F238E27FC236}">
                <a16:creationId xmlns:a16="http://schemas.microsoft.com/office/drawing/2014/main" id="{4323F5BE-E0A5-4CB7-95BC-14DD306D34D9}"/>
              </a:ext>
            </a:extLst>
          </p:cNvPr>
          <p:cNvSpPr txBox="1"/>
          <p:nvPr/>
        </p:nvSpPr>
        <p:spPr>
          <a:xfrm>
            <a:off x="7300041" y="63579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FB2A770A-6D13-66FE-B0BD-EF951C2DFC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84" y="6293899"/>
            <a:ext cx="1856812" cy="480765"/>
          </a:xfrm>
          <a:prstGeom prst="rect">
            <a:avLst/>
          </a:prstGeom>
        </p:spPr>
      </p:pic>
    </p:spTree>
    <p:extLst>
      <p:ext uri="{BB962C8B-B14F-4D97-AF65-F5344CB8AC3E}">
        <p14:creationId xmlns:p14="http://schemas.microsoft.com/office/powerpoint/2010/main" val="41577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89B81E-2CE1-425B-A876-51239C011164}"/>
              </a:ext>
            </a:extLst>
          </p:cNvPr>
          <p:cNvPicPr>
            <a:picLocks noChangeAspect="1"/>
          </p:cNvPicPr>
          <p:nvPr/>
        </p:nvPicPr>
        <p:blipFill>
          <a:blip r:embed="rId3"/>
          <a:stretch>
            <a:fillRect/>
          </a:stretch>
        </p:blipFill>
        <p:spPr>
          <a:xfrm>
            <a:off x="174127" y="44624"/>
            <a:ext cx="8718353" cy="6332406"/>
          </a:xfrm>
          <a:prstGeom prst="rect">
            <a:avLst/>
          </a:prstGeom>
        </p:spPr>
      </p:pic>
      <p:sp>
        <p:nvSpPr>
          <p:cNvPr id="3" name="TextBox 2">
            <a:extLst>
              <a:ext uri="{FF2B5EF4-FFF2-40B4-BE49-F238E27FC236}">
                <a16:creationId xmlns:a16="http://schemas.microsoft.com/office/drawing/2014/main" id="{D8E7EA17-EFEE-4FFA-8F00-DFA84A0C2A91}"/>
              </a:ext>
            </a:extLst>
          </p:cNvPr>
          <p:cNvSpPr txBox="1"/>
          <p:nvPr/>
        </p:nvSpPr>
        <p:spPr>
          <a:xfrm>
            <a:off x="7368144" y="6349174"/>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2" name="Kuva 1" descr="Kuva, joka sisältää kohteen teksti, merkki, clipart-kuva&#10;&#10;Kuvaus luotu automaattisesti">
            <a:extLst>
              <a:ext uri="{FF2B5EF4-FFF2-40B4-BE49-F238E27FC236}">
                <a16:creationId xmlns:a16="http://schemas.microsoft.com/office/drawing/2014/main" id="{426EC981-0F9D-A236-6404-4850FABF09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32611"/>
            <a:ext cx="1856812" cy="480765"/>
          </a:xfrm>
          <a:prstGeom prst="rect">
            <a:avLst/>
          </a:prstGeom>
        </p:spPr>
      </p:pic>
    </p:spTree>
    <p:extLst>
      <p:ext uri="{BB962C8B-B14F-4D97-AF65-F5344CB8AC3E}">
        <p14:creationId xmlns:p14="http://schemas.microsoft.com/office/powerpoint/2010/main" val="26963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044B71-3E15-42B9-8BA3-462D61CF8A2E}"/>
              </a:ext>
            </a:extLst>
          </p:cNvPr>
          <p:cNvPicPr>
            <a:picLocks noChangeAspect="1"/>
          </p:cNvPicPr>
          <p:nvPr/>
        </p:nvPicPr>
        <p:blipFill>
          <a:blip r:embed="rId3"/>
          <a:stretch>
            <a:fillRect/>
          </a:stretch>
        </p:blipFill>
        <p:spPr>
          <a:xfrm>
            <a:off x="241738" y="44624"/>
            <a:ext cx="8628360" cy="6264696"/>
          </a:xfrm>
          <a:prstGeom prst="rect">
            <a:avLst/>
          </a:prstGeom>
        </p:spPr>
      </p:pic>
      <p:sp>
        <p:nvSpPr>
          <p:cNvPr id="3" name="TextBox 2">
            <a:extLst>
              <a:ext uri="{FF2B5EF4-FFF2-40B4-BE49-F238E27FC236}">
                <a16:creationId xmlns:a16="http://schemas.microsoft.com/office/drawing/2014/main" id="{4B2A97AB-F145-4127-BDFB-0C1F22C4FA6A}"/>
              </a:ext>
            </a:extLst>
          </p:cNvPr>
          <p:cNvSpPr txBox="1"/>
          <p:nvPr/>
        </p:nvSpPr>
        <p:spPr>
          <a:xfrm>
            <a:off x="7338685" y="6303481"/>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0B8805D7-6B30-BCBF-FE9D-677564FB79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spTree>
    <p:extLst>
      <p:ext uri="{BB962C8B-B14F-4D97-AF65-F5344CB8AC3E}">
        <p14:creationId xmlns:p14="http://schemas.microsoft.com/office/powerpoint/2010/main" val="355769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1E07D-890C-426A-94C0-6C06082AA709}"/>
              </a:ext>
            </a:extLst>
          </p:cNvPr>
          <p:cNvPicPr>
            <a:picLocks noChangeAspect="1"/>
          </p:cNvPicPr>
          <p:nvPr/>
        </p:nvPicPr>
        <p:blipFill>
          <a:blip r:embed="rId3"/>
          <a:stretch>
            <a:fillRect/>
          </a:stretch>
        </p:blipFill>
        <p:spPr>
          <a:xfrm>
            <a:off x="323528" y="12998"/>
            <a:ext cx="8496944" cy="6168605"/>
          </a:xfrm>
          <a:prstGeom prst="rect">
            <a:avLst/>
          </a:prstGeom>
        </p:spPr>
      </p:pic>
      <p:sp>
        <p:nvSpPr>
          <p:cNvPr id="3" name="TextBox 2">
            <a:extLst>
              <a:ext uri="{FF2B5EF4-FFF2-40B4-BE49-F238E27FC236}">
                <a16:creationId xmlns:a16="http://schemas.microsoft.com/office/drawing/2014/main" id="{CAEFF252-D316-43CB-9BA4-DCB6E69B3E51}"/>
              </a:ext>
            </a:extLst>
          </p:cNvPr>
          <p:cNvSpPr txBox="1"/>
          <p:nvPr/>
        </p:nvSpPr>
        <p:spPr>
          <a:xfrm>
            <a:off x="7266842" y="6181603"/>
            <a:ext cx="1553630" cy="246221"/>
          </a:xfrm>
          <a:prstGeom prst="rect">
            <a:avLst/>
          </a:prstGeom>
          <a:noFill/>
        </p:spPr>
        <p:txBody>
          <a:bodyPr wrap="none" rtlCol="0">
            <a:spAutoFit/>
          </a:bodyPr>
          <a:lstStyle/>
          <a:p>
            <a:r>
              <a:rPr lang="fi-FI" sz="1000" dirty="0"/>
              <a:t>Lähde: </a:t>
            </a:r>
            <a:r>
              <a:rPr lang="fi-FI" sz="1000" dirty="0" err="1"/>
              <a:t>Merit</a:t>
            </a:r>
            <a:r>
              <a:rPr lang="fi-FI" sz="1000" dirty="0"/>
              <a:t> </a:t>
            </a:r>
            <a:r>
              <a:rPr lang="fi-FI" sz="1000" dirty="0" err="1"/>
              <a:t>Economics</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D96681E5-F770-F8E8-C22D-45045A51B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50275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70C9AC-0950-CF43-3848-D9C63DC05D65}"/>
              </a:ext>
            </a:extLst>
          </p:cNvPr>
          <p:cNvPicPr>
            <a:picLocks noChangeAspect="1"/>
          </p:cNvPicPr>
          <p:nvPr/>
        </p:nvPicPr>
        <p:blipFill>
          <a:blip r:embed="rId2"/>
          <a:stretch>
            <a:fillRect/>
          </a:stretch>
        </p:blipFill>
        <p:spPr>
          <a:xfrm>
            <a:off x="6768426" y="53768"/>
            <a:ext cx="2189646" cy="3097067"/>
          </a:xfrm>
          <a:prstGeom prst="rect">
            <a:avLst/>
          </a:prstGeom>
        </p:spPr>
      </p:pic>
      <p:pic>
        <p:nvPicPr>
          <p:cNvPr id="6" name="Picture 5">
            <a:extLst>
              <a:ext uri="{FF2B5EF4-FFF2-40B4-BE49-F238E27FC236}">
                <a16:creationId xmlns:a16="http://schemas.microsoft.com/office/drawing/2014/main" id="{DE4163E3-0B5B-1B6B-BD6D-FDF7064304C8}"/>
              </a:ext>
            </a:extLst>
          </p:cNvPr>
          <p:cNvPicPr>
            <a:picLocks noChangeAspect="1"/>
          </p:cNvPicPr>
          <p:nvPr/>
        </p:nvPicPr>
        <p:blipFill>
          <a:blip r:embed="rId3"/>
          <a:stretch>
            <a:fillRect/>
          </a:stretch>
        </p:blipFill>
        <p:spPr>
          <a:xfrm>
            <a:off x="6880226" y="3146532"/>
            <a:ext cx="2077846" cy="2941478"/>
          </a:xfrm>
          <a:prstGeom prst="rect">
            <a:avLst/>
          </a:prstGeom>
        </p:spPr>
      </p:pic>
      <p:sp>
        <p:nvSpPr>
          <p:cNvPr id="42" name="Tekstiruutu 41"/>
          <p:cNvSpPr txBox="1"/>
          <p:nvPr/>
        </p:nvSpPr>
        <p:spPr>
          <a:xfrm>
            <a:off x="0" y="537463"/>
            <a:ext cx="8049685" cy="624786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teollinen rakenne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maan monipuolisimpia: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sk maan 9., Pohjois-Satakunta </a:t>
            </a:r>
            <a:r>
              <a:rPr lang="fi-FI" sz="1400" b="1" dirty="0">
                <a:solidFill>
                  <a:prstClr val="black"/>
                </a:solidFill>
                <a:latin typeface="Calibri" panose="020F0502020204030204"/>
              </a:rPr>
              <a:t>13</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Rauman sk</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 monipuolisin teollisuuden henkilöstössä Suomen </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(kartassa vihreällä monipuolisimmat ja punaisella yksipuolisimmat teolliset rakenteet, v. 2021)</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avoimuusindeksi</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(vienti Tullin mukaan/BKT)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maan korkeimpia: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49 %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(koko maa </a:t>
            </a:r>
            <a:r>
              <a:rPr lang="fi-FI" b="1" dirty="0">
                <a:solidFill>
                  <a:prstClr val="black"/>
                </a:solidFill>
                <a:latin typeface="Calibri" panose="020F0502020204030204"/>
              </a:rPr>
              <a:t>24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 v. 2020)</a:t>
            </a:r>
          </a:p>
          <a:p>
            <a:pPr marR="0" lvl="0" algn="l" defTabSz="914400" rtl="0" eaLnBrk="1" fontAlgn="auto" latinLnBrk="0" hangingPunct="1">
              <a:lnSpc>
                <a:spcPct val="100000"/>
              </a:lnSpc>
              <a:spcBef>
                <a:spcPts val="0"/>
              </a:spcBef>
              <a:spcAft>
                <a:spcPts val="0"/>
              </a:spcAft>
              <a:buClrTx/>
              <a:buSzTx/>
              <a:tabLst/>
              <a:defRPr/>
            </a:pPr>
            <a:r>
              <a:rPr kumimoji="0" lang="fi-FI" b="1" i="0" u="none" strike="noStrike" kern="1200" cap="none" spc="0" normalizeH="0" baseline="0" noProof="0" dirty="0">
                <a:ln>
                  <a:noFill/>
                </a:ln>
                <a:solidFill>
                  <a:srgbClr val="2683C6">
                    <a:lumMod val="75000"/>
                  </a:srgbClr>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viennin arvo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maakunnista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4.</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2021 (Tulli</a:t>
            </a:r>
            <a:r>
              <a:rPr lang="fi-FI" b="1" dirty="0">
                <a:solidFill>
                  <a:prstClr val="black"/>
                </a:solidFill>
                <a:latin typeface="Calibri" panose="020F0502020204030204"/>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arvo n. 4,9 mrd. €), osuus Suomen viennistä </a:t>
            </a:r>
            <a:r>
              <a:rPr lang="fi-FI" b="1" dirty="0">
                <a:solidFill>
                  <a:srgbClr val="099BDD"/>
                </a:solidFill>
                <a:latin typeface="Calibri" panose="020F0502020204030204"/>
              </a:rPr>
              <a:t>7,1</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(väestöosuus </a:t>
            </a:r>
            <a:r>
              <a:rPr lang="fi-FI" b="1" dirty="0">
                <a:solidFill>
                  <a:prstClr val="black"/>
                </a:solidFill>
                <a:latin typeface="Calibri" panose="020F0502020204030204"/>
              </a:rPr>
              <a:t>3,9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osuus maan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teollisuuden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työpaikoista</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korkea</a:t>
            </a:r>
            <a:r>
              <a:rPr lang="fi-FI" b="1" dirty="0">
                <a:solidFill>
                  <a:prstClr val="black"/>
                </a:solidFill>
                <a:latin typeface="Calibri" panose="020F0502020204030204"/>
              </a:rPr>
              <a: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5,5 %</a:t>
            </a:r>
            <a:r>
              <a:rPr lang="fi-FI" b="1" dirty="0">
                <a:solidFill>
                  <a:prstClr val="black"/>
                </a:solidFill>
                <a:latin typeface="Calibri" panose="020F0502020204030204"/>
              </a:rPr>
              <a:t>;</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liikevaihdosta osuus on </a:t>
            </a:r>
            <a:r>
              <a:rPr lang="fi-FI" b="1" dirty="0">
                <a:solidFill>
                  <a:srgbClr val="099BDD"/>
                </a:solidFill>
                <a:latin typeface="Calibri" panose="020F0502020204030204"/>
              </a:rPr>
              <a:t>4,9</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ja toimipaikoista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5,8 %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2021). </a:t>
            </a:r>
            <a:r>
              <a:rPr lang="fi-FI" b="1" dirty="0">
                <a:solidFill>
                  <a:prstClr val="black"/>
                </a:solidFill>
                <a:latin typeface="Calibri" panose="020F0502020204030204"/>
              </a:rPr>
              <a:t>Sata-</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kunta tuottaa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sähköstä </a:t>
            </a:r>
            <a:r>
              <a:rPr lang="fi-FI" b="1" dirty="0">
                <a:solidFill>
                  <a:srgbClr val="099BDD"/>
                </a:solidFill>
                <a:latin typeface="Calibri" panose="020F0502020204030204"/>
              </a:rPr>
              <a:t>24 %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b="1" dirty="0">
                <a:solidFill>
                  <a:prstClr val="black"/>
                </a:solidFill>
                <a:latin typeface="Calibri" panose="020F0502020204030204"/>
              </a:rPr>
              <a:t>20</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21). OL3:lla osuus yli 40 %! </a:t>
            </a:r>
            <a:endPar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kilpailukyky </a:t>
            </a:r>
            <a:r>
              <a:rPr lang="fi-FI" b="1" dirty="0">
                <a:solidFill>
                  <a:srgbClr val="7182B8"/>
                </a:solidFill>
                <a:latin typeface="Calibri" panose="020F0502020204030204"/>
              </a:rPr>
              <a:t>pysynyt suhteellisen hyvänä</a:t>
            </a:r>
            <a:r>
              <a:rPr kumimoji="0" lang="fi-FI" sz="1800" b="1" i="0" u="none" strike="noStrike" kern="1200" cap="none" spc="0" normalizeH="0" baseline="0" noProof="0" dirty="0">
                <a:ln>
                  <a:noFill/>
                </a:ln>
                <a:solidFill>
                  <a:srgbClr val="7182B8"/>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vv. 2011-20:</a:t>
            </a:r>
          </a:p>
          <a:p>
            <a:pPr marL="457200" marR="0" lvl="1"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Viiden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osatekijän mittaristo, joka kuvaa seutukunnan kykyä tuottaa BKT:tä</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fi-FI" sz="1400" b="1" dirty="0">
                <a:solidFill>
                  <a:prstClr val="black"/>
                </a:solidFill>
                <a:latin typeface="Calibri" panose="020F0502020204030204"/>
              </a:rPr>
              <a:t>työn tuottavuus, koulutusaste, työllisyysaste, teollisuus, yritysdynamiikka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a:t>
            </a:r>
            <a:r>
              <a:rPr lang="fi-FI" sz="1400" b="1" dirty="0">
                <a:solidFill>
                  <a:prstClr val="black"/>
                </a:solidFill>
                <a:latin typeface="Calibri" panose="020F0502020204030204"/>
              </a:rPr>
              <a:t> </a:t>
            </a:r>
            <a:r>
              <a:rPr lang="fi-FI" sz="1400" b="1" dirty="0">
                <a:solidFill>
                  <a:srgbClr val="099BDD"/>
                </a:solidFill>
                <a:latin typeface="Calibri" panose="020F0502020204030204"/>
              </a:rPr>
              <a:t>sijalla 5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lang="fi-FI" sz="1400" b="1" dirty="0">
                <a:solidFill>
                  <a:prstClr val="black"/>
                </a:solidFill>
                <a:latin typeface="Calibri" panose="020F0502020204030204"/>
              </a:rPr>
              <a:t>69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seutukunnan joukossa), Porin seutukunta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15 </a:t>
            </a:r>
            <a:r>
              <a:rPr kumimoji="0" lang="fi-FI" sz="1400" b="1" i="0" u="none" strike="noStrike" kern="1200" cap="none" spc="0" normalizeH="0" baseline="0" noProof="0" dirty="0">
                <a:ln>
                  <a:noFill/>
                </a:ln>
                <a:effectLst/>
                <a:uLnTx/>
                <a:uFillTx/>
                <a:latin typeface="Calibri" panose="020F0502020204030204"/>
                <a:ea typeface="+mn-ea"/>
                <a:cs typeface="Arial" panose="020B0604020202020204" pitchFamily="34" charset="0"/>
              </a:rPr>
              <a:t>ja</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a:t>
            </a:r>
            <a:r>
              <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sijalla 52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(BKT/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silti tulosta selvästi parempi).</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seutukunnan </a:t>
            </a:r>
            <a:r>
              <a:rPr kumimoji="0" lang="fi-FI" sz="1800" b="1" i="0" u="none" strike="noStrike" kern="1200" cap="none" spc="0" normalizeH="0" baseline="0" noProof="0" dirty="0">
                <a:ln>
                  <a:noFill/>
                </a:ln>
                <a:solidFill>
                  <a:srgbClr val="344068">
                    <a:lumMod val="60000"/>
                    <a:lumOff val="40000"/>
                  </a:srgbClr>
                </a:solidFill>
                <a:effectLst/>
                <a:uLnTx/>
                <a:uFillTx/>
                <a:latin typeface="Calibri" panose="020F0502020204030204"/>
                <a:ea typeface="+mn-ea"/>
                <a:cs typeface="Arial" panose="020B0604020202020204" pitchFamily="34" charset="0"/>
              </a:rPr>
              <a:t>BKT/</a:t>
            </a:r>
            <a:r>
              <a:rPr kumimoji="0" lang="fi-FI" sz="1800" b="1" i="0" u="none" strike="noStrike" kern="1200" cap="none" spc="0" normalizeH="0" baseline="0" noProof="0" dirty="0" err="1">
                <a:ln>
                  <a:noFill/>
                </a:ln>
                <a:solidFill>
                  <a:srgbClr val="344068">
                    <a:lumMod val="60000"/>
                    <a:lumOff val="40000"/>
                  </a:srgbClr>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 </a:t>
            </a:r>
            <a:r>
              <a:rPr kumimoji="0" lang="fi-FI" sz="1800" b="1" i="0" u="none" strike="noStrike" kern="1200" cap="none" spc="0" normalizeH="0" baseline="0" noProof="0" dirty="0">
                <a:ln>
                  <a:noFill/>
                </a:ln>
                <a:solidFill>
                  <a:srgbClr val="099BDD"/>
                </a:solidFill>
                <a:effectLst/>
                <a:uLnTx/>
                <a:uFillTx/>
                <a:latin typeface="Calibri" panose="020F0502020204030204"/>
                <a:ea typeface="+mn-ea"/>
                <a:cs typeface="Arial" panose="020B0604020202020204" pitchFamily="34" charset="0"/>
              </a:rPr>
              <a:t>9. korkein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 2020. </a:t>
            </a:r>
            <a:r>
              <a:rPr lang="fi-FI" b="1" dirty="0">
                <a:solidFill>
                  <a:prstClr val="black"/>
                </a:solidFill>
                <a:latin typeface="Calibri" panose="020F0502020204030204"/>
              </a:rPr>
              <a:t>Satakunnan </a:t>
            </a:r>
          </a:p>
          <a:p>
            <a:pPr marR="0" lvl="0" algn="l" defTabSz="914400" rtl="0" eaLnBrk="1" fontAlgn="auto" latinLnBrk="0" hangingPunct="1">
              <a:lnSpc>
                <a:spcPct val="100000"/>
              </a:lnSpc>
              <a:spcBef>
                <a:spcPts val="0"/>
              </a:spcBef>
              <a:spcAft>
                <a:spcPts val="0"/>
              </a:spcAft>
              <a:buClrTx/>
              <a:buSzTx/>
              <a:tabLst/>
              <a:defRPr/>
            </a:pPr>
            <a:r>
              <a:rPr lang="fi-FI" b="1" dirty="0">
                <a:solidFill>
                  <a:prstClr val="black"/>
                </a:solidFill>
                <a:latin typeface="Calibri" panose="020F0502020204030204"/>
              </a:rPr>
              <a:t>      jalostuksen arvonlisäys per </a:t>
            </a:r>
            <a:r>
              <a:rPr lang="fi-FI" b="1" dirty="0" err="1">
                <a:solidFill>
                  <a:prstClr val="black"/>
                </a:solidFill>
                <a:latin typeface="Calibri" panose="020F0502020204030204"/>
              </a:rPr>
              <a:t>capita</a:t>
            </a:r>
            <a:r>
              <a:rPr lang="fi-FI" b="1" dirty="0">
                <a:solidFill>
                  <a:prstClr val="black"/>
                </a:solidFill>
                <a:latin typeface="Calibri" panose="020F0502020204030204"/>
              </a:rPr>
              <a:t> on 3. korkein 19 maakunnasta (v. 2021).</a:t>
            </a:r>
            <a:endPar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a:t>
            </a:r>
          </a:p>
        </p:txBody>
      </p:sp>
      <p:sp>
        <p:nvSpPr>
          <p:cNvPr id="9" name="Tekstiruutu 8"/>
          <p:cNvSpPr txBox="1"/>
          <p:nvPr/>
        </p:nvSpPr>
        <p:spPr>
          <a:xfrm>
            <a:off x="8852925" y="1203143"/>
            <a:ext cx="307777" cy="1223879"/>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Tulli 2023</a:t>
            </a: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13" name="Tekstiruutu 3"/>
          <p:cNvSpPr txBox="1"/>
          <p:nvPr/>
        </p:nvSpPr>
        <p:spPr>
          <a:xfrm>
            <a:off x="137186" y="644467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27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.11.2019</a:t>
            </a:r>
          </a:p>
        </p:txBody>
      </p:sp>
      <p:sp>
        <p:nvSpPr>
          <p:cNvPr id="4" name="TextBox 3">
            <a:extLst>
              <a:ext uri="{FF2B5EF4-FFF2-40B4-BE49-F238E27FC236}">
                <a16:creationId xmlns:a16="http://schemas.microsoft.com/office/drawing/2014/main" id="{12F620F0-EF7E-41D7-8380-C4F95223CDAC}"/>
              </a:ext>
            </a:extLst>
          </p:cNvPr>
          <p:cNvSpPr txBox="1"/>
          <p:nvPr/>
        </p:nvSpPr>
        <p:spPr>
          <a:xfrm>
            <a:off x="152667" y="6444671"/>
            <a:ext cx="1327608" cy="338554"/>
          </a:xfrm>
          <a:prstGeom prst="rect">
            <a:avLst/>
          </a:prstGeom>
          <a:solidFill>
            <a:srgbClr val="2683C6"/>
          </a:solidFill>
        </p:spPr>
        <p:txBody>
          <a:bodyPr wrap="none" rtlCol="0">
            <a:spAutoFit/>
          </a:bodyPr>
          <a:lstStyle/>
          <a:p>
            <a:r>
              <a:rPr lang="fi-FI" sz="1600" dirty="0"/>
              <a:t>28.3.2023    </a:t>
            </a:r>
          </a:p>
        </p:txBody>
      </p:sp>
      <p:pic>
        <p:nvPicPr>
          <p:cNvPr id="3" name="Kuva 2" descr="Kuva, joka sisältää kohteen teksti, merkki, clipart-kuva&#10;&#10;Kuvaus luotu automaattisesti">
            <a:extLst>
              <a:ext uri="{FF2B5EF4-FFF2-40B4-BE49-F238E27FC236}">
                <a16:creationId xmlns:a16="http://schemas.microsoft.com/office/drawing/2014/main" id="{F887C2FD-A0E6-BF11-3F41-66BDC965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2257" y="6295655"/>
            <a:ext cx="1856812" cy="480765"/>
          </a:xfrm>
          <a:prstGeom prst="rect">
            <a:avLst/>
          </a:prstGeom>
        </p:spPr>
      </p:pic>
    </p:spTree>
    <p:extLst>
      <p:ext uri="{BB962C8B-B14F-4D97-AF65-F5344CB8AC3E}">
        <p14:creationId xmlns:p14="http://schemas.microsoft.com/office/powerpoint/2010/main" val="2697848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C17749-3F46-6BED-F9DD-69AFEC7BE1B5}"/>
              </a:ext>
            </a:extLst>
          </p:cNvPr>
          <p:cNvPicPr>
            <a:picLocks noChangeAspect="1"/>
          </p:cNvPicPr>
          <p:nvPr/>
        </p:nvPicPr>
        <p:blipFill>
          <a:blip r:embed="rId3"/>
          <a:stretch>
            <a:fillRect/>
          </a:stretch>
        </p:blipFill>
        <p:spPr>
          <a:xfrm>
            <a:off x="2664813" y="262072"/>
            <a:ext cx="2445933" cy="3460100"/>
          </a:xfrm>
          <a:prstGeom prst="rect">
            <a:avLst/>
          </a:prstGeom>
        </p:spPr>
      </p:pic>
      <p:sp>
        <p:nvSpPr>
          <p:cNvPr id="38" name="Pyöristetty suorakulmio 9"/>
          <p:cNvSpPr/>
          <p:nvPr/>
        </p:nvSpPr>
        <p:spPr>
          <a:xfrm>
            <a:off x="2367902" y="5752023"/>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378792" y="-170065"/>
            <a:ext cx="1946313" cy="1856436"/>
          </a:xfrm>
          <a:prstGeom prst="rect">
            <a:avLst/>
          </a:prstGeom>
        </p:spPr>
      </p:pic>
      <p:sp>
        <p:nvSpPr>
          <p:cNvPr id="2" name="Otsikko 1"/>
          <p:cNvSpPr>
            <a:spLocks noGrp="1"/>
          </p:cNvSpPr>
          <p:nvPr>
            <p:ph type="ctrTitle"/>
          </p:nvPr>
        </p:nvSpPr>
        <p:spPr>
          <a:xfrm>
            <a:off x="59165" y="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Satakunnan aluetalous</a:t>
            </a:r>
          </a:p>
        </p:txBody>
      </p:sp>
      <p:sp>
        <p:nvSpPr>
          <p:cNvPr id="9" name="Tekstiruutu 8"/>
          <p:cNvSpPr txBox="1"/>
          <p:nvPr/>
        </p:nvSpPr>
        <p:spPr>
          <a:xfrm>
            <a:off x="8869498" y="2837005"/>
            <a:ext cx="307777" cy="1549951"/>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ja Satakuntaliitto</a:t>
            </a:r>
          </a:p>
        </p:txBody>
      </p:sp>
      <p:sp>
        <p:nvSpPr>
          <p:cNvPr id="42" name="Tekstiruutu 41"/>
          <p:cNvSpPr txBox="1"/>
          <p:nvPr/>
        </p:nvSpPr>
        <p:spPr>
          <a:xfrm>
            <a:off x="5103509" y="-15246"/>
            <a:ext cx="3969281" cy="113877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Satakunnan jalostuksen </a:t>
            </a:r>
            <a:r>
              <a:rPr lang="fi-FI" b="1" dirty="0">
                <a:solidFill>
                  <a:srgbClr val="0070C0"/>
                </a:solidFill>
                <a:latin typeface="Calibri" panose="020F0502020204030204"/>
              </a:rPr>
              <a:t>arvonlisäys (BKT)</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2021</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Suomen 19 maakunnasta  </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3. korkein</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8028357"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0" name="Pyöristetty suorakulmio 9"/>
          <p:cNvSpPr/>
          <p:nvPr/>
        </p:nvSpPr>
        <p:spPr>
          <a:xfrm>
            <a:off x="2378976" y="5231621"/>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4" name="Rectangle 43"/>
          <p:cNvSpPr/>
          <p:nvPr/>
        </p:nvSpPr>
        <p:spPr>
          <a:xfrm>
            <a:off x="5064126" y="851296"/>
            <a:ext cx="4572000" cy="255454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BKT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Suomen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seutukunnassa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Rauman seutukunta on 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9</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Porin seutukunta 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30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Pohjois-Satakunta sijalla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25</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Satakunnassa BKT per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solidFill>
                  <a:srgbClr val="FF0000"/>
                </a:solidFill>
                <a:latin typeface="Calibri" panose="020F0502020204030204"/>
              </a:rPr>
              <a:t>10</a:t>
            </a:r>
            <a:r>
              <a:rPr kumimoji="0" lang="fi-FI" sz="18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korkein (2020) 19 maakunnasta.</a:t>
            </a:r>
          </a:p>
        </p:txBody>
      </p:sp>
      <p:sp>
        <p:nvSpPr>
          <p:cNvPr id="45" name="Tekstiruutu 34"/>
          <p:cNvSpPr txBox="1"/>
          <p:nvPr/>
        </p:nvSpPr>
        <p:spPr>
          <a:xfrm>
            <a:off x="-18883" y="5496744"/>
            <a:ext cx="2223686"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ritannic Bold" panose="020B0903060703020204" pitchFamily="34" charset="0"/>
                <a:ea typeface="+mn-ea"/>
                <a:cs typeface="Arial" panose="020B0604020202020204" pitchFamily="34" charset="0"/>
              </a:rPr>
              <a:t> Suomi keskimäärin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0" name="Rectangle 49"/>
          <p:cNvSpPr/>
          <p:nvPr/>
        </p:nvSpPr>
        <p:spPr>
          <a:xfrm>
            <a:off x="2527395" y="5066228"/>
            <a:ext cx="164339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-1,9</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61" name="Rectangle 60"/>
          <p:cNvSpPr/>
          <p:nvPr/>
        </p:nvSpPr>
        <p:spPr>
          <a:xfrm>
            <a:off x="2545736" y="5611043"/>
            <a:ext cx="164339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-0,8</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9" name="Tekstiruutu 34"/>
          <p:cNvSpPr txBox="1"/>
          <p:nvPr/>
        </p:nvSpPr>
        <p:spPr>
          <a:xfrm>
            <a:off x="-22990" y="2995803"/>
            <a:ext cx="2985304"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BKT:n kasvu 2020 (</a:t>
            </a:r>
            <a:r>
              <a:rPr lang="fi-FI" sz="2000" b="1" dirty="0" err="1">
                <a:solidFill>
                  <a:srgbClr val="0070C0"/>
                </a:solidFill>
                <a:effectLst>
                  <a:outerShdw blurRad="38100" dist="38100" dir="2700000" algn="tl">
                    <a:srgbClr val="000000">
                      <a:alpha val="43137"/>
                    </a:srgbClr>
                  </a:outerShdw>
                </a:effectLst>
                <a:latin typeface="Calibri" panose="020F0502020204030204"/>
              </a:rPr>
              <a:t>nimell</a:t>
            </a:r>
            <a:r>
              <a:rPr lang="fi-FI" sz="2000" b="1" dirty="0">
                <a:solidFill>
                  <a:srgbClr val="0070C0"/>
                </a:solidFill>
                <a:effectLst>
                  <a:outerShdw blurRad="38100" dist="38100" dir="2700000" algn="tl">
                    <a:srgbClr val="000000">
                      <a:alpha val="43137"/>
                    </a:srgbClr>
                  </a:outerShdw>
                </a:effectLst>
                <a:latin typeface="Calibri" panose="020F0502020204030204"/>
              </a:rPr>
              <a:t>.</a:t>
            </a: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t>
            </a:r>
          </a:p>
        </p:txBody>
      </p:sp>
      <p:sp>
        <p:nvSpPr>
          <p:cNvPr id="30" name="Pyöristetty suorakulmio 9"/>
          <p:cNvSpPr/>
          <p:nvPr/>
        </p:nvSpPr>
        <p:spPr>
          <a:xfrm>
            <a:off x="2360635" y="470726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2430699" y="457083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+0,9</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32" name="Tekstiruutu 34"/>
          <p:cNvSpPr txBox="1"/>
          <p:nvPr/>
        </p:nvSpPr>
        <p:spPr>
          <a:xfrm>
            <a:off x="-5146" y="4447973"/>
            <a:ext cx="2024913"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Porin seutukunta</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8" name="TextBox 27"/>
          <p:cNvSpPr txBox="1"/>
          <p:nvPr/>
        </p:nvSpPr>
        <p:spPr>
          <a:xfrm>
            <a:off x="-21424" y="5273977"/>
            <a:ext cx="20986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 Pohjois-Satakunta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3" name="Pyöristetty suorakulmio 9"/>
          <p:cNvSpPr/>
          <p:nvPr/>
        </p:nvSpPr>
        <p:spPr>
          <a:xfrm>
            <a:off x="2319242" y="369439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5" name="Pyöristetty suorakulmio 9"/>
          <p:cNvSpPr/>
          <p:nvPr/>
        </p:nvSpPr>
        <p:spPr>
          <a:xfrm>
            <a:off x="2339416" y="421002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9" name="Rectangle 48"/>
          <p:cNvSpPr/>
          <p:nvPr/>
        </p:nvSpPr>
        <p:spPr>
          <a:xfrm>
            <a:off x="2302333" y="4051032"/>
            <a:ext cx="1883849"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 +0,5</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1" name="Rectangle 50"/>
          <p:cNvSpPr/>
          <p:nvPr/>
        </p:nvSpPr>
        <p:spPr>
          <a:xfrm>
            <a:off x="2437470" y="3541090"/>
            <a:ext cx="1754006"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rPr>
              <a:t>+0,5 %</a:t>
            </a:r>
            <a:endPar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36" name="TextBox 35"/>
          <p:cNvSpPr txBox="1"/>
          <p:nvPr/>
        </p:nvSpPr>
        <p:spPr>
          <a:xfrm>
            <a:off x="57673" y="4299077"/>
            <a:ext cx="22398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Rauman seutukunta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3" name="TextBox 2"/>
          <p:cNvSpPr txBox="1"/>
          <p:nvPr/>
        </p:nvSpPr>
        <p:spPr>
          <a:xfrm>
            <a:off x="5106435" y="4241983"/>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4315667" y="4229515"/>
            <a:ext cx="7907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Suorakulmio 20"/>
          <p:cNvSpPr/>
          <p:nvPr/>
        </p:nvSpPr>
        <p:spPr>
          <a:xfrm>
            <a:off x="26318" y="350290"/>
            <a:ext cx="3249538" cy="146428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Investointien arvon kehitys jalostuksessa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2010-2020</a:t>
            </a:r>
            <a:endPar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19</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  </a:t>
            </a:r>
            <a:endPar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15</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6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41" name="Suorakulmio 20"/>
          <p:cNvSpPr/>
          <p:nvPr/>
        </p:nvSpPr>
        <p:spPr>
          <a:xfrm>
            <a:off x="8103161" y="4653897"/>
            <a:ext cx="1038498" cy="94236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Oheinen kartogrammi kuvaa maakuntien kokoa suhteessa jalostuksen arvon-lisäykseen per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capita</a:t>
            </a:r>
            <a:endParaRPr kumimoji="0" lang="fi-FI" sz="12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6" name="Tekstiruutu 3"/>
          <p:cNvSpPr txBox="1"/>
          <p:nvPr/>
        </p:nvSpPr>
        <p:spPr>
          <a:xfrm>
            <a:off x="85648" y="6434720"/>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rPr>
              <a:t>7</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.12.2022</a:t>
            </a:r>
          </a:p>
        </p:txBody>
      </p:sp>
      <p:sp>
        <p:nvSpPr>
          <p:cNvPr id="34" name="TextBox 33"/>
          <p:cNvSpPr txBox="1"/>
          <p:nvPr/>
        </p:nvSpPr>
        <p:spPr>
          <a:xfrm>
            <a:off x="38259" y="3811627"/>
            <a:ext cx="225562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rPr>
              <a:t>Satakunta</a:t>
            </a:r>
            <a:endParaRPr kumimoji="0" lang="en-US" sz="18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Arial" panose="020B0604020202020204" pitchFamily="34" charset="0"/>
            </a:endParaRPr>
          </a:p>
        </p:txBody>
      </p:sp>
      <p:sp>
        <p:nvSpPr>
          <p:cNvPr id="47" name="Suorakulmio 20">
            <a:extLst>
              <a:ext uri="{FF2B5EF4-FFF2-40B4-BE49-F238E27FC236}">
                <a16:creationId xmlns:a16="http://schemas.microsoft.com/office/drawing/2014/main" id="{6AA75AAB-D6E5-49D1-9B77-CEAF76646C11}"/>
              </a:ext>
            </a:extLst>
          </p:cNvPr>
          <p:cNvSpPr/>
          <p:nvPr/>
        </p:nvSpPr>
        <p:spPr>
          <a:xfrm>
            <a:off x="4408702" y="3641945"/>
            <a:ext cx="1522236"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 2021 ennakkotiedot,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arvonlisäyksen </a:t>
            </a:r>
            <a:r>
              <a:rPr lang="fi-FI" sz="1400" b="1" dirty="0">
                <a:solidFill>
                  <a:prstClr val="white">
                    <a:lumMod val="50000"/>
                  </a:prstClr>
                </a:solidFill>
                <a:latin typeface="Calibri" panose="020F0502020204030204"/>
              </a:rPr>
              <a:t>nimellinen</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kasvu: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5,9 %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5,7 %</a:t>
            </a:r>
            <a:endParaRPr kumimoji="0" lang="fi-FI" sz="1400" b="1" i="0" u="none" strike="noStrike" kern="1200" cap="none" spc="0" normalizeH="0" baseline="0" noProof="0" dirty="0">
              <a:ln>
                <a:noFill/>
              </a:ln>
              <a:solidFill>
                <a:srgbClr val="099BDD"/>
              </a:solidFill>
              <a:effectLst/>
              <a:uLnTx/>
              <a:uFillTx/>
              <a:latin typeface="Calibri" panose="020F0502020204030204"/>
              <a:ea typeface="+mn-ea"/>
              <a:cs typeface="+mn-cs"/>
            </a:endParaRPr>
          </a:p>
        </p:txBody>
      </p:sp>
      <p:sp>
        <p:nvSpPr>
          <p:cNvPr id="40" name="Suorakulmio 20"/>
          <p:cNvSpPr/>
          <p:nvPr/>
        </p:nvSpPr>
        <p:spPr>
          <a:xfrm>
            <a:off x="0" y="2073025"/>
            <a:ext cx="2823690" cy="53297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Teollisuuden viennin arvon kasvu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2000-2021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3</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Koko maa: 31</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b="1" dirty="0">
                <a:solidFill>
                  <a:prstClr val="black"/>
                </a:solidFill>
                <a:latin typeface="Calibri" panose="020F0502020204030204"/>
              </a:rPr>
              <a:t>V</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ienti</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capita</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3. korkein maakunnista (2021)!</a:t>
            </a:r>
          </a:p>
        </p:txBody>
      </p:sp>
      <p:pic>
        <p:nvPicPr>
          <p:cNvPr id="11" name="Picture 10">
            <a:extLst>
              <a:ext uri="{FF2B5EF4-FFF2-40B4-BE49-F238E27FC236}">
                <a16:creationId xmlns:a16="http://schemas.microsoft.com/office/drawing/2014/main" id="{09562712-9B3A-F686-9F34-A5D836E40678}"/>
              </a:ext>
            </a:extLst>
          </p:cNvPr>
          <p:cNvPicPr>
            <a:picLocks noChangeAspect="1"/>
          </p:cNvPicPr>
          <p:nvPr/>
        </p:nvPicPr>
        <p:blipFill>
          <a:blip r:embed="rId6"/>
          <a:stretch>
            <a:fillRect/>
          </a:stretch>
        </p:blipFill>
        <p:spPr>
          <a:xfrm>
            <a:off x="5900939" y="3304468"/>
            <a:ext cx="2127494" cy="3008759"/>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9EEEADC5-3A2D-93DB-E485-9C9B827083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0155" y="6325695"/>
            <a:ext cx="1856812" cy="480765"/>
          </a:xfrm>
          <a:prstGeom prst="rect">
            <a:avLst/>
          </a:prstGeom>
        </p:spPr>
      </p:pic>
    </p:spTree>
    <p:extLst>
      <p:ext uri="{BB962C8B-B14F-4D97-AF65-F5344CB8AC3E}">
        <p14:creationId xmlns:p14="http://schemas.microsoft.com/office/powerpoint/2010/main" val="3796767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C35B22-B199-A4FF-65DF-A34F5E52EBE9}"/>
              </a:ext>
            </a:extLst>
          </p:cNvPr>
          <p:cNvPicPr>
            <a:picLocks noChangeAspect="1"/>
          </p:cNvPicPr>
          <p:nvPr/>
        </p:nvPicPr>
        <p:blipFill>
          <a:blip r:embed="rId2"/>
          <a:stretch>
            <a:fillRect/>
          </a:stretch>
        </p:blipFill>
        <p:spPr>
          <a:xfrm>
            <a:off x="-2400" y="447726"/>
            <a:ext cx="3998336" cy="5654555"/>
          </a:xfrm>
          <a:prstGeom prst="rect">
            <a:avLst/>
          </a:prstGeom>
        </p:spPr>
      </p:pic>
      <p:sp>
        <p:nvSpPr>
          <p:cNvPr id="3" name="Rectangle 2"/>
          <p:cNvSpPr/>
          <p:nvPr/>
        </p:nvSpPr>
        <p:spPr>
          <a:xfrm>
            <a:off x="3546603" y="430276"/>
            <a:ext cx="5472608" cy="5632311"/>
          </a:xfrm>
          <a:prstGeom prst="rect">
            <a:avLst/>
          </a:prstGeom>
          <a:solidFill>
            <a:schemeClr val="bg1"/>
          </a:solidFill>
        </p:spPr>
        <p:txBody>
          <a:bodyPr wrap="square">
            <a:spAutoFit/>
          </a:bodyPr>
          <a:lstStyle/>
          <a:p>
            <a:r>
              <a:rPr lang="fi-FI" b="1" dirty="0">
                <a:solidFill>
                  <a:srgbClr val="0070C0"/>
                </a:solidFill>
              </a:rPr>
              <a:t>Satakunnan BKT henkeä kohden on </a:t>
            </a:r>
            <a:r>
              <a:rPr lang="fi-FI" b="1" dirty="0">
                <a:solidFill>
                  <a:prstClr val="black"/>
                </a:solidFill>
              </a:rPr>
              <a:t>19 maakunnasta </a:t>
            </a:r>
            <a:r>
              <a:rPr lang="fi-FI" b="1" dirty="0">
                <a:solidFill>
                  <a:srgbClr val="C0504D">
                    <a:lumMod val="75000"/>
                  </a:srgbClr>
                </a:solidFill>
                <a:effectLst>
                  <a:outerShdw blurRad="38100" dist="38100" dir="2700000" algn="tl">
                    <a:srgbClr val="000000">
                      <a:alpha val="43137"/>
                    </a:srgbClr>
                  </a:outerShdw>
                </a:effectLst>
              </a:rPr>
              <a:t>10. korkein (37 386 €</a:t>
            </a:r>
            <a:r>
              <a:rPr lang="fi-FI" b="1" dirty="0">
                <a:solidFill>
                  <a:prstClr val="black"/>
                </a:solidFill>
                <a:effectLst>
                  <a:outerShdw blurRad="38100" dist="38100" dir="2700000" algn="tl">
                    <a:srgbClr val="000000">
                      <a:alpha val="43137"/>
                    </a:srgbClr>
                  </a:outerShdw>
                </a:effectLst>
              </a:rPr>
              <a:t>) </a:t>
            </a:r>
            <a:r>
              <a:rPr lang="fi-FI" b="1" dirty="0">
                <a:solidFill>
                  <a:prstClr val="black"/>
                </a:solidFill>
              </a:rPr>
              <a:t>v. 2020, kasvua 1,3 % edellisvuodesta. Merkittävää on viennin hyvin suuri osuus siitä, yli puolet. Koko maassa BKT/</a:t>
            </a:r>
            <a:r>
              <a:rPr lang="fi-FI" b="1" dirty="0" err="1">
                <a:solidFill>
                  <a:prstClr val="black"/>
                </a:solidFill>
              </a:rPr>
              <a:t>capita</a:t>
            </a:r>
            <a:r>
              <a:rPr lang="fi-FI" b="1" dirty="0">
                <a:solidFill>
                  <a:prstClr val="black"/>
                </a:solidFill>
              </a:rPr>
              <a:t> laski 1,0 %. </a:t>
            </a:r>
          </a:p>
          <a:p>
            <a:endParaRPr lang="fi-FI" b="1" dirty="0">
              <a:solidFill>
                <a:prstClr val="black"/>
              </a:solidFill>
            </a:endParaRPr>
          </a:p>
          <a:p>
            <a:r>
              <a:rPr lang="fi-FI" sz="1500" b="1" dirty="0">
                <a:solidFill>
                  <a:prstClr val="black"/>
                </a:solidFill>
              </a:rPr>
              <a:t>Sijaluku pysyi ennallaan edellisvuoteen verrattuna. Satakunnassa reaalinen BKT per </a:t>
            </a:r>
            <a:r>
              <a:rPr lang="fi-FI" sz="1500" b="1" dirty="0" err="1">
                <a:solidFill>
                  <a:prstClr val="black"/>
                </a:solidFill>
              </a:rPr>
              <a:t>capita</a:t>
            </a:r>
            <a:r>
              <a:rPr lang="fi-FI" sz="1500" b="1" dirty="0">
                <a:solidFill>
                  <a:prstClr val="black"/>
                </a:solidFill>
              </a:rPr>
              <a:t> aleni 0,6 %. Koko maassa se laski 2,3 %. Rauman seudulla kasvu oli 1,3 %. Porin seudulla se tippui 1,6 % ja Pohjois-Satakunnassa 1,2 %. </a:t>
            </a:r>
          </a:p>
          <a:p>
            <a:endParaRPr lang="fi-FI" sz="1500" b="1" dirty="0">
              <a:solidFill>
                <a:prstClr val="black"/>
              </a:solidFill>
            </a:endParaRPr>
          </a:p>
          <a:p>
            <a:r>
              <a:rPr lang="fi-FI" sz="1500" b="1" dirty="0">
                <a:solidFill>
                  <a:prstClr val="black"/>
                </a:solidFill>
              </a:rPr>
              <a:t>Rauman seutukunnan sijaluku nousi muutaman pykälän, sillä rakentamisen ja palveluiden arvonlisäys kasvoi. Metsäteollisuudessa tuotanto laski selvästi paperikoneen lakkautuksen myötä. Metallialat kasvoivat vähän. Porin seutukunnassa sijaluku nousi, sillä arvonlisäys kasvoi alkutuotannossa, teknologiateollisuudessa, rakentamisessa ja palveluissa. Pohjois-Satakunnan sijoitus pysyi ennallaan. Arvonlisäys laski teollisuudessa, mutta muuten kirjattiin kasvua.</a:t>
            </a:r>
          </a:p>
          <a:p>
            <a:r>
              <a:rPr lang="fi-FI" sz="1500" b="1" dirty="0">
                <a:solidFill>
                  <a:prstClr val="black"/>
                </a:solidFill>
              </a:rPr>
              <a:t> </a:t>
            </a:r>
          </a:p>
          <a:p>
            <a:endParaRPr lang="fi-FI" sz="1200" b="1" dirty="0">
              <a:solidFill>
                <a:prstClr val="black"/>
              </a:solidFill>
            </a:endParaRPr>
          </a:p>
        </p:txBody>
      </p:sp>
      <p:sp>
        <p:nvSpPr>
          <p:cNvPr id="8" name="Rectangle 7"/>
          <p:cNvSpPr/>
          <p:nvPr/>
        </p:nvSpPr>
        <p:spPr>
          <a:xfrm>
            <a:off x="4245745" y="5500700"/>
            <a:ext cx="4898255" cy="1323439"/>
          </a:xfrm>
          <a:prstGeom prst="rect">
            <a:avLst/>
          </a:prstGeom>
        </p:spPr>
        <p:txBody>
          <a:bodyPr wrap="square">
            <a:spAutoFit/>
          </a:bodyPr>
          <a:lstStyle/>
          <a:p>
            <a:endParaRPr lang="fi-FI" sz="1600" b="1" dirty="0">
              <a:solidFill>
                <a:prstClr val="black"/>
              </a:solidFill>
            </a:endParaRPr>
          </a:p>
          <a:p>
            <a:r>
              <a:rPr lang="fi-FI" sz="1600" b="1" dirty="0">
                <a:solidFill>
                  <a:srgbClr val="0070C0"/>
                </a:solidFill>
              </a:rPr>
              <a:t>BKT per </a:t>
            </a:r>
            <a:r>
              <a:rPr lang="fi-FI" sz="1600" b="1" dirty="0" err="1">
                <a:solidFill>
                  <a:srgbClr val="0070C0"/>
                </a:solidFill>
              </a:rPr>
              <a:t>capita</a:t>
            </a:r>
            <a:r>
              <a:rPr lang="fi-FI" sz="1600" b="1" dirty="0">
                <a:solidFill>
                  <a:srgbClr val="0070C0"/>
                </a:solidFill>
              </a:rPr>
              <a:t> Suomen 69 seutukunnassa</a:t>
            </a:r>
            <a:endParaRPr lang="fi-FI" sz="1600" b="1" dirty="0">
              <a:solidFill>
                <a:prstClr val="black"/>
              </a:solidFill>
            </a:endParaRPr>
          </a:p>
          <a:p>
            <a:r>
              <a:rPr lang="fi-FI" sz="1600" b="1" dirty="0">
                <a:solidFill>
                  <a:prstClr val="black"/>
                </a:solidFill>
              </a:rPr>
              <a:t>Rauman seutukunta on sijalla </a:t>
            </a:r>
            <a:r>
              <a:rPr lang="fi-FI" sz="1600" b="1" dirty="0">
                <a:solidFill>
                  <a:srgbClr val="FF5050"/>
                </a:solidFill>
              </a:rPr>
              <a:t>9</a:t>
            </a:r>
            <a:r>
              <a:rPr lang="fi-FI" sz="1600" b="1" dirty="0">
                <a:solidFill>
                  <a:prstClr val="black"/>
                </a:solidFill>
              </a:rPr>
              <a:t>,</a:t>
            </a:r>
            <a:r>
              <a:rPr lang="fi-FI" sz="1600" b="1" dirty="0">
                <a:solidFill>
                  <a:srgbClr val="FF5050"/>
                </a:solidFill>
              </a:rPr>
              <a:t> </a:t>
            </a:r>
          </a:p>
          <a:p>
            <a:r>
              <a:rPr lang="fi-FI" sz="1600" b="1" dirty="0">
                <a:solidFill>
                  <a:prstClr val="black"/>
                </a:solidFill>
              </a:rPr>
              <a:t>Porin seutukunta sijalla </a:t>
            </a:r>
            <a:r>
              <a:rPr lang="fi-FI" sz="1600" b="1" dirty="0">
                <a:solidFill>
                  <a:srgbClr val="FF5050"/>
                </a:solidFill>
              </a:rPr>
              <a:t>30 </a:t>
            </a:r>
            <a:r>
              <a:rPr lang="fi-FI" sz="1600" b="1" dirty="0">
                <a:solidFill>
                  <a:prstClr val="black"/>
                </a:solidFill>
              </a:rPr>
              <a:t>ja</a:t>
            </a:r>
          </a:p>
          <a:p>
            <a:r>
              <a:rPr lang="fi-FI" sz="1600" b="1" dirty="0">
                <a:solidFill>
                  <a:prstClr val="black"/>
                </a:solidFill>
              </a:rPr>
              <a:t>Pohjois-Satakunta sijalla </a:t>
            </a:r>
            <a:r>
              <a:rPr lang="fi-FI" sz="1600" b="1" dirty="0">
                <a:solidFill>
                  <a:srgbClr val="FF5050"/>
                </a:solidFill>
              </a:rPr>
              <a:t>25</a:t>
            </a:r>
            <a:r>
              <a:rPr lang="fi-FI" sz="1600" b="1" dirty="0">
                <a:solidFill>
                  <a:prstClr val="black"/>
                </a:solidFill>
              </a:rPr>
              <a:t>.</a:t>
            </a:r>
            <a:r>
              <a:rPr lang="fi-FI" sz="1600" b="1" dirty="0">
                <a:solidFill>
                  <a:srgbClr val="FF5050"/>
                </a:solidFill>
              </a:rPr>
              <a:t> </a:t>
            </a:r>
            <a:endParaRPr lang="fi-FI" sz="1600" b="1" dirty="0">
              <a:solidFill>
                <a:prstClr val="black"/>
              </a:solidFill>
            </a:endParaRPr>
          </a:p>
        </p:txBody>
      </p:sp>
      <p:sp>
        <p:nvSpPr>
          <p:cNvPr id="9" name="Otsikko 1"/>
          <p:cNvSpPr txBox="1">
            <a:spLocks/>
          </p:cNvSpPr>
          <p:nvPr/>
        </p:nvSpPr>
        <p:spPr>
          <a:xfrm>
            <a:off x="603214" y="-102554"/>
            <a:ext cx="7798445" cy="465993"/>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BKT henkeä kohden</a:t>
            </a:r>
          </a:p>
        </p:txBody>
      </p:sp>
      <p:sp>
        <p:nvSpPr>
          <p:cNvPr id="11" name="TextBox 10"/>
          <p:cNvSpPr txBox="1"/>
          <p:nvPr/>
        </p:nvSpPr>
        <p:spPr>
          <a:xfrm>
            <a:off x="2186128" y="5993142"/>
            <a:ext cx="1907895" cy="830997"/>
          </a:xfrm>
          <a:prstGeom prst="rect">
            <a:avLst/>
          </a:prstGeom>
          <a:solidFill>
            <a:schemeClr val="bg1"/>
          </a:solidFill>
        </p:spPr>
        <p:txBody>
          <a:bodyPr wrap="none" rtlCol="0">
            <a:spAutoFit/>
          </a:bodyPr>
          <a:lstStyle/>
          <a:p>
            <a:r>
              <a:rPr lang="fi-FI" sz="1200" dirty="0"/>
              <a:t>Sinisellä mediaania</a:t>
            </a:r>
          </a:p>
          <a:p>
            <a:r>
              <a:rPr lang="fi-FI" sz="1200" dirty="0"/>
              <a:t>korkeammat seutukunnat</a:t>
            </a:r>
          </a:p>
          <a:p>
            <a:r>
              <a:rPr lang="fi-FI" sz="1200" dirty="0"/>
              <a:t>(sijat 1-35), punaisella</a:t>
            </a:r>
          </a:p>
          <a:p>
            <a:r>
              <a:rPr lang="fi-FI" sz="1200" dirty="0"/>
              <a:t>matalammat (sijat 36-70)</a:t>
            </a:r>
            <a:endParaRPr lang="en-US" sz="1200" dirty="0"/>
          </a:p>
        </p:txBody>
      </p:sp>
      <p:pic>
        <p:nvPicPr>
          <p:cNvPr id="2" name="Kuva 1" descr="Kuva, joka sisältää kohteen teksti, merkki, clipart-kuva&#10;&#10;Kuvaus luotu automaattisesti">
            <a:extLst>
              <a:ext uri="{FF2B5EF4-FFF2-40B4-BE49-F238E27FC236}">
                <a16:creationId xmlns:a16="http://schemas.microsoft.com/office/drawing/2014/main" id="{495DAEDA-174A-CD16-0E18-51F186E0C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19" y="6281474"/>
            <a:ext cx="1856812" cy="480765"/>
          </a:xfrm>
          <a:prstGeom prst="rect">
            <a:avLst/>
          </a:prstGeom>
        </p:spPr>
      </p:pic>
    </p:spTree>
    <p:extLst>
      <p:ext uri="{BB962C8B-B14F-4D97-AF65-F5344CB8AC3E}">
        <p14:creationId xmlns:p14="http://schemas.microsoft.com/office/powerpoint/2010/main" val="2540905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7042A-96B5-37D4-C0A4-885F6E8B84F8}"/>
              </a:ext>
            </a:extLst>
          </p:cNvPr>
          <p:cNvPicPr>
            <a:picLocks noChangeAspect="1"/>
          </p:cNvPicPr>
          <p:nvPr/>
        </p:nvPicPr>
        <p:blipFill>
          <a:blip r:embed="rId2"/>
          <a:stretch>
            <a:fillRect/>
          </a:stretch>
        </p:blipFill>
        <p:spPr>
          <a:xfrm>
            <a:off x="-23961" y="136525"/>
            <a:ext cx="3804649" cy="5380637"/>
          </a:xfrm>
          <a:prstGeom prst="rect">
            <a:avLst/>
          </a:prstGeom>
        </p:spPr>
      </p:pic>
      <p:pic>
        <p:nvPicPr>
          <p:cNvPr id="7" name="Picture 6">
            <a:extLst>
              <a:ext uri="{FF2B5EF4-FFF2-40B4-BE49-F238E27FC236}">
                <a16:creationId xmlns:a16="http://schemas.microsoft.com/office/drawing/2014/main" id="{EA8E6A78-F015-A230-AE69-B6FC1B3C96CF}"/>
              </a:ext>
            </a:extLst>
          </p:cNvPr>
          <p:cNvPicPr>
            <a:picLocks noChangeAspect="1"/>
          </p:cNvPicPr>
          <p:nvPr/>
        </p:nvPicPr>
        <p:blipFill>
          <a:blip r:embed="rId3"/>
          <a:stretch>
            <a:fillRect/>
          </a:stretch>
        </p:blipFill>
        <p:spPr>
          <a:xfrm>
            <a:off x="3314700" y="31750"/>
            <a:ext cx="2914650" cy="6826250"/>
          </a:xfrm>
          <a:prstGeom prst="rect">
            <a:avLst/>
          </a:prstGeom>
          <a:solidFill>
            <a:schemeClr val="bg1"/>
          </a:solidFill>
        </p:spPr>
      </p:pic>
      <p:pic>
        <p:nvPicPr>
          <p:cNvPr id="8" name="Picture 7">
            <a:extLst>
              <a:ext uri="{FF2B5EF4-FFF2-40B4-BE49-F238E27FC236}">
                <a16:creationId xmlns:a16="http://schemas.microsoft.com/office/drawing/2014/main" id="{F454B198-B418-7924-DBB1-F85FD8176B73}"/>
              </a:ext>
            </a:extLst>
          </p:cNvPr>
          <p:cNvPicPr>
            <a:picLocks noChangeAspect="1"/>
          </p:cNvPicPr>
          <p:nvPr/>
        </p:nvPicPr>
        <p:blipFill>
          <a:blip r:embed="rId4"/>
          <a:stretch>
            <a:fillRect/>
          </a:stretch>
        </p:blipFill>
        <p:spPr>
          <a:xfrm>
            <a:off x="6229350" y="31750"/>
            <a:ext cx="2914650" cy="645795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0819CC28-85CA-E3CD-A089-E184F0BE2B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982890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76975" y="2708920"/>
            <a:ext cx="3846361" cy="80108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Jalostuksen (teollisuus, energia ja rakentaminen) arvonlisäys per </a:t>
            </a:r>
            <a:r>
              <a:rPr lang="fi-FI" sz="2400" b="1" cap="all" spc="-50" dirty="0" err="1">
                <a:solidFill>
                  <a:srgbClr val="0070C0"/>
                </a:solidFill>
                <a:effectLst>
                  <a:outerShdw blurRad="38100" dist="38100" dir="2700000" algn="tl">
                    <a:srgbClr val="000000">
                      <a:alpha val="43137"/>
                    </a:srgbClr>
                  </a:outerShdw>
                </a:effectLst>
                <a:latin typeface="+mj-lt"/>
                <a:ea typeface="+mj-ea"/>
                <a:cs typeface="+mj-cs"/>
              </a:rPr>
              <a:t>capita</a:t>
            </a:r>
            <a:r>
              <a:rPr lang="fi-FI" sz="2400" b="1" cap="all" spc="-50" dirty="0">
                <a:solidFill>
                  <a:srgbClr val="0070C0"/>
                </a:solidFill>
                <a:effectLst>
                  <a:outerShdw blurRad="38100" dist="38100" dir="2700000" algn="tl">
                    <a:srgbClr val="000000">
                      <a:alpha val="43137"/>
                    </a:srgbClr>
                  </a:outerShdw>
                </a:effectLst>
                <a:latin typeface="+mj-lt"/>
                <a:ea typeface="+mj-ea"/>
                <a:cs typeface="+mj-cs"/>
              </a:rPr>
              <a:t> </a:t>
            </a:r>
            <a:r>
              <a:rPr lang="fi-FI" sz="2000" dirty="0">
                <a:solidFill>
                  <a:schemeClr val="tx1"/>
                </a:solidFill>
              </a:rPr>
              <a:t>vuonna 2021 (ennakkotieto) on Satakunnassa 3. korkein 19 maakunnasta (eli tavallaan BKT per </a:t>
            </a:r>
            <a:r>
              <a:rPr lang="fi-FI" sz="2000" dirty="0" err="1">
                <a:solidFill>
                  <a:schemeClr val="tx1"/>
                </a:solidFill>
              </a:rPr>
              <a:t>capita</a:t>
            </a:r>
            <a:r>
              <a:rPr lang="fi-FI" sz="2000" dirty="0">
                <a:solidFill>
                  <a:schemeClr val="tx1"/>
                </a:solidFill>
              </a:rPr>
              <a:t> jalostuksen, eli teollisuuden, energiantuotannon ja rakentamisen osalta). </a:t>
            </a:r>
          </a:p>
          <a:p>
            <a:endParaRPr lang="fi-FI" sz="2000" dirty="0">
              <a:solidFill>
                <a:schemeClr val="tx1"/>
              </a:solidFill>
            </a:endParaRPr>
          </a:p>
          <a:p>
            <a:r>
              <a:rPr lang="fi-FI" sz="2000" dirty="0">
                <a:solidFill>
                  <a:schemeClr val="tx1"/>
                </a:solidFill>
              </a:rPr>
              <a:t>Tämä kuvaa Satakunnan vahvaa kykyä tuottaa korkean jalostusarvon tuotteita, joita menee runsaasti myös vientiin. Siten Satakunta on kokoaan suurempi hyvinvoinnin tuottaja Suomessa.</a:t>
            </a:r>
          </a:p>
          <a:p>
            <a:endParaRPr lang="fi-FI" sz="1400" b="1" dirty="0"/>
          </a:p>
          <a:p>
            <a:endParaRPr lang="fi-FI" sz="1400" dirty="0">
              <a:solidFill>
                <a:schemeClr val="bg1">
                  <a:lumMod val="50000"/>
                </a:schemeClr>
              </a:solidFill>
            </a:endParaRPr>
          </a:p>
        </p:txBody>
      </p:sp>
      <p:pic>
        <p:nvPicPr>
          <p:cNvPr id="4" name="Picture 3">
            <a:extLst>
              <a:ext uri="{FF2B5EF4-FFF2-40B4-BE49-F238E27FC236}">
                <a16:creationId xmlns:a16="http://schemas.microsoft.com/office/drawing/2014/main" id="{4F1FEE04-6415-3284-B4F6-C4C9A094F54F}"/>
              </a:ext>
            </a:extLst>
          </p:cNvPr>
          <p:cNvPicPr>
            <a:picLocks noChangeAspect="1"/>
          </p:cNvPicPr>
          <p:nvPr/>
        </p:nvPicPr>
        <p:blipFill>
          <a:blip r:embed="rId2"/>
          <a:stretch>
            <a:fillRect/>
          </a:stretch>
        </p:blipFill>
        <p:spPr>
          <a:xfrm>
            <a:off x="3779912" y="11705"/>
            <a:ext cx="4849292" cy="685800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B130C9C4-A744-7E44-5EB2-39C65FD9E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095890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27482" y="115889"/>
            <a:ext cx="8838003" cy="864840"/>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Aluetalous, investoinnit</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49</a:t>
            </a:fld>
            <a:endParaRPr lang="fi-FI" altLang="fi-FI" sz="1200">
              <a:solidFill>
                <a:srgbClr val="898989"/>
              </a:solidFill>
            </a:endParaRPr>
          </a:p>
        </p:txBody>
      </p:sp>
      <p:sp>
        <p:nvSpPr>
          <p:cNvPr id="10" name="Suorakulmio 20">
            <a:extLst>
              <a:ext uri="{FF2B5EF4-FFF2-40B4-BE49-F238E27FC236}">
                <a16:creationId xmlns:a16="http://schemas.microsoft.com/office/drawing/2014/main" id="{82EFAC2F-5233-4A99-B208-7F4BE7B4CD3D}"/>
              </a:ext>
            </a:extLst>
          </p:cNvPr>
          <p:cNvSpPr/>
          <p:nvPr/>
        </p:nvSpPr>
        <p:spPr>
          <a:xfrm>
            <a:off x="196677" y="3995838"/>
            <a:ext cx="4243257" cy="224487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Vuosien 2010-2020 välinen investointien kasvu:</a:t>
            </a:r>
          </a:p>
          <a:p>
            <a:pPr eaLnBrk="1" fontAlgn="auto" hangingPunct="1">
              <a:spcBef>
                <a:spcPts val="0"/>
              </a:spcBef>
              <a:spcAft>
                <a:spcPts val="0"/>
              </a:spcAft>
              <a:defRPr/>
            </a:pP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Satakunta +</a:t>
            </a:r>
            <a:r>
              <a:rPr lang="fi-FI" sz="1500" b="1" dirty="0">
                <a:solidFill>
                  <a:srgbClr val="0070C0"/>
                </a:solidFill>
                <a:effectLst>
                  <a:outerShdw blurRad="38100" dist="38100" dir="2700000" algn="tl">
                    <a:srgbClr val="000000">
                      <a:alpha val="43137"/>
                    </a:srgbClr>
                  </a:outerShdw>
                </a:effectLst>
                <a:latin typeface="Calibri" panose="020F0502020204030204"/>
              </a:rPr>
              <a:t>16</a:t>
            </a:r>
            <a:r>
              <a:rPr kumimoji="0" lang="fi-FI" sz="15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5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k</a:t>
            </a:r>
            <a:r>
              <a:rPr lang="fi-FI" sz="1500" b="1" dirty="0" err="1">
                <a:solidFill>
                  <a:schemeClr val="tx1"/>
                </a:solidFill>
              </a:rPr>
              <a:t>oko</a:t>
            </a:r>
            <a:r>
              <a:rPr lang="fi-FI" sz="1500" b="1" dirty="0">
                <a:solidFill>
                  <a:schemeClr val="tx1"/>
                </a:solidFill>
              </a:rPr>
              <a:t> maa +40 %, kuitenkin</a:t>
            </a:r>
            <a:endPar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500" b="1" dirty="0">
                <a:solidFill>
                  <a:schemeClr val="tx1"/>
                </a:solidFill>
                <a:latin typeface="Calibri" panose="020F0502020204030204"/>
              </a:rPr>
              <a:t>jalostuksen</a:t>
            </a:r>
            <a:r>
              <a:rPr kumimoji="0" lang="fi-FI" sz="1500" b="1" i="0" u="none" strike="noStrike" kern="1200" cap="none" spc="0" normalizeH="0" baseline="0" noProof="0" dirty="0">
                <a:ln>
                  <a:noFill/>
                </a:ln>
                <a:solidFill>
                  <a:schemeClr val="tx1"/>
                </a:solidFill>
                <a:effectLst/>
                <a:uLnTx/>
                <a:uFillTx/>
                <a:latin typeface="Calibri" panose="020F0502020204030204"/>
                <a:ea typeface="+mn-ea"/>
                <a:cs typeface="+mn-cs"/>
              </a:rPr>
              <a:t> investoinnit </a:t>
            </a:r>
            <a:r>
              <a:rPr lang="fi-FI" sz="1500" b="1" dirty="0">
                <a:solidFill>
                  <a:srgbClr val="0070C0"/>
                </a:solidFill>
                <a:effectLst>
                  <a:outerShdw blurRad="38100" dist="38100" dir="2700000" algn="tl">
                    <a:srgbClr val="000000">
                      <a:alpha val="43137"/>
                    </a:srgbClr>
                  </a:outerShdw>
                </a:effectLst>
                <a:latin typeface="Calibri" panose="020F0502020204030204"/>
              </a:rPr>
              <a:t>+19 %, </a:t>
            </a:r>
            <a:r>
              <a:rPr lang="fi-FI" sz="1500" b="1" dirty="0">
                <a:solidFill>
                  <a:schemeClr val="tx1"/>
                </a:solidFill>
                <a:latin typeface="Calibri" panose="020F0502020204030204"/>
              </a:rPr>
              <a:t>koko maa 15 %.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500" b="1" dirty="0">
              <a:solidFill>
                <a:schemeClr val="tx1"/>
              </a:solidFill>
              <a:latin typeface="Calibri" panose="020F0502020204030204"/>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Pohjois-Satakunta -46 % (jalostuksen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Porin seutukunta </a:t>
            </a:r>
            <a:r>
              <a:rPr lang="fi-FI" sz="1400" b="1" dirty="0">
                <a:solidFill>
                  <a:srgbClr val="0070C0"/>
                </a:solidFill>
                <a:effectLst>
                  <a:outerShdw blurRad="38100" dist="38100" dir="2700000" algn="tl">
                    <a:srgbClr val="000000">
                      <a:alpha val="43137"/>
                    </a:srgbClr>
                  </a:outerShdw>
                </a:effectLst>
                <a:latin typeface="Calibri" panose="020F0502020204030204"/>
              </a:rPr>
              <a:t>+100 % </a:t>
            </a:r>
            <a:r>
              <a:rPr lang="fi-FI" sz="1400" b="1" dirty="0">
                <a:solidFill>
                  <a:schemeClr val="tx1"/>
                </a:solidFill>
              </a:rPr>
              <a:t>(jalostuksen investoinnit)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400" b="1" dirty="0">
                <a:solidFill>
                  <a:schemeClr val="tx1"/>
                </a:solidFill>
                <a:latin typeface="Calibri" panose="020F0502020204030204"/>
              </a:rPr>
              <a:t>Rauman seutukunta -27</a:t>
            </a:r>
            <a:r>
              <a:rPr lang="fi-FI" sz="1400" b="1" dirty="0">
                <a:solidFill>
                  <a:schemeClr val="tx1"/>
                </a:solidFill>
              </a:rPr>
              <a:t> % (jalostuksen investoinnit)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9760AF3-D4DF-6A21-6614-6A25C88BCD2A}"/>
              </a:ext>
            </a:extLst>
          </p:cNvPr>
          <p:cNvPicPr>
            <a:picLocks noChangeAspect="1"/>
          </p:cNvPicPr>
          <p:nvPr/>
        </p:nvPicPr>
        <p:blipFill>
          <a:blip r:embed="rId3"/>
          <a:stretch>
            <a:fillRect/>
          </a:stretch>
        </p:blipFill>
        <p:spPr>
          <a:xfrm>
            <a:off x="127482" y="1151950"/>
            <a:ext cx="4347315" cy="2565082"/>
          </a:xfrm>
          <a:prstGeom prst="rect">
            <a:avLst/>
          </a:prstGeom>
        </p:spPr>
      </p:pic>
      <p:pic>
        <p:nvPicPr>
          <p:cNvPr id="4" name="Picture 3">
            <a:extLst>
              <a:ext uri="{FF2B5EF4-FFF2-40B4-BE49-F238E27FC236}">
                <a16:creationId xmlns:a16="http://schemas.microsoft.com/office/drawing/2014/main" id="{1E96000B-5800-9725-B476-3136BE1D1198}"/>
              </a:ext>
            </a:extLst>
          </p:cNvPr>
          <p:cNvPicPr>
            <a:picLocks noChangeAspect="1"/>
          </p:cNvPicPr>
          <p:nvPr/>
        </p:nvPicPr>
        <p:blipFill>
          <a:blip r:embed="rId4"/>
          <a:stretch>
            <a:fillRect/>
          </a:stretch>
        </p:blipFill>
        <p:spPr>
          <a:xfrm>
            <a:off x="4607768" y="1151950"/>
            <a:ext cx="4369513" cy="2565082"/>
          </a:xfrm>
          <a:prstGeom prst="rect">
            <a:avLst/>
          </a:prstGeom>
        </p:spPr>
      </p:pic>
      <p:pic>
        <p:nvPicPr>
          <p:cNvPr id="6" name="Picture 5">
            <a:extLst>
              <a:ext uri="{FF2B5EF4-FFF2-40B4-BE49-F238E27FC236}">
                <a16:creationId xmlns:a16="http://schemas.microsoft.com/office/drawing/2014/main" id="{845EAB4D-6935-0E74-7AD4-958ADB2F1DBF}"/>
              </a:ext>
            </a:extLst>
          </p:cNvPr>
          <p:cNvPicPr>
            <a:picLocks noChangeAspect="1"/>
          </p:cNvPicPr>
          <p:nvPr/>
        </p:nvPicPr>
        <p:blipFill>
          <a:blip r:embed="rId5"/>
          <a:stretch>
            <a:fillRect/>
          </a:stretch>
        </p:blipFill>
        <p:spPr>
          <a:xfrm>
            <a:off x="4619562" y="3827326"/>
            <a:ext cx="4345924" cy="2676327"/>
          </a:xfrm>
          <a:prstGeom prst="rect">
            <a:avLst/>
          </a:prstGeom>
        </p:spPr>
      </p:pic>
      <p:pic>
        <p:nvPicPr>
          <p:cNvPr id="5" name="Kuva 4" descr="Kuva, joka sisältää kohteen teksti, merkki, clipart-kuva&#10;&#10;Kuvaus luotu automaattisesti">
            <a:extLst>
              <a:ext uri="{FF2B5EF4-FFF2-40B4-BE49-F238E27FC236}">
                <a16:creationId xmlns:a16="http://schemas.microsoft.com/office/drawing/2014/main" id="{6D79E6B8-2249-EFE5-6EEC-823712B0DB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893295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8" name="Dian numeron paikkamerkki 3"/>
          <p:cNvSpPr>
            <a:spLocks noGrp="1"/>
          </p:cNvSpPr>
          <p:nvPr>
            <p:ph type="sldNum" sz="quarter" idx="12"/>
          </p:nvPr>
        </p:nvSpPr>
        <p:spPr bwMode="auto">
          <a:xfrm>
            <a:off x="6553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buFontTx/>
              <a:buNone/>
            </a:pPr>
            <a:fld id="{E50E393C-88B3-4481-A7BE-E469CA16A396}" type="slidenum">
              <a:rPr lang="fi-FI" altLang="fi-FI" sz="1200" smtClean="0">
                <a:solidFill>
                  <a:srgbClr val="898989"/>
                </a:solidFill>
              </a:rPr>
              <a:pPr>
                <a:spcBef>
                  <a:spcPct val="0"/>
                </a:spcBef>
                <a:spcAft>
                  <a:spcPts val="600"/>
                </a:spcAft>
                <a:buFontTx/>
                <a:buNone/>
              </a:pPr>
              <a:t>5</a:t>
            </a:fld>
            <a:endParaRPr lang="fi-FI" altLang="fi-FI" sz="1200">
              <a:solidFill>
                <a:srgbClr val="898989"/>
              </a:solidFill>
            </a:endParaRPr>
          </a:p>
        </p:txBody>
      </p:sp>
      <p:sp>
        <p:nvSpPr>
          <p:cNvPr id="7" name="Otsikko 1">
            <a:extLst>
              <a:ext uri="{FF2B5EF4-FFF2-40B4-BE49-F238E27FC236}">
                <a16:creationId xmlns:a16="http://schemas.microsoft.com/office/drawing/2014/main" id="{A39401ED-8D13-444D-95AF-FFFCE356909A}"/>
              </a:ext>
            </a:extLst>
          </p:cNvPr>
          <p:cNvSpPr txBox="1">
            <a:spLocks/>
          </p:cNvSpPr>
          <p:nvPr/>
        </p:nvSpPr>
        <p:spPr bwMode="auto">
          <a:xfrm>
            <a:off x="611560" y="136525"/>
            <a:ext cx="8253745" cy="1143000"/>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fi-FI" b="1" dirty="0">
                <a:solidFill>
                  <a:schemeClr val="tx2"/>
                </a:solidFill>
              </a:rPr>
              <a:t>Väestö, kehitys v. 2022 asti</a:t>
            </a:r>
            <a:endParaRPr lang="fi-FI" dirty="0"/>
          </a:p>
        </p:txBody>
      </p:sp>
      <p:pic>
        <p:nvPicPr>
          <p:cNvPr id="2" name="Kuva 1" descr="Kuva, joka sisältää kohteen teksti, merkki, clipart-kuva&#10;&#10;Kuvaus luotu automaattisesti">
            <a:extLst>
              <a:ext uri="{FF2B5EF4-FFF2-40B4-BE49-F238E27FC236}">
                <a16:creationId xmlns:a16="http://schemas.microsoft.com/office/drawing/2014/main" id="{8F54BA83-AD89-BC6B-416D-6EE4BD703A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25194"/>
            <a:ext cx="1856812" cy="480765"/>
          </a:xfrm>
          <a:prstGeom prst="rect">
            <a:avLst/>
          </a:prstGeom>
        </p:spPr>
      </p:pic>
      <p:pic>
        <p:nvPicPr>
          <p:cNvPr id="4" name="Picture 3">
            <a:extLst>
              <a:ext uri="{FF2B5EF4-FFF2-40B4-BE49-F238E27FC236}">
                <a16:creationId xmlns:a16="http://schemas.microsoft.com/office/drawing/2014/main" id="{24F7D194-44A0-BCCE-4E52-0A5503084B6E}"/>
              </a:ext>
            </a:extLst>
          </p:cNvPr>
          <p:cNvPicPr>
            <a:picLocks noChangeAspect="1"/>
          </p:cNvPicPr>
          <p:nvPr/>
        </p:nvPicPr>
        <p:blipFill>
          <a:blip r:embed="rId4"/>
          <a:stretch>
            <a:fillRect/>
          </a:stretch>
        </p:blipFill>
        <p:spPr>
          <a:xfrm>
            <a:off x="611560" y="1412776"/>
            <a:ext cx="8253745" cy="4943574"/>
          </a:xfrm>
          <a:prstGeom prst="rect">
            <a:avLst/>
          </a:prstGeom>
        </p:spPr>
      </p:pic>
    </p:spTree>
    <p:extLst>
      <p:ext uri="{BB962C8B-B14F-4D97-AF65-F5344CB8AC3E}">
        <p14:creationId xmlns:p14="http://schemas.microsoft.com/office/powerpoint/2010/main" val="238067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uorakulmio 20"/>
          <p:cNvSpPr/>
          <p:nvPr/>
        </p:nvSpPr>
        <p:spPr>
          <a:xfrm>
            <a:off x="4788024" y="1844824"/>
            <a:ext cx="4041450" cy="260319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fi-FI" sz="2400" b="1" cap="all" spc="-50" dirty="0">
                <a:solidFill>
                  <a:srgbClr val="0070C0"/>
                </a:solidFill>
                <a:effectLst>
                  <a:outerShdw blurRad="38100" dist="38100" dir="2700000" algn="tl">
                    <a:srgbClr val="000000">
                      <a:alpha val="43137"/>
                    </a:srgbClr>
                  </a:outerShdw>
                </a:effectLst>
                <a:latin typeface="+mj-lt"/>
                <a:ea typeface="+mj-ea"/>
                <a:cs typeface="+mj-cs"/>
              </a:rPr>
              <a:t>Suomen seutukuntien kilpailukyky  </a:t>
            </a:r>
            <a:r>
              <a:rPr lang="fi-FI" sz="1400" b="1" dirty="0">
                <a:solidFill>
                  <a:schemeClr val="tx1"/>
                </a:solidFill>
              </a:rPr>
              <a:t>vuonna 2021: viiden tekijän mittaristo (seutukuntia 69 kpl). Muuttujat ovat </a:t>
            </a:r>
          </a:p>
          <a:p>
            <a:endParaRPr lang="fi-FI" sz="1400" b="1" dirty="0">
              <a:solidFill>
                <a:schemeClr val="tx1"/>
              </a:solidFill>
            </a:endParaRPr>
          </a:p>
          <a:p>
            <a:pPr marL="285750" indent="-285750">
              <a:buFont typeface="Arial" panose="020B0604020202020204" pitchFamily="34" charset="0"/>
              <a:buChar char="•"/>
            </a:pPr>
            <a:r>
              <a:rPr lang="fi-FI" sz="1400" b="1" dirty="0">
                <a:solidFill>
                  <a:schemeClr val="tx1"/>
                </a:solidFill>
              </a:rPr>
              <a:t>työn tuottavuus (liikevaihto/henkilötyövuosi), </a:t>
            </a:r>
          </a:p>
          <a:p>
            <a:pPr marL="285750" indent="-285750">
              <a:buFont typeface="Arial" panose="020B0604020202020204" pitchFamily="34" charset="0"/>
              <a:buChar char="•"/>
            </a:pPr>
            <a:r>
              <a:rPr lang="fi-FI" sz="1400" b="1" dirty="0">
                <a:solidFill>
                  <a:schemeClr val="tx1"/>
                </a:solidFill>
              </a:rPr>
              <a:t>työllisyysaste,</a:t>
            </a:r>
          </a:p>
          <a:p>
            <a:pPr marL="285750" indent="-285750">
              <a:buFont typeface="Arial" panose="020B0604020202020204" pitchFamily="34" charset="0"/>
              <a:buChar char="•"/>
            </a:pPr>
            <a:r>
              <a:rPr lang="fi-FI" sz="1400" b="1" dirty="0">
                <a:solidFill>
                  <a:schemeClr val="tx1"/>
                </a:solidFill>
              </a:rPr>
              <a:t>koulutustaso (korkeakoulutettujen osuus), </a:t>
            </a:r>
          </a:p>
          <a:p>
            <a:pPr marL="285750" indent="-285750">
              <a:buFont typeface="Arial" panose="020B0604020202020204" pitchFamily="34" charset="0"/>
              <a:buChar char="•"/>
            </a:pPr>
            <a:r>
              <a:rPr lang="fi-FI" sz="1400" b="1" dirty="0">
                <a:solidFill>
                  <a:schemeClr val="tx1"/>
                </a:solidFill>
              </a:rPr>
              <a:t>yritysdynamiikka (aloittaneet ja lopettaneet/yrityskanta) ja </a:t>
            </a:r>
          </a:p>
          <a:p>
            <a:pPr marL="285750" indent="-285750">
              <a:buFont typeface="Arial" panose="020B0604020202020204" pitchFamily="34" charset="0"/>
              <a:buChar char="•"/>
            </a:pPr>
            <a:r>
              <a:rPr lang="fi-FI" sz="1400" b="1" dirty="0">
                <a:solidFill>
                  <a:schemeClr val="tx1"/>
                </a:solidFill>
              </a:rPr>
              <a:t>teollisuusvaltaisuus (teollisuuden osuus liikevaihdosta).</a:t>
            </a:r>
          </a:p>
          <a:p>
            <a:pPr marL="285750" indent="-285750">
              <a:buFont typeface="Arial" panose="020B0604020202020204" pitchFamily="34" charset="0"/>
              <a:buChar char="•"/>
            </a:pPr>
            <a:endParaRPr lang="fi-FI" sz="1400" b="1" dirty="0">
              <a:solidFill>
                <a:schemeClr val="tx1"/>
              </a:solidFill>
            </a:endParaRPr>
          </a:p>
          <a:p>
            <a:r>
              <a:rPr lang="fi-FI" sz="1400" b="1" dirty="0">
                <a:solidFill>
                  <a:schemeClr val="tx1"/>
                </a:solidFill>
              </a:rPr>
              <a:t>Ne kuvaavat karkeasti alueen kykyä luoda arvonlisäystä eli BKT:tä. Satakunnasta Porin ja etenkin Rauman seutukunta menestyvät mainiosti. Pohjois-Satakunnan BKT/</a:t>
            </a:r>
            <a:r>
              <a:rPr lang="fi-FI" sz="1400" b="1" dirty="0" err="1">
                <a:solidFill>
                  <a:schemeClr val="tx1"/>
                </a:solidFill>
              </a:rPr>
              <a:t>capita</a:t>
            </a:r>
            <a:r>
              <a:rPr lang="fi-FI" sz="1400" b="1" dirty="0">
                <a:solidFill>
                  <a:schemeClr val="tx1"/>
                </a:solidFill>
              </a:rPr>
              <a:t> on silti selvästi parempi kuin mittari antaa olettaa. Suluissa on sijoitus v. 2011 (v. 2020 alkaen ei enää tietoja innovatiivisuudesta, kuten aiempina vuosina):</a:t>
            </a:r>
          </a:p>
          <a:p>
            <a:endParaRPr lang="fi-FI" sz="1400" b="1" dirty="0">
              <a:solidFill>
                <a:schemeClr val="tx1"/>
              </a:solidFill>
            </a:endParaRPr>
          </a:p>
          <a:p>
            <a:r>
              <a:rPr lang="fi-FI" sz="1400" b="1" dirty="0"/>
              <a:t>Rauman seutukunta on sijalla</a:t>
            </a:r>
            <a:r>
              <a:rPr lang="fi-FI" sz="1400" b="1" dirty="0">
                <a:solidFill>
                  <a:srgbClr val="FF5050"/>
                </a:solidFill>
              </a:rPr>
              <a:t> 7</a:t>
            </a:r>
            <a:r>
              <a:rPr lang="fi-FI" sz="1400" b="1" dirty="0">
                <a:solidFill>
                  <a:schemeClr val="tx1"/>
                </a:solidFill>
              </a:rPr>
              <a:t> (7),</a:t>
            </a:r>
          </a:p>
          <a:p>
            <a:r>
              <a:rPr lang="fi-FI" sz="1400" b="1" dirty="0"/>
              <a:t>Porin seutukunta on sijalla </a:t>
            </a:r>
            <a:r>
              <a:rPr lang="fi-FI" sz="1400" b="1" dirty="0">
                <a:solidFill>
                  <a:srgbClr val="FF5050"/>
                </a:solidFill>
              </a:rPr>
              <a:t>13 </a:t>
            </a:r>
            <a:r>
              <a:rPr lang="fi-FI" sz="1400" b="1" dirty="0">
                <a:solidFill>
                  <a:schemeClr val="tx1"/>
                </a:solidFill>
              </a:rPr>
              <a:t>(14) </a:t>
            </a:r>
            <a:r>
              <a:rPr lang="fi-FI" sz="1400" b="1" dirty="0"/>
              <a:t>ja</a:t>
            </a:r>
            <a:endParaRPr lang="fi-FI" sz="1400" b="1" dirty="0">
              <a:solidFill>
                <a:srgbClr val="FF5050"/>
              </a:solidFill>
            </a:endParaRPr>
          </a:p>
          <a:p>
            <a:r>
              <a:rPr lang="fi-FI" sz="1400" b="1" dirty="0"/>
              <a:t>Pohjois-Satakunta sijalla </a:t>
            </a:r>
            <a:r>
              <a:rPr lang="fi-FI" sz="1400" b="1" dirty="0">
                <a:solidFill>
                  <a:srgbClr val="FF5050"/>
                </a:solidFill>
              </a:rPr>
              <a:t>52 </a:t>
            </a:r>
            <a:r>
              <a:rPr lang="fi-FI" sz="1400" b="1" dirty="0">
                <a:solidFill>
                  <a:schemeClr val="tx1"/>
                </a:solidFill>
              </a:rPr>
              <a:t>(47)</a:t>
            </a:r>
          </a:p>
          <a:p>
            <a:endParaRPr lang="fi-FI" sz="1400" dirty="0">
              <a:solidFill>
                <a:schemeClr val="bg1">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B97C8F22-57A1-E49A-64C4-FC086CB87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6237312"/>
            <a:ext cx="1856812" cy="480765"/>
          </a:xfrm>
          <a:prstGeom prst="rect">
            <a:avLst/>
          </a:prstGeom>
        </p:spPr>
      </p:pic>
      <p:pic>
        <p:nvPicPr>
          <p:cNvPr id="5" name="Picture 4">
            <a:extLst>
              <a:ext uri="{FF2B5EF4-FFF2-40B4-BE49-F238E27FC236}">
                <a16:creationId xmlns:a16="http://schemas.microsoft.com/office/drawing/2014/main" id="{A52DDFF1-2F1B-B9D1-E6C0-966E8E7EB0EA}"/>
              </a:ext>
            </a:extLst>
          </p:cNvPr>
          <p:cNvPicPr>
            <a:picLocks noChangeAspect="1"/>
          </p:cNvPicPr>
          <p:nvPr/>
        </p:nvPicPr>
        <p:blipFill>
          <a:blip r:embed="rId3"/>
          <a:stretch>
            <a:fillRect/>
          </a:stretch>
        </p:blipFill>
        <p:spPr>
          <a:xfrm>
            <a:off x="0" y="0"/>
            <a:ext cx="4845632" cy="6858000"/>
          </a:xfrm>
          <a:prstGeom prst="rect">
            <a:avLst/>
          </a:prstGeom>
        </p:spPr>
      </p:pic>
    </p:spTree>
    <p:extLst>
      <p:ext uri="{BB962C8B-B14F-4D97-AF65-F5344CB8AC3E}">
        <p14:creationId xmlns:p14="http://schemas.microsoft.com/office/powerpoint/2010/main" val="375560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Title 2"/>
          <p:cNvSpPr>
            <a:spLocks noGrp="1"/>
          </p:cNvSpPr>
          <p:nvPr>
            <p:ph type="title"/>
          </p:nvPr>
        </p:nvSpPr>
        <p:spPr>
          <a:xfrm>
            <a:off x="0" y="-28575"/>
            <a:ext cx="7812088" cy="577255"/>
          </a:xfrm>
        </p:spPr>
        <p:txBody>
          <a:bodyPr/>
          <a:lstStyle/>
          <a:p>
            <a:pPr eaLnBrk="1" hangingPunct="1"/>
            <a:r>
              <a:rPr lang="fi-FI" altLang="en-US" sz="2400" dirty="0"/>
              <a:t>Seutukuntien kilpailukyky 2021</a:t>
            </a:r>
            <a:endParaRPr lang="en-US" altLang="en-US" sz="2400" dirty="0"/>
          </a:p>
        </p:txBody>
      </p:sp>
      <p:sp>
        <p:nvSpPr>
          <p:cNvPr id="37893" name="TextBox 6"/>
          <p:cNvSpPr txBox="1">
            <a:spLocks noChangeArrowheads="1"/>
          </p:cNvSpPr>
          <p:nvPr/>
        </p:nvSpPr>
        <p:spPr bwMode="auto">
          <a:xfrm>
            <a:off x="107504" y="4207752"/>
            <a:ext cx="67047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fi-FI" altLang="en-US" sz="1800" dirty="0">
                <a:solidFill>
                  <a:srgbClr val="000000"/>
                </a:solidFill>
                <a:latin typeface="Arial" panose="020B0604020202020204" pitchFamily="34" charset="0"/>
              </a:rPr>
              <a:t>Satakunnan seutukuntien sijoittuminen osatekijöittäin</a:t>
            </a:r>
          </a:p>
          <a:p>
            <a:pPr>
              <a:spcBef>
                <a:spcPct val="0"/>
              </a:spcBef>
              <a:buFontTx/>
              <a:buNone/>
            </a:pPr>
            <a:r>
              <a:rPr lang="fi-FI" altLang="en-US" sz="1800" dirty="0">
                <a:solidFill>
                  <a:srgbClr val="000000"/>
                </a:solidFill>
                <a:latin typeface="Arial" panose="020B0604020202020204" pitchFamily="34" charset="0"/>
              </a:rPr>
              <a:t>Teollisuus ja tuottavuus vahvoja </a:t>
            </a:r>
            <a:r>
              <a:rPr lang="fi-FI" altLang="en-US" sz="1400" dirty="0">
                <a:solidFill>
                  <a:srgbClr val="000000"/>
                </a:solidFill>
                <a:latin typeface="Arial" panose="020B0604020202020204" pitchFamily="34" charset="0"/>
              </a:rPr>
              <a:t>(sijalukuja 69 seutukunnan joukossa)</a:t>
            </a:r>
          </a:p>
        </p:txBody>
      </p:sp>
      <p:sp>
        <p:nvSpPr>
          <p:cNvPr id="8" name="Right Arrow 7"/>
          <p:cNvSpPr/>
          <p:nvPr/>
        </p:nvSpPr>
        <p:spPr>
          <a:xfrm>
            <a:off x="6732240" y="2636911"/>
            <a:ext cx="360363"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i-FI" dirty="0">
                <a:solidFill>
                  <a:prstClr val="white"/>
                </a:solidFill>
              </a:rPr>
              <a:t> </a:t>
            </a:r>
            <a:endParaRPr lang="en-US" dirty="0">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68CE86C9-C9C2-FBB3-D917-C9F686F16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DA3D75FB-FD7F-59DF-A484-92F412B7FF44}"/>
              </a:ext>
            </a:extLst>
          </p:cNvPr>
          <p:cNvPicPr>
            <a:picLocks noChangeAspect="1"/>
          </p:cNvPicPr>
          <p:nvPr/>
        </p:nvPicPr>
        <p:blipFill>
          <a:blip r:embed="rId4"/>
          <a:stretch>
            <a:fillRect/>
          </a:stretch>
        </p:blipFill>
        <p:spPr>
          <a:xfrm>
            <a:off x="71500" y="562802"/>
            <a:ext cx="6552728" cy="3695025"/>
          </a:xfrm>
          <a:prstGeom prst="rect">
            <a:avLst/>
          </a:prstGeom>
        </p:spPr>
      </p:pic>
      <p:pic>
        <p:nvPicPr>
          <p:cNvPr id="5" name="Picture 4">
            <a:extLst>
              <a:ext uri="{FF2B5EF4-FFF2-40B4-BE49-F238E27FC236}">
                <a16:creationId xmlns:a16="http://schemas.microsoft.com/office/drawing/2014/main" id="{9816FD2C-ADA9-B337-5EF3-23B212F63AB3}"/>
              </a:ext>
            </a:extLst>
          </p:cNvPr>
          <p:cNvPicPr>
            <a:picLocks noChangeAspect="1"/>
          </p:cNvPicPr>
          <p:nvPr/>
        </p:nvPicPr>
        <p:blipFill>
          <a:blip r:embed="rId5"/>
          <a:stretch>
            <a:fillRect/>
          </a:stretch>
        </p:blipFill>
        <p:spPr>
          <a:xfrm>
            <a:off x="179512" y="4941168"/>
            <a:ext cx="4038600" cy="990600"/>
          </a:xfrm>
          <a:prstGeom prst="rect">
            <a:avLst/>
          </a:prstGeom>
        </p:spPr>
      </p:pic>
      <p:pic>
        <p:nvPicPr>
          <p:cNvPr id="7" name="Picture 6">
            <a:extLst>
              <a:ext uri="{FF2B5EF4-FFF2-40B4-BE49-F238E27FC236}">
                <a16:creationId xmlns:a16="http://schemas.microsoft.com/office/drawing/2014/main" id="{FC4F4FAC-2D7D-13B7-4FF9-256F981C4742}"/>
              </a:ext>
            </a:extLst>
          </p:cNvPr>
          <p:cNvPicPr>
            <a:picLocks noChangeAspect="1"/>
          </p:cNvPicPr>
          <p:nvPr/>
        </p:nvPicPr>
        <p:blipFill>
          <a:blip r:embed="rId6"/>
          <a:stretch>
            <a:fillRect/>
          </a:stretch>
        </p:blipFill>
        <p:spPr>
          <a:xfrm>
            <a:off x="7452855" y="0"/>
            <a:ext cx="1607880" cy="6858000"/>
          </a:xfrm>
          <a:prstGeom prst="rect">
            <a:avLst/>
          </a:prstGeom>
        </p:spPr>
      </p:pic>
    </p:spTree>
    <p:extLst>
      <p:ext uri="{BB962C8B-B14F-4D97-AF65-F5344CB8AC3E}">
        <p14:creationId xmlns:p14="http://schemas.microsoft.com/office/powerpoint/2010/main" val="18770705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3" name="TextBox 2"/>
          <p:cNvSpPr txBox="1"/>
          <p:nvPr/>
        </p:nvSpPr>
        <p:spPr>
          <a:xfrm>
            <a:off x="674037" y="938068"/>
            <a:ext cx="5262413" cy="5909310"/>
          </a:xfrm>
          <a:prstGeom prst="rect">
            <a:avLst/>
          </a:prstGeom>
          <a:noFill/>
        </p:spPr>
        <p:txBody>
          <a:bodyPr wrap="square" rtlCol="0">
            <a:spAutoFit/>
          </a:bodyPr>
          <a:lstStyle/>
          <a:p>
            <a:r>
              <a:rPr lang="fi-FI" dirty="0"/>
              <a:t>Satakunnan </a:t>
            </a:r>
            <a:r>
              <a:rPr lang="fi-FI" b="1" dirty="0"/>
              <a:t>avoimuusindeksi</a:t>
            </a:r>
            <a:r>
              <a:rPr lang="fi-FI" dirty="0"/>
              <a:t> </a:t>
            </a:r>
          </a:p>
          <a:p>
            <a:r>
              <a:rPr lang="fi-FI" dirty="0"/>
              <a:t>(vienti Tullin mukaan/BKT) on maan korkeimpia): 49 %, koko maa 24 % (2020)</a:t>
            </a:r>
          </a:p>
          <a:p>
            <a:endParaRPr lang="fi-FI" dirty="0"/>
          </a:p>
          <a:p>
            <a:r>
              <a:rPr lang="fi-FI" dirty="0"/>
              <a:t>Satakunnan </a:t>
            </a:r>
            <a:r>
              <a:rPr lang="fi-FI" b="1" dirty="0"/>
              <a:t>viennin arvo </a:t>
            </a:r>
            <a:r>
              <a:rPr lang="fi-FI" dirty="0"/>
              <a:t>on</a:t>
            </a:r>
            <a:r>
              <a:rPr lang="fi-FI" b="1" dirty="0"/>
              <a:t> </a:t>
            </a:r>
            <a:r>
              <a:rPr lang="fi-FI" dirty="0"/>
              <a:t>maakunnista </a:t>
            </a:r>
          </a:p>
          <a:p>
            <a:r>
              <a:rPr lang="fi-FI" dirty="0"/>
              <a:t>neljänneksi korkein v. 2021 (Tulli);</a:t>
            </a:r>
          </a:p>
          <a:p>
            <a:r>
              <a:rPr lang="fi-FI" b="1" dirty="0"/>
              <a:t>osuus Suomen viennistä on 7,1 % </a:t>
            </a:r>
            <a:r>
              <a:rPr lang="fi-FI" dirty="0"/>
              <a:t>(väestöosuus 3,9 %)</a:t>
            </a:r>
            <a:r>
              <a:rPr lang="fi-FI" sz="1400" dirty="0"/>
              <a:t>. </a:t>
            </a:r>
            <a:r>
              <a:rPr lang="fi-FI" dirty="0"/>
              <a:t>Satakunnan viennin kasvu oli 22,9 % vuoden 2021 aikana (koko maa 19,9 %). </a:t>
            </a:r>
            <a:r>
              <a:rPr lang="fi-FI" dirty="0">
                <a:solidFill>
                  <a:prstClr val="black"/>
                </a:solidFill>
                <a:latin typeface="Arial" panose="020B0604020202020204" pitchFamily="34" charset="0"/>
                <a:cs typeface="Arial" panose="020B0604020202020204" pitchFamily="34" charset="0"/>
              </a:rPr>
              <a:t>1-6/2022 vientiosuus jo 7,8 %!</a:t>
            </a:r>
            <a:endParaRPr lang="fi-FI" dirty="0"/>
          </a:p>
          <a:p>
            <a:endParaRPr lang="fi-FI" b="1" dirty="0"/>
          </a:p>
          <a:p>
            <a:r>
              <a:rPr lang="fi-FI" b="1" dirty="0"/>
              <a:t>Viennin arvo/</a:t>
            </a:r>
            <a:r>
              <a:rPr lang="fi-FI" b="1" dirty="0" err="1"/>
              <a:t>capita</a:t>
            </a:r>
            <a:r>
              <a:rPr lang="fi-FI" b="1" dirty="0"/>
              <a:t> on 3. korkein! </a:t>
            </a:r>
            <a:br>
              <a:rPr lang="fi-FI" b="1" dirty="0"/>
            </a:br>
            <a:r>
              <a:rPr lang="fi-FI" dirty="0"/>
              <a:t>(v. 2021 tiedot, Tulli). </a:t>
            </a:r>
          </a:p>
          <a:p>
            <a:endParaRPr lang="fi-FI" dirty="0"/>
          </a:p>
          <a:p>
            <a:r>
              <a:rPr lang="fi-FI" b="1" dirty="0"/>
              <a:t>Satakunnan satamien osuus Suomen viennistä </a:t>
            </a:r>
            <a:r>
              <a:rPr lang="fi-FI" dirty="0"/>
              <a:t>tonneissa</a:t>
            </a:r>
            <a:r>
              <a:rPr lang="fi-FI" b="1" dirty="0"/>
              <a:t> </a:t>
            </a:r>
            <a:r>
              <a:rPr lang="fi-FI" dirty="0"/>
              <a:t>on </a:t>
            </a:r>
            <a:r>
              <a:rPr lang="fi-FI" b="1" dirty="0"/>
              <a:t>10,4 % </a:t>
            </a:r>
            <a:r>
              <a:rPr lang="fi-FI" dirty="0"/>
              <a:t>ja tuonnista 8,6 % (yht. 9,5 %), kun väestöosuus on 3,8 % (v. 2022). Esim. viennissä osuus on lähes kolminkertainen väestöosuuteen nähden. </a:t>
            </a:r>
          </a:p>
          <a:p>
            <a:endParaRPr lang="fi-FI" dirty="0"/>
          </a:p>
          <a:p>
            <a:endParaRPr lang="fi-FI" dirty="0"/>
          </a:p>
        </p:txBody>
      </p:sp>
      <p:pic>
        <p:nvPicPr>
          <p:cNvPr id="10" name="Picture 9">
            <a:extLst>
              <a:ext uri="{FF2B5EF4-FFF2-40B4-BE49-F238E27FC236}">
                <a16:creationId xmlns:a16="http://schemas.microsoft.com/office/drawing/2014/main" id="{D699B72B-ECAF-54D3-69C5-DFFA020E08A2}"/>
              </a:ext>
            </a:extLst>
          </p:cNvPr>
          <p:cNvPicPr>
            <a:picLocks noChangeAspect="1"/>
          </p:cNvPicPr>
          <p:nvPr/>
        </p:nvPicPr>
        <p:blipFill>
          <a:blip r:embed="rId2"/>
          <a:stretch>
            <a:fillRect/>
          </a:stretch>
        </p:blipFill>
        <p:spPr>
          <a:xfrm>
            <a:off x="6015578" y="938068"/>
            <a:ext cx="2454385" cy="5077209"/>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A6312008-1049-8188-2088-7174D28D87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300952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3661390" y="70275"/>
            <a:ext cx="6048672"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vIENTI</a:t>
            </a:r>
            <a:r>
              <a:rPr lang="fi-FI" sz="3200" b="1" cap="all" dirty="0">
                <a:solidFill>
                  <a:srgbClr val="0070C0"/>
                </a:solidFill>
                <a:effectLst>
                  <a:outerShdw blurRad="38100" dist="38100" dir="2700000" algn="tl">
                    <a:srgbClr val="000000">
                      <a:alpha val="43137"/>
                    </a:srgbClr>
                  </a:outerShdw>
                </a:effectLst>
              </a:rPr>
              <a:t> </a:t>
            </a:r>
            <a:r>
              <a:rPr lang="fi-FI" sz="3200" b="1" cap="all" dirty="0" err="1">
                <a:solidFill>
                  <a:srgbClr val="0070C0"/>
                </a:solidFill>
                <a:effectLst>
                  <a:outerShdw blurRad="38100" dist="38100" dir="2700000" algn="tl">
                    <a:srgbClr val="000000">
                      <a:alpha val="43137"/>
                    </a:srgbClr>
                  </a:outerShdw>
                </a:effectLst>
              </a:rPr>
              <a:t>VAHVuutena</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ja Tulli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7" name="Tekstiruutu 36"/>
          <p:cNvSpPr txBox="1"/>
          <p:nvPr/>
        </p:nvSpPr>
        <p:spPr>
          <a:xfrm rot="16200000">
            <a:off x="7970497" y="4690935"/>
            <a:ext cx="2088866" cy="215444"/>
          </a:xfrm>
          <a:prstGeom prst="rect">
            <a:avLst/>
          </a:prstGeom>
          <a:noFill/>
        </p:spPr>
        <p:txBody>
          <a:bodyPr vert="horz" wrap="square" rtlCol="0">
            <a:spAutoFit/>
          </a:bodyPr>
          <a:lstStyle/>
          <a:p>
            <a:pPr eaLnBrk="1" fontAlgn="auto" hangingPunct="1">
              <a:spcBef>
                <a:spcPts val="0"/>
              </a:spcBef>
              <a:spcAft>
                <a:spcPts val="0"/>
              </a:spcAft>
            </a:pPr>
            <a:r>
              <a:rPr lang="fi-FI" sz="800" dirty="0">
                <a:solidFill>
                  <a:prstClr val="white">
                    <a:lumMod val="50000"/>
                  </a:prstClr>
                </a:solidFill>
                <a:latin typeface="Calibri" panose="020F0502020204030204"/>
              </a:rPr>
              <a:t>                </a:t>
            </a:r>
          </a:p>
        </p:txBody>
      </p:sp>
      <p:sp>
        <p:nvSpPr>
          <p:cNvPr id="4" name="TextBox 3">
            <a:extLst>
              <a:ext uri="{FF2B5EF4-FFF2-40B4-BE49-F238E27FC236}">
                <a16:creationId xmlns:a16="http://schemas.microsoft.com/office/drawing/2014/main" id="{1313D3A1-400B-4B85-8566-906490A26E32}"/>
              </a:ext>
            </a:extLst>
          </p:cNvPr>
          <p:cNvSpPr txBox="1"/>
          <p:nvPr/>
        </p:nvSpPr>
        <p:spPr>
          <a:xfrm>
            <a:off x="4525720" y="5872240"/>
            <a:ext cx="4561615" cy="954107"/>
          </a:xfrm>
          <a:prstGeom prst="rect">
            <a:avLst/>
          </a:prstGeom>
          <a:noFill/>
        </p:spPr>
        <p:txBody>
          <a:bodyPr wrap="square" rtlCol="0">
            <a:spAutoFit/>
          </a:bodyPr>
          <a:lstStyle/>
          <a:p>
            <a:r>
              <a:rPr lang="sv-SE" sz="1400" b="1" dirty="0" err="1"/>
              <a:t>Satakunnassa</a:t>
            </a:r>
            <a:r>
              <a:rPr lang="sv-SE" sz="1400" b="1" dirty="0"/>
              <a:t> </a:t>
            </a:r>
            <a:r>
              <a:rPr lang="sv-SE" sz="1400" b="1" dirty="0" err="1"/>
              <a:t>henkeä</a:t>
            </a:r>
            <a:r>
              <a:rPr lang="sv-SE" sz="1400" b="1" dirty="0"/>
              <a:t> </a:t>
            </a:r>
            <a:r>
              <a:rPr lang="sv-SE" sz="1400" b="1" dirty="0" err="1"/>
              <a:t>kohti</a:t>
            </a:r>
            <a:r>
              <a:rPr lang="sv-SE" sz="1400" b="1" dirty="0"/>
              <a:t> </a:t>
            </a:r>
            <a:r>
              <a:rPr lang="sv-SE" sz="1400" b="1" dirty="0" err="1"/>
              <a:t>laskettu</a:t>
            </a:r>
            <a:r>
              <a:rPr lang="sv-SE" sz="1400" b="1" dirty="0"/>
              <a:t> </a:t>
            </a:r>
            <a:r>
              <a:rPr lang="sv-SE" sz="1400" b="1" dirty="0" err="1"/>
              <a:t>vienti</a:t>
            </a:r>
            <a:r>
              <a:rPr lang="sv-SE" sz="1400" b="1" dirty="0"/>
              <a:t> on </a:t>
            </a:r>
            <a:r>
              <a:rPr lang="sv-SE" sz="1400" b="1" dirty="0" err="1"/>
              <a:t>lähes</a:t>
            </a:r>
            <a:r>
              <a:rPr lang="sv-SE" sz="1400" b="1" dirty="0"/>
              <a:t> </a:t>
            </a:r>
            <a:r>
              <a:rPr lang="sv-SE" sz="1400" b="1" dirty="0" err="1"/>
              <a:t>kaksinkertainen</a:t>
            </a:r>
            <a:r>
              <a:rPr lang="sv-SE" sz="1400" b="1" dirty="0"/>
              <a:t> </a:t>
            </a:r>
            <a:r>
              <a:rPr lang="sv-SE" sz="1400" b="1" dirty="0" err="1"/>
              <a:t>maan</a:t>
            </a:r>
            <a:r>
              <a:rPr lang="sv-SE" sz="1400" b="1" dirty="0"/>
              <a:t> </a:t>
            </a:r>
            <a:r>
              <a:rPr lang="sv-SE" sz="1400" b="1" dirty="0" err="1"/>
              <a:t>keskiarvoon</a:t>
            </a:r>
            <a:r>
              <a:rPr lang="sv-SE" sz="1400" b="1" dirty="0"/>
              <a:t> </a:t>
            </a:r>
            <a:r>
              <a:rPr lang="sv-SE" sz="1400" b="1" dirty="0" err="1"/>
              <a:t>verrattuna</a:t>
            </a:r>
            <a:r>
              <a:rPr lang="sv-SE" sz="1400" b="1" dirty="0"/>
              <a:t> ja </a:t>
            </a:r>
            <a:r>
              <a:rPr lang="sv-SE" sz="1400" b="1" dirty="0" err="1"/>
              <a:t>ohittaa</a:t>
            </a:r>
            <a:r>
              <a:rPr lang="sv-SE" sz="1400" b="1" dirty="0"/>
              <a:t> </a:t>
            </a:r>
            <a:r>
              <a:rPr lang="sv-SE" sz="1400" b="1" dirty="0" err="1"/>
              <a:t>useat</a:t>
            </a:r>
            <a:r>
              <a:rPr lang="sv-SE" sz="1400" b="1" dirty="0"/>
              <a:t> </a:t>
            </a:r>
            <a:r>
              <a:rPr lang="sv-SE" sz="1400" b="1" dirty="0" err="1"/>
              <a:t>väestönkasvun</a:t>
            </a:r>
            <a:r>
              <a:rPr lang="sv-SE" sz="1400" b="1" dirty="0"/>
              <a:t> </a:t>
            </a:r>
            <a:r>
              <a:rPr lang="sv-SE" sz="1400" b="1" dirty="0" err="1"/>
              <a:t>maakunnat</a:t>
            </a:r>
            <a:r>
              <a:rPr lang="sv-SE" sz="1400" b="1" dirty="0"/>
              <a:t>.</a:t>
            </a:r>
          </a:p>
          <a:p>
            <a:r>
              <a:rPr lang="sv-SE" sz="1400" b="1" dirty="0" err="1"/>
              <a:t>Vuonna</a:t>
            </a:r>
            <a:r>
              <a:rPr lang="sv-SE" sz="1400" b="1" dirty="0"/>
              <a:t> 2021 </a:t>
            </a:r>
            <a:r>
              <a:rPr lang="sv-SE" sz="1400" b="1" dirty="0" err="1"/>
              <a:t>arvo</a:t>
            </a:r>
            <a:r>
              <a:rPr lang="sv-SE" sz="1400" b="1" dirty="0"/>
              <a:t> </a:t>
            </a:r>
            <a:r>
              <a:rPr lang="sv-SE" sz="1400" b="1" dirty="0" err="1"/>
              <a:t>kasvoi</a:t>
            </a:r>
            <a:r>
              <a:rPr lang="sv-SE" sz="1400" b="1" dirty="0"/>
              <a:t> </a:t>
            </a:r>
            <a:r>
              <a:rPr lang="sv-SE" sz="1400" b="1" dirty="0" err="1"/>
              <a:t>edelleen</a:t>
            </a:r>
            <a:r>
              <a:rPr lang="sv-SE" sz="1400" b="1" dirty="0"/>
              <a:t>.</a:t>
            </a:r>
            <a:endParaRPr lang="fi-FI" sz="1400" b="1" dirty="0"/>
          </a:p>
        </p:txBody>
      </p:sp>
      <p:pic>
        <p:nvPicPr>
          <p:cNvPr id="3" name="Picture 2">
            <a:extLst>
              <a:ext uri="{FF2B5EF4-FFF2-40B4-BE49-F238E27FC236}">
                <a16:creationId xmlns:a16="http://schemas.microsoft.com/office/drawing/2014/main" id="{926AC065-090C-1BBB-EC73-5888A49C90AC}"/>
              </a:ext>
            </a:extLst>
          </p:cNvPr>
          <p:cNvPicPr>
            <a:picLocks noChangeAspect="1"/>
          </p:cNvPicPr>
          <p:nvPr/>
        </p:nvPicPr>
        <p:blipFill>
          <a:blip r:embed="rId2"/>
          <a:stretch>
            <a:fillRect/>
          </a:stretch>
        </p:blipFill>
        <p:spPr>
          <a:xfrm>
            <a:off x="4925927" y="692695"/>
            <a:ext cx="2454385" cy="5077209"/>
          </a:xfrm>
          <a:prstGeom prst="rect">
            <a:avLst/>
          </a:prstGeom>
        </p:spPr>
      </p:pic>
      <p:pic>
        <p:nvPicPr>
          <p:cNvPr id="7" name="Picture 6">
            <a:extLst>
              <a:ext uri="{FF2B5EF4-FFF2-40B4-BE49-F238E27FC236}">
                <a16:creationId xmlns:a16="http://schemas.microsoft.com/office/drawing/2014/main" id="{E8B5B2C5-CA8E-03AA-B531-783B72D74EE8}"/>
              </a:ext>
            </a:extLst>
          </p:cNvPr>
          <p:cNvPicPr>
            <a:picLocks noChangeAspect="1"/>
          </p:cNvPicPr>
          <p:nvPr/>
        </p:nvPicPr>
        <p:blipFill>
          <a:blip r:embed="rId3"/>
          <a:stretch>
            <a:fillRect/>
          </a:stretch>
        </p:blipFill>
        <p:spPr>
          <a:xfrm>
            <a:off x="21348" y="58263"/>
            <a:ext cx="4448387" cy="6291030"/>
          </a:xfrm>
          <a:prstGeom prst="rect">
            <a:avLst/>
          </a:prstGeom>
        </p:spPr>
      </p:pic>
      <p:pic>
        <p:nvPicPr>
          <p:cNvPr id="5" name="Kuva 4" descr="Kuva, joka sisältää kohteen teksti, merkki, clipart-kuva&#10;&#10;Kuvaus luotu automaattisesti">
            <a:extLst>
              <a:ext uri="{FF2B5EF4-FFF2-40B4-BE49-F238E27FC236}">
                <a16:creationId xmlns:a16="http://schemas.microsoft.com/office/drawing/2014/main" id="{21D88417-2354-578C-DFA0-13268BDBA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2645852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7798445"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vahvuuksia: </a:t>
            </a:r>
            <a:r>
              <a:rPr lang="fi-FI" sz="3200" b="1" cap="all" dirty="0" err="1">
                <a:solidFill>
                  <a:srgbClr val="0070C0"/>
                </a:solidFill>
                <a:effectLst>
                  <a:outerShdw blurRad="38100" dist="38100" dir="2700000" algn="tl">
                    <a:srgbClr val="000000">
                      <a:alpha val="43137"/>
                    </a:srgbClr>
                  </a:outerShdw>
                </a:effectLst>
              </a:rPr>
              <a:t>vIENTI</a:t>
            </a:r>
            <a:endParaRPr lang="fi-FI" sz="3200" b="1" cap="all" dirty="0">
              <a:solidFill>
                <a:srgbClr val="0070C0"/>
              </a:solidFill>
              <a:effectLst>
                <a:outerShdw blurRad="38100" dist="38100" dir="2700000" algn="tl">
                  <a:srgbClr val="000000">
                    <a:alpha val="43137"/>
                  </a:srgbClr>
                </a:outerShdw>
              </a:effectLst>
            </a:endParaRPr>
          </a:p>
        </p:txBody>
      </p:sp>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2018</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Picture 4">
            <a:extLst>
              <a:ext uri="{FF2B5EF4-FFF2-40B4-BE49-F238E27FC236}">
                <a16:creationId xmlns:a16="http://schemas.microsoft.com/office/drawing/2014/main" id="{E3E485D3-06C5-436C-A06F-B5FFFA895943}"/>
              </a:ext>
            </a:extLst>
          </p:cNvPr>
          <p:cNvPicPr>
            <a:picLocks noChangeAspect="1"/>
          </p:cNvPicPr>
          <p:nvPr/>
        </p:nvPicPr>
        <p:blipFill>
          <a:blip r:embed="rId2"/>
          <a:stretch>
            <a:fillRect/>
          </a:stretch>
        </p:blipFill>
        <p:spPr>
          <a:xfrm>
            <a:off x="691241" y="637942"/>
            <a:ext cx="7709275" cy="5450137"/>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AE181563-2A38-27C3-5AA1-E33252000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265259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SUURIMMAT TYÖNANTAJAT 2021</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ECEF3BE1-4EF6-F842-C6C1-116239CE72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6" name="Picture 5">
            <a:extLst>
              <a:ext uri="{FF2B5EF4-FFF2-40B4-BE49-F238E27FC236}">
                <a16:creationId xmlns:a16="http://schemas.microsoft.com/office/drawing/2014/main" id="{8CD6E149-1BB1-08F0-F5A7-F80765D39F6D}"/>
              </a:ext>
            </a:extLst>
          </p:cNvPr>
          <p:cNvPicPr>
            <a:picLocks noChangeAspect="1"/>
          </p:cNvPicPr>
          <p:nvPr/>
        </p:nvPicPr>
        <p:blipFill>
          <a:blip r:embed="rId3"/>
          <a:stretch>
            <a:fillRect/>
          </a:stretch>
        </p:blipFill>
        <p:spPr>
          <a:xfrm>
            <a:off x="251520" y="1174292"/>
            <a:ext cx="8324850" cy="4019550"/>
          </a:xfrm>
          <a:prstGeom prst="rect">
            <a:avLst/>
          </a:prstGeom>
        </p:spPr>
      </p:pic>
    </p:spTree>
    <p:extLst>
      <p:ext uri="{BB962C8B-B14F-4D97-AF65-F5344CB8AC3E}">
        <p14:creationId xmlns:p14="http://schemas.microsoft.com/office/powerpoint/2010/main" val="6935166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2" name="Otsikko 1"/>
          <p:cNvSpPr>
            <a:spLocks noGrp="1"/>
          </p:cNvSpPr>
          <p:nvPr>
            <p:ph type="ctrTitle"/>
          </p:nvPr>
        </p:nvSpPr>
        <p:spPr>
          <a:xfrm>
            <a:off x="87843" y="151769"/>
            <a:ext cx="8827992" cy="396911"/>
          </a:xfrm>
        </p:spPr>
        <p:txBody>
          <a:bodyPr>
            <a:noAutofit/>
          </a:bodyPr>
          <a:lstStyle/>
          <a:p>
            <a:r>
              <a:rPr lang="fi-FI" sz="3200" b="1" cap="all" dirty="0">
                <a:solidFill>
                  <a:srgbClr val="0070C0"/>
                </a:solidFill>
                <a:effectLst>
                  <a:outerShdw blurRad="38100" dist="38100" dir="2700000" algn="tl">
                    <a:srgbClr val="000000">
                      <a:alpha val="43137"/>
                    </a:srgbClr>
                  </a:outerShdw>
                </a:effectLst>
              </a:rPr>
              <a:t>seutukuntien SUURIMMAT TYÖNANTAJAT 2021</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Kuva 2" descr="Kuva, joka sisältää kohteen teksti, merkki, clipart-kuva&#10;&#10;Kuvaus luotu automaattisesti">
            <a:extLst>
              <a:ext uri="{FF2B5EF4-FFF2-40B4-BE49-F238E27FC236}">
                <a16:creationId xmlns:a16="http://schemas.microsoft.com/office/drawing/2014/main" id="{136A1042-9470-1C7A-71FC-30EC9C1B5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pic>
        <p:nvPicPr>
          <p:cNvPr id="4" name="Picture 3">
            <a:extLst>
              <a:ext uri="{FF2B5EF4-FFF2-40B4-BE49-F238E27FC236}">
                <a16:creationId xmlns:a16="http://schemas.microsoft.com/office/drawing/2014/main" id="{B21ACAB6-1A76-4AFF-C684-671CCF91C1DA}"/>
              </a:ext>
            </a:extLst>
          </p:cNvPr>
          <p:cNvPicPr>
            <a:picLocks noChangeAspect="1"/>
          </p:cNvPicPr>
          <p:nvPr/>
        </p:nvPicPr>
        <p:blipFill>
          <a:blip r:embed="rId3"/>
          <a:stretch>
            <a:fillRect/>
          </a:stretch>
        </p:blipFill>
        <p:spPr>
          <a:xfrm>
            <a:off x="0" y="1825171"/>
            <a:ext cx="9144000" cy="3207657"/>
          </a:xfrm>
          <a:prstGeom prst="rect">
            <a:avLst/>
          </a:prstGeom>
        </p:spPr>
      </p:pic>
    </p:spTree>
    <p:extLst>
      <p:ext uri="{BB962C8B-B14F-4D97-AF65-F5344CB8AC3E}">
        <p14:creationId xmlns:p14="http://schemas.microsoft.com/office/powerpoint/2010/main" val="4224191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594575" y="5774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3" name="Picture 2">
            <a:extLst>
              <a:ext uri="{FF2B5EF4-FFF2-40B4-BE49-F238E27FC236}">
                <a16:creationId xmlns:a16="http://schemas.microsoft.com/office/drawing/2014/main" id="{CD2CBC1F-BCA1-659B-7FC1-553E062E2B2C}"/>
              </a:ext>
            </a:extLst>
          </p:cNvPr>
          <p:cNvPicPr>
            <a:picLocks noChangeAspect="1"/>
          </p:cNvPicPr>
          <p:nvPr/>
        </p:nvPicPr>
        <p:blipFill>
          <a:blip r:embed="rId2"/>
          <a:stretch>
            <a:fillRect/>
          </a:stretch>
        </p:blipFill>
        <p:spPr>
          <a:xfrm>
            <a:off x="231859" y="548680"/>
            <a:ext cx="8516605" cy="5737882"/>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783C8639-43CB-CACC-67E0-E2EEF7A789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282" y="6300426"/>
            <a:ext cx="1856812" cy="480765"/>
          </a:xfrm>
          <a:prstGeom prst="rect">
            <a:avLst/>
          </a:prstGeom>
        </p:spPr>
      </p:pic>
    </p:spTree>
    <p:extLst>
      <p:ext uri="{BB962C8B-B14F-4D97-AF65-F5344CB8AC3E}">
        <p14:creationId xmlns:p14="http://schemas.microsoft.com/office/powerpoint/2010/main" val="1104294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618369" y="5707004"/>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5" name="Picture 4">
            <a:extLst>
              <a:ext uri="{FF2B5EF4-FFF2-40B4-BE49-F238E27FC236}">
                <a16:creationId xmlns:a16="http://schemas.microsoft.com/office/drawing/2014/main" id="{BB313004-C66E-B3D7-07FD-D30B5EDBA165}"/>
              </a:ext>
            </a:extLst>
          </p:cNvPr>
          <p:cNvPicPr>
            <a:picLocks noChangeAspect="1"/>
          </p:cNvPicPr>
          <p:nvPr/>
        </p:nvPicPr>
        <p:blipFill>
          <a:blip r:embed="rId3"/>
          <a:stretch>
            <a:fillRect/>
          </a:stretch>
        </p:blipFill>
        <p:spPr>
          <a:xfrm>
            <a:off x="371742" y="617762"/>
            <a:ext cx="8400516" cy="5616830"/>
          </a:xfrm>
          <a:prstGeom prst="rect">
            <a:avLst/>
          </a:prstGeom>
        </p:spPr>
      </p:pic>
      <p:sp>
        <p:nvSpPr>
          <p:cNvPr id="6" name="TextBox 5">
            <a:extLst>
              <a:ext uri="{FF2B5EF4-FFF2-40B4-BE49-F238E27FC236}">
                <a16:creationId xmlns:a16="http://schemas.microsoft.com/office/drawing/2014/main" id="{A804EDB9-96E7-6685-B69E-F39F14BF03F0}"/>
              </a:ext>
            </a:extLst>
          </p:cNvPr>
          <p:cNvSpPr txBox="1"/>
          <p:nvPr/>
        </p:nvSpPr>
        <p:spPr>
          <a:xfrm>
            <a:off x="4067944" y="6234592"/>
            <a:ext cx="2872902" cy="307777"/>
          </a:xfrm>
          <a:prstGeom prst="rect">
            <a:avLst/>
          </a:prstGeom>
          <a:noFill/>
        </p:spPr>
        <p:txBody>
          <a:bodyPr wrap="none" rtlCol="0">
            <a:spAutoFit/>
          </a:bodyPr>
          <a:lstStyle/>
          <a:p>
            <a:r>
              <a:rPr lang="fi-FI" sz="1400" dirty="0"/>
              <a:t>Katkoviiva kuvaa trendiä kuviossa</a:t>
            </a:r>
            <a:endParaRPr lang="en-US" sz="1400" dirty="0"/>
          </a:p>
        </p:txBody>
      </p:sp>
      <p:pic>
        <p:nvPicPr>
          <p:cNvPr id="3" name="Kuva 2" descr="Kuva, joka sisältää kohteen teksti, merkki, clipart-kuva&#10;&#10;Kuvaus luotu automaattisesti">
            <a:extLst>
              <a:ext uri="{FF2B5EF4-FFF2-40B4-BE49-F238E27FC236}">
                <a16:creationId xmlns:a16="http://schemas.microsoft.com/office/drawing/2014/main" id="{1FCE12A1-9392-787B-0B1B-9FD8BD6949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33944640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016021B0-7523-A10F-7EA9-D171C4833EAF}"/>
              </a:ext>
            </a:extLst>
          </p:cNvPr>
          <p:cNvPicPr>
            <a:picLocks noChangeAspect="1"/>
          </p:cNvPicPr>
          <p:nvPr/>
        </p:nvPicPr>
        <p:blipFill>
          <a:blip r:embed="rId2"/>
          <a:stretch>
            <a:fillRect/>
          </a:stretch>
        </p:blipFill>
        <p:spPr>
          <a:xfrm>
            <a:off x="323528" y="617762"/>
            <a:ext cx="8401798" cy="5622415"/>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599033C7-B4B1-AD47-3384-8DEEA2EBD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86" y="6314546"/>
            <a:ext cx="1856812" cy="480765"/>
          </a:xfrm>
          <a:prstGeom prst="rect">
            <a:avLst/>
          </a:prstGeom>
        </p:spPr>
      </p:pic>
    </p:spTree>
    <p:extLst>
      <p:ext uri="{BB962C8B-B14F-4D97-AF65-F5344CB8AC3E}">
        <p14:creationId xmlns:p14="http://schemas.microsoft.com/office/powerpoint/2010/main" val="3450654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79745"/>
            <a:ext cx="8208912" cy="512951"/>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v. 2022 asti</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6</a:t>
            </a:fld>
            <a:endParaRPr lang="fi-FI" altLang="fi-FI" sz="1200">
              <a:solidFill>
                <a:srgbClr val="898989"/>
              </a:solidFill>
            </a:endParaRPr>
          </a:p>
        </p:txBody>
      </p:sp>
      <p:pic>
        <p:nvPicPr>
          <p:cNvPr id="3" name="Picture 2">
            <a:extLst>
              <a:ext uri="{FF2B5EF4-FFF2-40B4-BE49-F238E27FC236}">
                <a16:creationId xmlns:a16="http://schemas.microsoft.com/office/drawing/2014/main" id="{E9E26562-9FF2-8F46-BBBB-0C92B8D276AF}"/>
              </a:ext>
            </a:extLst>
          </p:cNvPr>
          <p:cNvPicPr>
            <a:picLocks noChangeAspect="1"/>
          </p:cNvPicPr>
          <p:nvPr/>
        </p:nvPicPr>
        <p:blipFill>
          <a:blip r:embed="rId3"/>
          <a:stretch>
            <a:fillRect/>
          </a:stretch>
        </p:blipFill>
        <p:spPr>
          <a:xfrm>
            <a:off x="630977" y="908720"/>
            <a:ext cx="8208912" cy="5290901"/>
          </a:xfrm>
          <a:prstGeom prst="rect">
            <a:avLst/>
          </a:prstGeom>
        </p:spPr>
      </p:pic>
      <p:sp>
        <p:nvSpPr>
          <p:cNvPr id="5" name="TextBox 4">
            <a:extLst>
              <a:ext uri="{FF2B5EF4-FFF2-40B4-BE49-F238E27FC236}">
                <a16:creationId xmlns:a16="http://schemas.microsoft.com/office/drawing/2014/main" id="{416C9B4B-1F48-B9C8-C406-24A7805BC546}"/>
              </a:ext>
            </a:extLst>
          </p:cNvPr>
          <p:cNvSpPr txBox="1"/>
          <p:nvPr/>
        </p:nvSpPr>
        <p:spPr>
          <a:xfrm>
            <a:off x="8418136" y="5589240"/>
            <a:ext cx="537327" cy="246221"/>
          </a:xfrm>
          <a:prstGeom prst="rect">
            <a:avLst/>
          </a:prstGeom>
          <a:noFill/>
        </p:spPr>
        <p:txBody>
          <a:bodyPr wrap="none" rtlCol="0">
            <a:spAutoFit/>
          </a:bodyPr>
          <a:lstStyle/>
          <a:p>
            <a:r>
              <a:rPr lang="fi-FI" sz="1000" dirty="0"/>
              <a:t>2022e</a:t>
            </a:r>
            <a:endParaRPr lang="en-US" sz="1000" dirty="0"/>
          </a:p>
        </p:txBody>
      </p:sp>
      <p:pic>
        <p:nvPicPr>
          <p:cNvPr id="4" name="Kuva 3" descr="Kuva, joka sisältää kohteen teksti, merkki, clipart-kuva&#10;&#10;Kuvaus luotu automaattisesti">
            <a:extLst>
              <a:ext uri="{FF2B5EF4-FFF2-40B4-BE49-F238E27FC236}">
                <a16:creationId xmlns:a16="http://schemas.microsoft.com/office/drawing/2014/main" id="{BF204655-6A1F-B1E6-2684-1AE16EFBA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37287"/>
            <a:ext cx="1856812" cy="480765"/>
          </a:xfrm>
          <a:prstGeom prst="rect">
            <a:avLst/>
          </a:prstGeom>
        </p:spPr>
      </p:pic>
    </p:spTree>
    <p:extLst>
      <p:ext uri="{BB962C8B-B14F-4D97-AF65-F5344CB8AC3E}">
        <p14:creationId xmlns:p14="http://schemas.microsoft.com/office/powerpoint/2010/main" val="5991847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yrityskanta: kasvuyritykset</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F7138CC7-B18B-0E03-2BBC-38BA99D66E1F}"/>
              </a:ext>
            </a:extLst>
          </p:cNvPr>
          <p:cNvPicPr>
            <a:picLocks noChangeAspect="1"/>
          </p:cNvPicPr>
          <p:nvPr/>
        </p:nvPicPr>
        <p:blipFill>
          <a:blip r:embed="rId2"/>
          <a:stretch>
            <a:fillRect/>
          </a:stretch>
        </p:blipFill>
        <p:spPr>
          <a:xfrm>
            <a:off x="120283" y="908720"/>
            <a:ext cx="8935538" cy="4680520"/>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4BCFD73A-2BA0-0015-8DEE-80185CB875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7242227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kstiruutu 8"/>
          <p:cNvSpPr txBox="1"/>
          <p:nvPr/>
        </p:nvSpPr>
        <p:spPr>
          <a:xfrm>
            <a:off x="8880049" y="3153399"/>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33406695-55CB-73BF-E098-22F2D7D35994}"/>
              </a:ext>
            </a:extLst>
          </p:cNvPr>
          <p:cNvPicPr>
            <a:picLocks noChangeAspect="1"/>
          </p:cNvPicPr>
          <p:nvPr/>
        </p:nvPicPr>
        <p:blipFill>
          <a:blip r:embed="rId2"/>
          <a:stretch>
            <a:fillRect/>
          </a:stretch>
        </p:blipFill>
        <p:spPr>
          <a:xfrm>
            <a:off x="497413" y="0"/>
            <a:ext cx="8509401" cy="6309320"/>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84A65FF3-0C6E-DA59-BB7D-93379CD46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309320"/>
            <a:ext cx="1856812" cy="480765"/>
          </a:xfrm>
          <a:prstGeom prst="rect">
            <a:avLst/>
          </a:prstGeom>
        </p:spPr>
      </p:pic>
    </p:spTree>
    <p:extLst>
      <p:ext uri="{BB962C8B-B14F-4D97-AF65-F5344CB8AC3E}">
        <p14:creationId xmlns:p14="http://schemas.microsoft.com/office/powerpoint/2010/main" val="32549785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7843" y="151769"/>
            <a:ext cx="8312673" cy="465993"/>
          </a:xfrm>
        </p:spPr>
        <p:txBody>
          <a:bodyPr>
            <a:noAutofit/>
          </a:bodyPr>
          <a:lstStyle/>
          <a:p>
            <a:r>
              <a:rPr lang="fi-FI" sz="3200" b="1" cap="all" dirty="0" err="1">
                <a:solidFill>
                  <a:srgbClr val="0070C0"/>
                </a:solidFill>
                <a:effectLst>
                  <a:outerShdw blurRad="38100" dist="38100" dir="2700000" algn="tl">
                    <a:srgbClr val="000000">
                      <a:alpha val="43137"/>
                    </a:srgbClr>
                  </a:outerShdw>
                </a:effectLst>
              </a:rPr>
              <a:t>satakunnaN</a:t>
            </a:r>
            <a:r>
              <a:rPr lang="fi-FI" sz="3200" b="1" cap="all" dirty="0">
                <a:solidFill>
                  <a:srgbClr val="0070C0"/>
                </a:solidFill>
                <a:effectLst>
                  <a:outerShdw blurRad="38100" dist="38100" dir="2700000" algn="tl">
                    <a:srgbClr val="000000">
                      <a:alpha val="43137"/>
                    </a:srgbClr>
                  </a:outerShdw>
                </a:effectLst>
              </a:rPr>
              <a:t> yritysten kasvu</a:t>
            </a:r>
          </a:p>
        </p:txBody>
      </p:sp>
      <p:sp>
        <p:nvSpPr>
          <p:cNvPr id="9" name="Tekstiruutu 8"/>
          <p:cNvSpPr txBox="1"/>
          <p:nvPr/>
        </p:nvSpPr>
        <p:spPr>
          <a:xfrm rot="5400000">
            <a:off x="8246627" y="6021222"/>
            <a:ext cx="307777" cy="1240400"/>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rPr>
              <a:t>Tilastokeskus </a:t>
            </a:r>
          </a:p>
        </p:txBody>
      </p:sp>
      <p:sp>
        <p:nvSpPr>
          <p:cNvPr id="42" name="Tekstiruutu 41"/>
          <p:cNvSpPr txBox="1"/>
          <p:nvPr/>
        </p:nvSpPr>
        <p:spPr>
          <a:xfrm>
            <a:off x="137186" y="798059"/>
            <a:ext cx="8049685" cy="892552"/>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endParaRPr lang="fi-FI" sz="1400" b="1" dirty="0">
              <a:solidFill>
                <a:prstClr val="black"/>
              </a:solidFill>
              <a:latin typeface="Calibri" panose="020F0502020204030204"/>
            </a:endParaRPr>
          </a:p>
          <a:p>
            <a:pPr eaLnBrk="1" fontAlgn="auto" hangingPunct="1">
              <a:spcBef>
                <a:spcPts val="0"/>
              </a:spcBef>
              <a:spcAft>
                <a:spcPts val="0"/>
              </a:spcAft>
            </a:pPr>
            <a:endParaRPr lang="fi-FI" b="1" dirty="0">
              <a:solidFill>
                <a:prstClr val="black"/>
              </a:solidFill>
              <a:latin typeface="Calibri" panose="020F0502020204030204"/>
            </a:endParaRPr>
          </a:p>
          <a:p>
            <a:pPr marL="285750" indent="-285750" eaLnBrk="1" fontAlgn="auto" hangingPunct="1">
              <a:spcBef>
                <a:spcPts val="0"/>
              </a:spcBef>
              <a:spcAft>
                <a:spcPts val="0"/>
              </a:spcAft>
              <a:buFont typeface="Arial" panose="020B0604020202020204" pitchFamily="34" charset="0"/>
              <a:buChar char="•"/>
            </a:pPr>
            <a:endParaRPr lang="fi-FI" sz="2000" dirty="0">
              <a:solidFill>
                <a:prstClr val="black"/>
              </a:solidFill>
              <a:latin typeface="Calibri" panose="020F0502020204030204"/>
            </a:endParaRP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4" name="Picture 3">
            <a:extLst>
              <a:ext uri="{FF2B5EF4-FFF2-40B4-BE49-F238E27FC236}">
                <a16:creationId xmlns:a16="http://schemas.microsoft.com/office/drawing/2014/main" id="{E4D4494B-CDCF-6967-A9E8-503D93F5EF19}"/>
              </a:ext>
            </a:extLst>
          </p:cNvPr>
          <p:cNvPicPr>
            <a:picLocks noChangeAspect="1"/>
          </p:cNvPicPr>
          <p:nvPr/>
        </p:nvPicPr>
        <p:blipFill>
          <a:blip r:embed="rId2"/>
          <a:stretch>
            <a:fillRect/>
          </a:stretch>
        </p:blipFill>
        <p:spPr>
          <a:xfrm>
            <a:off x="105745" y="703390"/>
            <a:ext cx="8907897" cy="5451219"/>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CD5009A3-104A-3C80-70B7-835FF6601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2957823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36524" y="28737"/>
            <a:ext cx="7798445" cy="465993"/>
          </a:xfrm>
        </p:spPr>
        <p:txBody>
          <a:bodyPr>
            <a:noAutofit/>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NOUSUTRENDEJÄ 2010-2021</a:t>
            </a:r>
          </a:p>
        </p:txBody>
      </p:sp>
      <p:sp>
        <p:nvSpPr>
          <p:cNvPr id="9" name="Tekstiruutu 8"/>
          <p:cNvSpPr txBox="1"/>
          <p:nvPr/>
        </p:nvSpPr>
        <p:spPr>
          <a:xfrm>
            <a:off x="8880049" y="3401343"/>
            <a:ext cx="307777" cy="9924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2022</a:t>
            </a:r>
          </a:p>
        </p:txBody>
      </p:sp>
      <p:sp>
        <p:nvSpPr>
          <p:cNvPr id="57" name="Suorakulmio 56"/>
          <p:cNvSpPr/>
          <p:nvPr/>
        </p:nvSpPr>
        <p:spPr>
          <a:xfrm>
            <a:off x="856461" y="4227024"/>
            <a:ext cx="7544055" cy="166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 name="Kaarinuoli vasemmalle 2"/>
          <p:cNvSpPr/>
          <p:nvPr/>
        </p:nvSpPr>
        <p:spPr>
          <a:xfrm rot="15276112" flipH="1">
            <a:off x="6670463" y="4207034"/>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black"/>
              </a:solidFill>
            </a:endParaRPr>
          </a:p>
        </p:txBody>
      </p:sp>
      <p:sp>
        <p:nvSpPr>
          <p:cNvPr id="5" name="Pyöristetty suorakulmio 4"/>
          <p:cNvSpPr/>
          <p:nvPr/>
        </p:nvSpPr>
        <p:spPr>
          <a:xfrm>
            <a:off x="6152498" y="3462273"/>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fi-FI" sz="1400" b="1" dirty="0">
                <a:solidFill>
                  <a:srgbClr val="0070C0"/>
                </a:solidFill>
              </a:rPr>
              <a:t>Satakunnassa on runsaasti  nousevia aloja ja rakenteellisia vahvuuksia, joilla on vaikutusta alueen talouskasvuun.</a:t>
            </a:r>
          </a:p>
        </p:txBody>
      </p:sp>
      <p:sp>
        <p:nvSpPr>
          <p:cNvPr id="58" name="Pyöristetty suorakulmio 9"/>
          <p:cNvSpPr/>
          <p:nvPr/>
        </p:nvSpPr>
        <p:spPr>
          <a:xfrm>
            <a:off x="3720339" y="17897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pic>
        <p:nvPicPr>
          <p:cNvPr id="16"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9338" y="0"/>
            <a:ext cx="1193314" cy="1138209"/>
          </a:xfrm>
          <a:prstGeom prst="rect">
            <a:avLst/>
          </a:prstGeom>
        </p:spPr>
      </p:pic>
      <p:sp>
        <p:nvSpPr>
          <p:cNvPr id="17" name="Tekstiruutu 34"/>
          <p:cNvSpPr txBox="1"/>
          <p:nvPr/>
        </p:nvSpPr>
        <p:spPr>
          <a:xfrm>
            <a:off x="5939253" y="1018156"/>
            <a:ext cx="2725426" cy="1015663"/>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Liikevaihdon kasvu yli </a:t>
            </a:r>
          </a:p>
          <a:p>
            <a:pPr eaLnBrk="1" fontAlgn="auto" hangingPunct="1">
              <a:spcBef>
                <a:spcPts val="0"/>
              </a:spcBef>
              <a:spcAft>
                <a:spcPts val="0"/>
              </a:spcAft>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toimialojen keskiarvon </a:t>
            </a:r>
          </a:p>
          <a:p>
            <a:pPr eaLnBrk="1" fontAlgn="auto" hangingPunct="1">
              <a:spcBef>
                <a:spcPts val="0"/>
              </a:spcBef>
              <a:spcAft>
                <a:spcPts val="0"/>
              </a:spcAft>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2010-2021*</a:t>
            </a:r>
            <a:endPar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p:txBody>
      </p:sp>
      <p:sp>
        <p:nvSpPr>
          <p:cNvPr id="18" name="Suorakulmio 20"/>
          <p:cNvSpPr/>
          <p:nvPr/>
        </p:nvSpPr>
        <p:spPr>
          <a:xfrm>
            <a:off x="5896456" y="2689023"/>
            <a:ext cx="3110660" cy="462049"/>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eaLnBrk="1" fontAlgn="auto" hangingPunct="1">
              <a:spcBef>
                <a:spcPts val="0"/>
              </a:spcBef>
              <a:spcAft>
                <a:spcPts val="0"/>
              </a:spcAft>
            </a:pPr>
            <a:r>
              <a:rPr lang="fi-FI" sz="1600" dirty="0">
                <a:solidFill>
                  <a:prstClr val="white">
                    <a:lumMod val="50000"/>
                  </a:prstClr>
                </a:solidFill>
              </a:rPr>
              <a:t>    </a:t>
            </a:r>
            <a:r>
              <a:rPr lang="fi-FI" sz="1600" b="1" dirty="0">
                <a:solidFill>
                  <a:prstClr val="white">
                    <a:lumMod val="50000"/>
                  </a:prstClr>
                </a:solidFill>
              </a:rPr>
              <a:t>Toimialat keskimäärin 15,7</a:t>
            </a:r>
            <a:r>
              <a:rPr lang="fi-FI" sz="1600" b="1" dirty="0">
                <a:solidFill>
                  <a:srgbClr val="00B0F0"/>
                </a:solidFill>
              </a:rPr>
              <a:t> </a:t>
            </a:r>
            <a:r>
              <a:rPr lang="fi-FI" sz="1600" b="1" dirty="0">
                <a:solidFill>
                  <a:prstClr val="white">
                    <a:lumMod val="50000"/>
                  </a:prstClr>
                </a:solidFill>
              </a:rPr>
              <a:t>%</a:t>
            </a:r>
          </a:p>
          <a:p>
            <a:pPr algn="ctr" eaLnBrk="1" fontAlgn="auto" hangingPunct="1">
              <a:spcBef>
                <a:spcPts val="0"/>
              </a:spcBef>
              <a:spcAft>
                <a:spcPts val="0"/>
              </a:spcAft>
            </a:pPr>
            <a:r>
              <a:rPr lang="fi-FI" sz="1600" b="1" dirty="0">
                <a:solidFill>
                  <a:prstClr val="white">
                    <a:lumMod val="50000"/>
                  </a:prstClr>
                </a:solidFill>
              </a:rPr>
              <a:t>    Teollisuus keskimäärin 6,1 % </a:t>
            </a:r>
          </a:p>
        </p:txBody>
      </p:sp>
      <p:sp>
        <p:nvSpPr>
          <p:cNvPr id="6" name="TextBox 5"/>
          <p:cNvSpPr txBox="1"/>
          <p:nvPr/>
        </p:nvSpPr>
        <p:spPr>
          <a:xfrm>
            <a:off x="-8714" y="1243843"/>
            <a:ext cx="3600666" cy="369332"/>
          </a:xfrm>
          <a:prstGeom prst="rect">
            <a:avLst/>
          </a:prstGeom>
          <a:noFill/>
        </p:spPr>
        <p:txBody>
          <a:bodyPr wrap="none" rtlCol="0">
            <a:spAutoFit/>
          </a:bodyPr>
          <a:lstStyle/>
          <a:p>
            <a:pPr eaLnBrk="1" fontAlgn="auto" hangingPunct="1">
              <a:spcBef>
                <a:spcPts val="0"/>
              </a:spcBef>
              <a:spcAft>
                <a:spcPts val="0"/>
              </a:spcAft>
            </a:pPr>
            <a:r>
              <a:rPr lang="fi-FI" dirty="0">
                <a:solidFill>
                  <a:prstClr val="black"/>
                </a:solidFill>
                <a:latin typeface="Britannic Bold" panose="020B0903060703020204" pitchFamily="34" charset="0"/>
                <a:cs typeface="+mn-cs"/>
              </a:rPr>
              <a:t>Automaatio- ja robotiikka-klusteri</a:t>
            </a:r>
            <a:endParaRPr lang="en-US" dirty="0">
              <a:solidFill>
                <a:prstClr val="black"/>
              </a:solidFill>
              <a:latin typeface="Britannic Bold" panose="020B0903060703020204" pitchFamily="34" charset="0"/>
              <a:cs typeface="+mn-cs"/>
            </a:endParaRPr>
          </a:p>
        </p:txBody>
      </p:sp>
      <p:sp>
        <p:nvSpPr>
          <p:cNvPr id="8" name="Notched Right Arrow 7"/>
          <p:cNvSpPr/>
          <p:nvPr/>
        </p:nvSpPr>
        <p:spPr>
          <a:xfrm rot="19193147">
            <a:off x="7381058" y="252415"/>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21" name="TextBox 20"/>
          <p:cNvSpPr txBox="1"/>
          <p:nvPr/>
        </p:nvSpPr>
        <p:spPr>
          <a:xfrm>
            <a:off x="41705" y="3873524"/>
            <a:ext cx="2254143" cy="369332"/>
          </a:xfrm>
          <a:prstGeom prst="rect">
            <a:avLst/>
          </a:prstGeom>
          <a:noFill/>
        </p:spPr>
        <p:txBody>
          <a:bodyPr wrap="none" rtlCol="0">
            <a:spAutoFit/>
          </a:bodyPr>
          <a:lstStyle/>
          <a:p>
            <a:pPr eaLnBrk="1" fontAlgn="auto" hangingPunct="1">
              <a:spcBef>
                <a:spcPts val="0"/>
              </a:spcBef>
              <a:spcAft>
                <a:spcPts val="0"/>
              </a:spcAft>
            </a:pPr>
            <a:r>
              <a:rPr lang="fi-FI" dirty="0">
                <a:solidFill>
                  <a:prstClr val="black"/>
                </a:solidFill>
                <a:latin typeface="Britannic Bold" panose="020B0903060703020204" pitchFamily="34" charset="0"/>
                <a:cs typeface="+mn-cs"/>
              </a:rPr>
              <a:t>Elintarviketeollisuus</a:t>
            </a:r>
            <a:endParaRPr lang="en-US" dirty="0">
              <a:solidFill>
                <a:prstClr val="black"/>
              </a:solidFill>
              <a:latin typeface="Britannic Bold" panose="020B0903060703020204" pitchFamily="34" charset="0"/>
              <a:cs typeface="+mn-cs"/>
            </a:endParaRPr>
          </a:p>
        </p:txBody>
      </p:sp>
      <p:sp>
        <p:nvSpPr>
          <p:cNvPr id="22" name="Pyöristetty suorakulmio 9"/>
          <p:cNvSpPr/>
          <p:nvPr/>
        </p:nvSpPr>
        <p:spPr>
          <a:xfrm>
            <a:off x="3720339" y="243890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4" name="TextBox 23"/>
          <p:cNvSpPr txBox="1"/>
          <p:nvPr/>
        </p:nvSpPr>
        <p:spPr>
          <a:xfrm>
            <a:off x="-14689" y="656440"/>
            <a:ext cx="2584362" cy="369332"/>
          </a:xfrm>
          <a:prstGeom prst="rect">
            <a:avLst/>
          </a:prstGeom>
          <a:noFill/>
        </p:spPr>
        <p:txBody>
          <a:bodyPr wrap="none" rtlCol="0">
            <a:spAutoFit/>
          </a:bodyPr>
          <a:lstStyle/>
          <a:p>
            <a:pPr eaLnBrk="1" fontAlgn="auto" hangingPunct="1">
              <a:spcBef>
                <a:spcPts val="0"/>
              </a:spcBef>
              <a:spcAft>
                <a:spcPts val="0"/>
              </a:spcAft>
            </a:pPr>
            <a:r>
              <a:rPr lang="fi-FI" dirty="0">
                <a:solidFill>
                  <a:prstClr val="black"/>
                </a:solidFill>
                <a:latin typeface="Britannic Bold" panose="020B0903060703020204" pitchFamily="34" charset="0"/>
                <a:cs typeface="+mn-cs"/>
              </a:rPr>
              <a:t>Yksityiset SOTE-palvelut</a:t>
            </a:r>
            <a:endParaRPr lang="en-US" sz="1200" dirty="0">
              <a:solidFill>
                <a:prstClr val="black"/>
              </a:solidFill>
              <a:latin typeface="Britannic Bold" panose="020B0903060703020204" pitchFamily="34" charset="0"/>
              <a:cs typeface="+mn-cs"/>
            </a:endParaRPr>
          </a:p>
        </p:txBody>
      </p:sp>
      <p:sp>
        <p:nvSpPr>
          <p:cNvPr id="25" name="Pyöristetty suorakulmio 9"/>
          <p:cNvSpPr/>
          <p:nvPr/>
        </p:nvSpPr>
        <p:spPr>
          <a:xfrm>
            <a:off x="3736618" y="313025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7" name="TextBox 26"/>
          <p:cNvSpPr txBox="1"/>
          <p:nvPr/>
        </p:nvSpPr>
        <p:spPr>
          <a:xfrm>
            <a:off x="21348" y="2486368"/>
            <a:ext cx="2403222" cy="369332"/>
          </a:xfrm>
          <a:prstGeom prst="rect">
            <a:avLst/>
          </a:prstGeom>
          <a:noFill/>
        </p:spPr>
        <p:txBody>
          <a:bodyPr wrap="none" rtlCol="0">
            <a:spAutoFit/>
          </a:bodyPr>
          <a:lstStyle/>
          <a:p>
            <a:pPr eaLnBrk="1" fontAlgn="auto" hangingPunct="1">
              <a:spcBef>
                <a:spcPts val="0"/>
              </a:spcBef>
              <a:spcAft>
                <a:spcPts val="0"/>
              </a:spcAft>
            </a:pPr>
            <a:r>
              <a:rPr lang="fi-FI" dirty="0">
                <a:solidFill>
                  <a:prstClr val="black"/>
                </a:solidFill>
                <a:latin typeface="Britannic Bold" panose="020B0903060703020204" pitchFamily="34" charset="0"/>
                <a:cs typeface="+mn-cs"/>
              </a:rPr>
              <a:t>Liike-elämän palvelut</a:t>
            </a:r>
            <a:endParaRPr lang="en-US" dirty="0">
              <a:solidFill>
                <a:prstClr val="black"/>
              </a:solidFill>
              <a:latin typeface="Britannic Bold" panose="020B0903060703020204" pitchFamily="34" charset="0"/>
              <a:cs typeface="+mn-cs"/>
            </a:endParaRPr>
          </a:p>
        </p:txBody>
      </p:sp>
      <p:sp>
        <p:nvSpPr>
          <p:cNvPr id="28" name="TextBox 27"/>
          <p:cNvSpPr txBox="1"/>
          <p:nvPr/>
        </p:nvSpPr>
        <p:spPr>
          <a:xfrm>
            <a:off x="-14689" y="5189640"/>
            <a:ext cx="2872902" cy="369332"/>
          </a:xfrm>
          <a:prstGeom prst="rect">
            <a:avLst/>
          </a:prstGeom>
          <a:noFill/>
        </p:spPr>
        <p:txBody>
          <a:bodyPr wrap="none" rtlCol="0">
            <a:spAutoFit/>
          </a:bodyPr>
          <a:lstStyle/>
          <a:p>
            <a:pPr eaLnBrk="1" fontAlgn="auto" hangingPunct="1">
              <a:spcBef>
                <a:spcPts val="0"/>
              </a:spcBef>
              <a:spcAft>
                <a:spcPts val="0"/>
              </a:spcAft>
            </a:pPr>
            <a:r>
              <a:rPr lang="fi-FI" dirty="0">
                <a:solidFill>
                  <a:prstClr val="black"/>
                </a:solidFill>
                <a:latin typeface="Britannic Bold" panose="020B0903060703020204" pitchFamily="34" charset="0"/>
                <a:cs typeface="+mn-cs"/>
              </a:rPr>
              <a:t> Tukku- ja vähittäiskauppa</a:t>
            </a:r>
            <a:endParaRPr lang="en-US" dirty="0">
              <a:solidFill>
                <a:prstClr val="black"/>
              </a:solidFill>
              <a:latin typeface="Britannic Bold" panose="020B0903060703020204" pitchFamily="34" charset="0"/>
              <a:cs typeface="+mn-cs"/>
            </a:endParaRPr>
          </a:p>
        </p:txBody>
      </p:sp>
      <p:sp>
        <p:nvSpPr>
          <p:cNvPr id="29" name="TextBox 28"/>
          <p:cNvSpPr txBox="1"/>
          <p:nvPr/>
        </p:nvSpPr>
        <p:spPr>
          <a:xfrm>
            <a:off x="-10021" y="5829078"/>
            <a:ext cx="3525324" cy="369332"/>
          </a:xfrm>
          <a:prstGeom prst="rect">
            <a:avLst/>
          </a:prstGeom>
          <a:noFill/>
        </p:spPr>
        <p:txBody>
          <a:bodyPr wrap="none" rtlCol="0">
            <a:spAutoFit/>
          </a:bodyPr>
          <a:lstStyle/>
          <a:p>
            <a:pPr eaLnBrk="1" fontAlgn="auto" hangingPunct="1">
              <a:spcBef>
                <a:spcPts val="0"/>
              </a:spcBef>
              <a:spcAft>
                <a:spcPts val="0"/>
              </a:spcAft>
            </a:pPr>
            <a:r>
              <a:rPr lang="fi-FI" dirty="0">
                <a:solidFill>
                  <a:prstClr val="black"/>
                </a:solidFill>
                <a:latin typeface="Britannic Bold" panose="020B0903060703020204" pitchFamily="34" charset="0"/>
                <a:cs typeface="+mn-cs"/>
              </a:rPr>
              <a:t> Pori-Huittinen-teollisuusvyöhyke</a:t>
            </a:r>
            <a:endParaRPr lang="en-US" dirty="0">
              <a:solidFill>
                <a:prstClr val="black"/>
              </a:solidFill>
              <a:latin typeface="Britannic Bold" panose="020B0903060703020204" pitchFamily="34" charset="0"/>
              <a:cs typeface="+mn-cs"/>
            </a:endParaRPr>
          </a:p>
        </p:txBody>
      </p:sp>
      <p:sp>
        <p:nvSpPr>
          <p:cNvPr id="30" name="TextBox 29"/>
          <p:cNvSpPr txBox="1"/>
          <p:nvPr/>
        </p:nvSpPr>
        <p:spPr>
          <a:xfrm>
            <a:off x="41705" y="4551710"/>
            <a:ext cx="1643399" cy="369332"/>
          </a:xfrm>
          <a:prstGeom prst="rect">
            <a:avLst/>
          </a:prstGeom>
          <a:noFill/>
        </p:spPr>
        <p:txBody>
          <a:bodyPr wrap="none" rtlCol="0">
            <a:spAutoFit/>
          </a:bodyPr>
          <a:lstStyle/>
          <a:p>
            <a:pPr eaLnBrk="1" fontAlgn="auto" hangingPunct="1">
              <a:spcBef>
                <a:spcPts val="0"/>
              </a:spcBef>
              <a:spcAft>
                <a:spcPts val="0"/>
              </a:spcAft>
            </a:pPr>
            <a:r>
              <a:rPr lang="fi-FI" dirty="0">
                <a:solidFill>
                  <a:prstClr val="black"/>
                </a:solidFill>
                <a:latin typeface="Britannic Bold" panose="020B0903060703020204" pitchFamily="34" charset="0"/>
                <a:cs typeface="+mn-cs"/>
              </a:rPr>
              <a:t>Rakentaminen</a:t>
            </a:r>
            <a:endParaRPr lang="en-US" dirty="0">
              <a:solidFill>
                <a:prstClr val="black"/>
              </a:solidFill>
              <a:latin typeface="Britannic Bold" panose="020B0903060703020204" pitchFamily="34" charset="0"/>
              <a:cs typeface="+mn-cs"/>
            </a:endParaRPr>
          </a:p>
        </p:txBody>
      </p:sp>
      <p:sp>
        <p:nvSpPr>
          <p:cNvPr id="31" name="Pyöristetty suorakulmio 9"/>
          <p:cNvSpPr/>
          <p:nvPr/>
        </p:nvSpPr>
        <p:spPr>
          <a:xfrm>
            <a:off x="3736619" y="382364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2" name="Pyöristetty suorakulmio 9"/>
          <p:cNvSpPr/>
          <p:nvPr/>
        </p:nvSpPr>
        <p:spPr>
          <a:xfrm>
            <a:off x="3736618" y="4495076"/>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3" name="Pyöristetty suorakulmio 9"/>
          <p:cNvSpPr/>
          <p:nvPr/>
        </p:nvSpPr>
        <p:spPr>
          <a:xfrm>
            <a:off x="3752627" y="5158548"/>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4" name="Pyöristetty suorakulmio 9"/>
          <p:cNvSpPr/>
          <p:nvPr/>
        </p:nvSpPr>
        <p:spPr>
          <a:xfrm>
            <a:off x="3762699" y="581762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5" name="Rectangle 34"/>
          <p:cNvSpPr/>
          <p:nvPr/>
        </p:nvSpPr>
        <p:spPr>
          <a:xfrm>
            <a:off x="3824880" y="4339478"/>
            <a:ext cx="1888659"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 33,4 %</a:t>
            </a:r>
          </a:p>
        </p:txBody>
      </p:sp>
      <p:sp>
        <p:nvSpPr>
          <p:cNvPr id="36" name="Rectangle 35"/>
          <p:cNvSpPr/>
          <p:nvPr/>
        </p:nvSpPr>
        <p:spPr>
          <a:xfrm>
            <a:off x="3710939" y="5011854"/>
            <a:ext cx="2018501"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  29,3 %</a:t>
            </a:r>
          </a:p>
        </p:txBody>
      </p:sp>
      <p:sp>
        <p:nvSpPr>
          <p:cNvPr id="38" name="Rectangle 37"/>
          <p:cNvSpPr/>
          <p:nvPr/>
        </p:nvSpPr>
        <p:spPr>
          <a:xfrm>
            <a:off x="3703962" y="5688456"/>
            <a:ext cx="2018501"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  26,2 %</a:t>
            </a:r>
          </a:p>
        </p:txBody>
      </p:sp>
      <p:sp>
        <p:nvSpPr>
          <p:cNvPr id="40" name="TextBox 39"/>
          <p:cNvSpPr txBox="1"/>
          <p:nvPr/>
        </p:nvSpPr>
        <p:spPr>
          <a:xfrm>
            <a:off x="6235544" y="1988809"/>
            <a:ext cx="2887108" cy="523220"/>
          </a:xfrm>
          <a:prstGeom prst="rect">
            <a:avLst/>
          </a:prstGeom>
          <a:noFill/>
        </p:spPr>
        <p:txBody>
          <a:bodyPr wrap="square" rtlCol="0">
            <a:spAutoFit/>
          </a:bodyPr>
          <a:lstStyle/>
          <a:p>
            <a:pPr eaLnBrk="1" fontAlgn="auto" hangingPunct="1">
              <a:spcBef>
                <a:spcPts val="0"/>
              </a:spcBef>
              <a:spcAft>
                <a:spcPts val="0"/>
              </a:spcAft>
            </a:pPr>
            <a:r>
              <a:rPr lang="fi-FI" sz="1400" dirty="0">
                <a:solidFill>
                  <a:srgbClr val="7F7F7F"/>
                </a:solidFill>
                <a:latin typeface="Calibri" panose="020F0502020204030204"/>
                <a:cs typeface="+mn-cs"/>
              </a:rPr>
              <a:t>*Kyseessä suurimmat päätoimialat</a:t>
            </a:r>
          </a:p>
          <a:p>
            <a:pPr eaLnBrk="1" fontAlgn="auto" hangingPunct="1">
              <a:spcBef>
                <a:spcPts val="0"/>
              </a:spcBef>
              <a:spcAft>
                <a:spcPts val="0"/>
              </a:spcAft>
            </a:pPr>
            <a:r>
              <a:rPr lang="fi-FI" sz="1400" dirty="0">
                <a:solidFill>
                  <a:srgbClr val="7F7F7F"/>
                </a:solidFill>
                <a:latin typeface="Calibri" panose="020F0502020204030204"/>
                <a:cs typeface="+mn-cs"/>
              </a:rPr>
              <a:t>  karkealla jaolla. </a:t>
            </a:r>
            <a:endParaRPr lang="en-US" sz="1400" dirty="0">
              <a:solidFill>
                <a:srgbClr val="7F7F7F"/>
              </a:solidFill>
              <a:latin typeface="Calibri" panose="020F0502020204030204"/>
              <a:cs typeface="+mn-cs"/>
            </a:endParaRPr>
          </a:p>
        </p:txBody>
      </p:sp>
      <p:sp>
        <p:nvSpPr>
          <p:cNvPr id="42" name="Tekstiruutu 3"/>
          <p:cNvSpPr txBox="1"/>
          <p:nvPr/>
        </p:nvSpPr>
        <p:spPr>
          <a:xfrm>
            <a:off x="41705" y="6437411"/>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23.1.2023</a:t>
            </a:r>
          </a:p>
        </p:txBody>
      </p:sp>
      <p:sp>
        <p:nvSpPr>
          <p:cNvPr id="44" name="TextBox 43"/>
          <p:cNvSpPr txBox="1"/>
          <p:nvPr/>
        </p:nvSpPr>
        <p:spPr>
          <a:xfrm>
            <a:off x="6892" y="1845041"/>
            <a:ext cx="3523722" cy="369332"/>
          </a:xfrm>
          <a:prstGeom prst="rect">
            <a:avLst/>
          </a:prstGeom>
          <a:noFill/>
        </p:spPr>
        <p:txBody>
          <a:bodyPr wrap="none" rtlCol="0">
            <a:spAutoFit/>
          </a:bodyPr>
          <a:lstStyle/>
          <a:p>
            <a:pPr eaLnBrk="1" fontAlgn="auto" hangingPunct="1">
              <a:spcBef>
                <a:spcPts val="0"/>
              </a:spcBef>
              <a:spcAft>
                <a:spcPts val="0"/>
              </a:spcAft>
            </a:pPr>
            <a:r>
              <a:rPr lang="en-US" dirty="0" err="1">
                <a:solidFill>
                  <a:prstClr val="black"/>
                </a:solidFill>
                <a:latin typeface="Britannic Bold" panose="020B0903060703020204" pitchFamily="34" charset="0"/>
                <a:cs typeface="+mn-cs"/>
              </a:rPr>
              <a:t>Sähkö</a:t>
            </a:r>
            <a:r>
              <a:rPr lang="en-US" dirty="0">
                <a:solidFill>
                  <a:prstClr val="black"/>
                </a:solidFill>
                <a:latin typeface="Britannic Bold" panose="020B0903060703020204" pitchFamily="34" charset="0"/>
                <a:cs typeface="+mn-cs"/>
              </a:rPr>
              <a:t>- ja </a:t>
            </a:r>
            <a:r>
              <a:rPr lang="en-US" dirty="0" err="1">
                <a:solidFill>
                  <a:prstClr val="black"/>
                </a:solidFill>
                <a:latin typeface="Britannic Bold" panose="020B0903060703020204" pitchFamily="34" charset="0"/>
                <a:cs typeface="+mn-cs"/>
              </a:rPr>
              <a:t>elektroniikkateollisuus</a:t>
            </a:r>
            <a:endParaRPr lang="en-US" dirty="0">
              <a:solidFill>
                <a:prstClr val="black"/>
              </a:solidFill>
              <a:latin typeface="Britannic Bold" panose="020B0903060703020204" pitchFamily="34" charset="0"/>
              <a:cs typeface="+mn-cs"/>
            </a:endParaRPr>
          </a:p>
        </p:txBody>
      </p:sp>
      <p:sp>
        <p:nvSpPr>
          <p:cNvPr id="45" name="Pyöristetty suorakulmio 9"/>
          <p:cNvSpPr/>
          <p:nvPr/>
        </p:nvSpPr>
        <p:spPr>
          <a:xfrm>
            <a:off x="3703962" y="57706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46" name="Rectangle 45"/>
          <p:cNvSpPr/>
          <p:nvPr/>
        </p:nvSpPr>
        <p:spPr>
          <a:xfrm>
            <a:off x="3962332" y="1647117"/>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46,3 %</a:t>
            </a:r>
          </a:p>
        </p:txBody>
      </p:sp>
      <p:sp>
        <p:nvSpPr>
          <p:cNvPr id="26" name="Rectangle 25"/>
          <p:cNvSpPr/>
          <p:nvPr/>
        </p:nvSpPr>
        <p:spPr>
          <a:xfrm>
            <a:off x="3678759" y="3650833"/>
            <a:ext cx="2018501"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  34,8 %</a:t>
            </a:r>
          </a:p>
        </p:txBody>
      </p:sp>
      <p:sp>
        <p:nvSpPr>
          <p:cNvPr id="23" name="Rectangle 22"/>
          <p:cNvSpPr/>
          <p:nvPr/>
        </p:nvSpPr>
        <p:spPr>
          <a:xfrm>
            <a:off x="3968189" y="2969187"/>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38,5 %</a:t>
            </a:r>
          </a:p>
        </p:txBody>
      </p:sp>
      <p:sp>
        <p:nvSpPr>
          <p:cNvPr id="61" name="Rectangle 60"/>
          <p:cNvSpPr/>
          <p:nvPr/>
        </p:nvSpPr>
        <p:spPr>
          <a:xfrm>
            <a:off x="3942072" y="2278619"/>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38,6 %</a:t>
            </a:r>
          </a:p>
        </p:txBody>
      </p:sp>
      <p:sp>
        <p:nvSpPr>
          <p:cNvPr id="39" name="Rectangle 38"/>
          <p:cNvSpPr/>
          <p:nvPr/>
        </p:nvSpPr>
        <p:spPr>
          <a:xfrm>
            <a:off x="3378824" y="404256"/>
            <a:ext cx="2310248"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  112,3 %</a:t>
            </a:r>
          </a:p>
        </p:txBody>
      </p:sp>
      <p:sp>
        <p:nvSpPr>
          <p:cNvPr id="41" name="TextBox 40">
            <a:extLst>
              <a:ext uri="{FF2B5EF4-FFF2-40B4-BE49-F238E27FC236}">
                <a16:creationId xmlns:a16="http://schemas.microsoft.com/office/drawing/2014/main" id="{B38DE302-0029-4417-8023-5DAC9A4EF1B6}"/>
              </a:ext>
            </a:extLst>
          </p:cNvPr>
          <p:cNvSpPr txBox="1"/>
          <p:nvPr/>
        </p:nvSpPr>
        <p:spPr>
          <a:xfrm>
            <a:off x="21348" y="3151072"/>
            <a:ext cx="1975221" cy="369332"/>
          </a:xfrm>
          <a:prstGeom prst="rect">
            <a:avLst/>
          </a:prstGeom>
          <a:noFill/>
        </p:spPr>
        <p:txBody>
          <a:bodyPr wrap="none" rtlCol="0">
            <a:spAutoFit/>
          </a:bodyPr>
          <a:lstStyle/>
          <a:p>
            <a:pPr eaLnBrk="1" fontAlgn="auto" hangingPunct="1">
              <a:spcBef>
                <a:spcPts val="0"/>
              </a:spcBef>
              <a:spcAft>
                <a:spcPts val="0"/>
              </a:spcAft>
            </a:pPr>
            <a:r>
              <a:rPr lang="fi-FI" dirty="0">
                <a:solidFill>
                  <a:prstClr val="black"/>
                </a:solidFill>
                <a:latin typeface="Britannic Bold" panose="020B0903060703020204" pitchFamily="34" charset="0"/>
                <a:cs typeface="+mn-cs"/>
              </a:rPr>
              <a:t>Metallien jalostus</a:t>
            </a:r>
            <a:endParaRPr lang="en-US" dirty="0">
              <a:solidFill>
                <a:prstClr val="black"/>
              </a:solidFill>
              <a:latin typeface="Britannic Bold" panose="020B0903060703020204" pitchFamily="34" charset="0"/>
              <a:cs typeface="+mn-cs"/>
            </a:endParaRPr>
          </a:p>
        </p:txBody>
      </p:sp>
      <p:sp>
        <p:nvSpPr>
          <p:cNvPr id="49" name="Pyöristetty suorakulmio 9">
            <a:extLst>
              <a:ext uri="{FF2B5EF4-FFF2-40B4-BE49-F238E27FC236}">
                <a16:creationId xmlns:a16="http://schemas.microsoft.com/office/drawing/2014/main" id="{5BD77476-583D-4586-A664-ED15B2C3036B}"/>
              </a:ext>
            </a:extLst>
          </p:cNvPr>
          <p:cNvSpPr/>
          <p:nvPr/>
        </p:nvSpPr>
        <p:spPr>
          <a:xfrm>
            <a:off x="3703962" y="119955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47" name="Rectangle 46">
            <a:extLst>
              <a:ext uri="{FF2B5EF4-FFF2-40B4-BE49-F238E27FC236}">
                <a16:creationId xmlns:a16="http://schemas.microsoft.com/office/drawing/2014/main" id="{4A10C3A4-829C-4E01-AB7C-5076F64F9982}"/>
              </a:ext>
            </a:extLst>
          </p:cNvPr>
          <p:cNvSpPr/>
          <p:nvPr/>
        </p:nvSpPr>
        <p:spPr>
          <a:xfrm>
            <a:off x="3678759" y="1060725"/>
            <a:ext cx="2018501"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  64,5 %</a:t>
            </a:r>
          </a:p>
        </p:txBody>
      </p:sp>
      <p:pic>
        <p:nvPicPr>
          <p:cNvPr id="4" name="Kuva 3" descr="Kuva, joka sisältää kohteen teksti, merkki, clipart-kuva&#10;&#10;Kuvaus luotu automaattisesti">
            <a:extLst>
              <a:ext uri="{FF2B5EF4-FFF2-40B4-BE49-F238E27FC236}">
                <a16:creationId xmlns:a16="http://schemas.microsoft.com/office/drawing/2014/main" id="{45A29538-B11E-02FD-E767-07D8B68FFA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0304" y="6282920"/>
            <a:ext cx="1856812" cy="480765"/>
          </a:xfrm>
          <a:prstGeom prst="rect">
            <a:avLst/>
          </a:prstGeom>
        </p:spPr>
      </p:pic>
    </p:spTree>
    <p:extLst>
      <p:ext uri="{BB962C8B-B14F-4D97-AF65-F5344CB8AC3E}">
        <p14:creationId xmlns:p14="http://schemas.microsoft.com/office/powerpoint/2010/main" val="685356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95DF-A883-4EB6-9E73-1E09BECC0506}"/>
              </a:ext>
            </a:extLst>
          </p:cNvPr>
          <p:cNvSpPr>
            <a:spLocks noGrp="1"/>
          </p:cNvSpPr>
          <p:nvPr>
            <p:ph type="title"/>
          </p:nvPr>
        </p:nvSpPr>
        <p:spPr>
          <a:xfrm>
            <a:off x="107504" y="-6480"/>
            <a:ext cx="8686800" cy="483152"/>
          </a:xfrm>
        </p:spPr>
        <p:txBody>
          <a:bodyPr/>
          <a:lstStyle/>
          <a:p>
            <a:r>
              <a:rPr lang="fi-FI" sz="2800" b="1" cap="all" dirty="0" err="1">
                <a:solidFill>
                  <a:srgbClr val="0070C0"/>
                </a:solidFill>
                <a:effectLst>
                  <a:outerShdw blurRad="38100" dist="38100" dir="2700000" algn="tl">
                    <a:srgbClr val="000000">
                      <a:alpha val="43137"/>
                    </a:srgbClr>
                  </a:outerShdw>
                </a:effectLst>
              </a:rPr>
              <a:t>satakunnaN</a:t>
            </a:r>
            <a:r>
              <a:rPr lang="fi-FI" sz="2800" b="1" cap="all" dirty="0">
                <a:solidFill>
                  <a:srgbClr val="0070C0"/>
                </a:solidFill>
                <a:effectLst>
                  <a:outerShdw blurRad="38100" dist="38100" dir="2700000" algn="tl">
                    <a:srgbClr val="000000">
                      <a:alpha val="43137"/>
                    </a:srgbClr>
                  </a:outerShdw>
                </a:effectLst>
              </a:rPr>
              <a:t> ja koko maan liikevaihdon jakauma</a:t>
            </a:r>
            <a:endParaRPr lang="en-US" sz="2800" dirty="0"/>
          </a:p>
        </p:txBody>
      </p:sp>
      <p:sp>
        <p:nvSpPr>
          <p:cNvPr id="4" name="Slide Number Placeholder 3">
            <a:extLst>
              <a:ext uri="{FF2B5EF4-FFF2-40B4-BE49-F238E27FC236}">
                <a16:creationId xmlns:a16="http://schemas.microsoft.com/office/drawing/2014/main" id="{DEFAEA8D-1616-4B7E-AF36-3A935380340E}"/>
              </a:ext>
            </a:extLst>
          </p:cNvPr>
          <p:cNvSpPr>
            <a:spLocks noGrp="1"/>
          </p:cNvSpPr>
          <p:nvPr>
            <p:ph type="sldNum" sz="quarter" idx="12"/>
          </p:nvPr>
        </p:nvSpPr>
        <p:spPr/>
        <p:txBody>
          <a:bodyPr/>
          <a:lstStyle/>
          <a:p>
            <a:pPr>
              <a:defRPr/>
            </a:pPr>
            <a:fld id="{BD92A12E-B41F-4513-AE04-E640526D1169}" type="slidenum">
              <a:rPr lang="fi-FI" altLang="fi-FI" smtClean="0"/>
              <a:pPr>
                <a:defRPr/>
              </a:pPr>
              <a:t>64</a:t>
            </a:fld>
            <a:endParaRPr lang="fi-FI" altLang="fi-FI"/>
          </a:p>
        </p:txBody>
      </p:sp>
      <p:pic>
        <p:nvPicPr>
          <p:cNvPr id="3" name="Picture 2">
            <a:extLst>
              <a:ext uri="{FF2B5EF4-FFF2-40B4-BE49-F238E27FC236}">
                <a16:creationId xmlns:a16="http://schemas.microsoft.com/office/drawing/2014/main" id="{C98ACAE5-6FC5-DE76-AAF8-B6F9E83129ED}"/>
              </a:ext>
            </a:extLst>
          </p:cNvPr>
          <p:cNvPicPr>
            <a:picLocks noChangeAspect="1"/>
          </p:cNvPicPr>
          <p:nvPr/>
        </p:nvPicPr>
        <p:blipFill>
          <a:blip r:embed="rId2"/>
          <a:stretch>
            <a:fillRect/>
          </a:stretch>
        </p:blipFill>
        <p:spPr>
          <a:xfrm>
            <a:off x="2198820" y="3654024"/>
            <a:ext cx="5446440" cy="3185455"/>
          </a:xfrm>
          <a:prstGeom prst="rect">
            <a:avLst/>
          </a:prstGeom>
        </p:spPr>
      </p:pic>
      <p:pic>
        <p:nvPicPr>
          <p:cNvPr id="7" name="Picture 6">
            <a:extLst>
              <a:ext uri="{FF2B5EF4-FFF2-40B4-BE49-F238E27FC236}">
                <a16:creationId xmlns:a16="http://schemas.microsoft.com/office/drawing/2014/main" id="{7925EB18-12AF-6D80-39B5-8347FDBB25CF}"/>
              </a:ext>
            </a:extLst>
          </p:cNvPr>
          <p:cNvPicPr>
            <a:picLocks noChangeAspect="1"/>
          </p:cNvPicPr>
          <p:nvPr/>
        </p:nvPicPr>
        <p:blipFill>
          <a:blip r:embed="rId3"/>
          <a:stretch>
            <a:fillRect/>
          </a:stretch>
        </p:blipFill>
        <p:spPr>
          <a:xfrm>
            <a:off x="2178361" y="439295"/>
            <a:ext cx="5446440" cy="3149127"/>
          </a:xfrm>
          <a:prstGeom prst="rect">
            <a:avLst/>
          </a:prstGeom>
        </p:spPr>
      </p:pic>
      <p:pic>
        <p:nvPicPr>
          <p:cNvPr id="5" name="Kuva 4" descr="Kuva, joka sisältää kohteen teksti, merkki, clipart-kuva&#10;&#10;Kuvaus luotu automaattisesti">
            <a:extLst>
              <a:ext uri="{FF2B5EF4-FFF2-40B4-BE49-F238E27FC236}">
                <a16:creationId xmlns:a16="http://schemas.microsoft.com/office/drawing/2014/main" id="{F18B6C3F-FA28-FEF1-22C6-977A130CA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9053504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910232" y="8794"/>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rPr>
              <a:t>Teollisuus tuotti Satakunnassa liikevaihtoa v. 2021</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rPr>
              <a:t>7,0 miljardia € </a:t>
            </a:r>
            <a:r>
              <a:rPr lang="fi-FI" b="1" dirty="0">
                <a:solidFill>
                  <a:prstClr val="black"/>
                </a:solidFill>
                <a:effectLst>
                  <a:outerShdw blurRad="38100" dist="38100" dir="2700000" algn="tl">
                    <a:srgbClr val="000000">
                      <a:alpha val="43137"/>
                    </a:srgbClr>
                  </a:outerShdw>
                </a:effectLst>
                <a:latin typeface="Calibri" panose="020F0502020204030204"/>
              </a:rPr>
              <a:t>ja vientiä</a:t>
            </a: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rPr>
              <a:t> 4,6 miljardia €</a:t>
            </a:r>
            <a:endParaRPr lang="fi-FI" sz="3600" b="1" dirty="0">
              <a:solidFill>
                <a:prstClr val="black"/>
              </a:solidFill>
              <a:effectLst>
                <a:outerShdw blurRad="38100" dist="38100" dir="2700000" algn="tl">
                  <a:srgbClr val="000000">
                    <a:alpha val="43137"/>
                  </a:srgbClr>
                </a:outerShdw>
              </a:effectLst>
              <a:latin typeface="Calibri" panose="020F0502020204030204"/>
            </a:endParaRPr>
          </a:p>
          <a:p>
            <a:pPr eaLnBrk="1" fontAlgn="auto" hangingPunct="1">
              <a:spcBef>
                <a:spcPts val="0"/>
              </a:spcBef>
              <a:spcAft>
                <a:spcPts val="0"/>
              </a:spcAft>
            </a:pPr>
            <a:endParaRPr lang="fi-FI" sz="2000" dirty="0">
              <a:solidFill>
                <a:prstClr val="black"/>
              </a:solidFill>
              <a:latin typeface="Calibri" panose="020F0502020204030204"/>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2140375" y="508409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18" name="Ylös kääntyvä nuoli 17"/>
          <p:cNvSpPr/>
          <p:nvPr/>
        </p:nvSpPr>
        <p:spPr>
          <a:xfrm flipH="1" flipV="1">
            <a:off x="4419816" y="1573344"/>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5" name="Pyöristetty suorakulmio 4"/>
          <p:cNvSpPr/>
          <p:nvPr/>
        </p:nvSpPr>
        <p:spPr>
          <a:xfrm>
            <a:off x="6259999" y="4366538"/>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2020:</a:t>
            </a:r>
          </a:p>
          <a:p>
            <a:pPr algn="ctr" eaLnBrk="1" fontAlgn="auto" hangingPunct="1">
              <a:spcBef>
                <a:spcPts val="0"/>
              </a:spcBef>
              <a:spcAft>
                <a:spcPts val="0"/>
              </a:spcAft>
            </a:pPr>
            <a:r>
              <a:rPr lang="fi-FI" sz="1000" u="sng" dirty="0">
                <a:solidFill>
                  <a:srgbClr val="0070C0"/>
                </a:solidFill>
              </a:rPr>
              <a:t>Energiatuotanto 102 €/työtunti</a:t>
            </a:r>
          </a:p>
          <a:p>
            <a:pPr algn="ctr" eaLnBrk="1" fontAlgn="auto" hangingPunct="1">
              <a:spcBef>
                <a:spcPts val="0"/>
              </a:spcBef>
              <a:spcAft>
                <a:spcPts val="0"/>
              </a:spcAft>
            </a:pPr>
            <a:r>
              <a:rPr lang="fi-FI" sz="1000" u="sng" dirty="0">
                <a:solidFill>
                  <a:srgbClr val="0070C0"/>
                </a:solidFill>
              </a:rPr>
              <a:t>Kemiallinen metsäteollisuus 72 €/työtunti</a:t>
            </a:r>
          </a:p>
          <a:p>
            <a:pPr algn="ctr" eaLnBrk="1" fontAlgn="auto" hangingPunct="1">
              <a:spcBef>
                <a:spcPts val="0"/>
              </a:spcBef>
              <a:spcAft>
                <a:spcPts val="0"/>
              </a:spcAft>
            </a:pPr>
            <a:r>
              <a:rPr lang="fi-FI" sz="1000" u="sng" dirty="0">
                <a:solidFill>
                  <a:srgbClr val="0070C0"/>
                </a:solidFill>
              </a:rPr>
              <a:t>Metallien jalostus ja metallituotteiden valmistus 64 €/työtunti</a:t>
            </a:r>
          </a:p>
          <a:p>
            <a:pPr algn="ctr" eaLnBrk="1" fontAlgn="auto" hangingPunct="1">
              <a:spcBef>
                <a:spcPts val="0"/>
              </a:spcBef>
              <a:spcAft>
                <a:spcPts val="0"/>
              </a:spcAft>
            </a:pPr>
            <a:r>
              <a:rPr lang="fi-FI" sz="1000" u="sng" dirty="0">
                <a:solidFill>
                  <a:srgbClr val="0070C0"/>
                </a:solidFill>
              </a:rPr>
              <a:t>Koneiden ja laitteiden valmistus 61 €/työtunti</a:t>
            </a:r>
          </a:p>
          <a:p>
            <a:pPr algn="ctr" eaLnBrk="1" fontAlgn="auto" hangingPunct="1">
              <a:spcBef>
                <a:spcPts val="0"/>
              </a:spcBef>
              <a:spcAft>
                <a:spcPts val="0"/>
              </a:spcAft>
            </a:pPr>
            <a:r>
              <a:rPr lang="fi-FI" sz="1000" u="sng" dirty="0">
                <a:solidFill>
                  <a:srgbClr val="0070C0"/>
                </a:solidFill>
              </a:rPr>
              <a:t>Kemianteollisuus 59 €/työtunti</a:t>
            </a:r>
          </a:p>
          <a:p>
            <a:pPr algn="ctr" eaLnBrk="1" fontAlgn="auto" hangingPunct="1">
              <a:spcBef>
                <a:spcPts val="0"/>
              </a:spcBef>
              <a:spcAft>
                <a:spcPts val="0"/>
              </a:spcAft>
            </a:pPr>
            <a:r>
              <a:rPr lang="fi-FI" sz="1000" u="sng" dirty="0">
                <a:solidFill>
                  <a:srgbClr val="0070C0"/>
                </a:solidFill>
              </a:rPr>
              <a:t>Toimialat keskimäärin 43 €/työtunti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23" name="Rectangle 22"/>
          <p:cNvSpPr/>
          <p:nvPr/>
        </p:nvSpPr>
        <p:spPr>
          <a:xfrm>
            <a:off x="4906965" y="3278879"/>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rPr>
              <a:t>Teollisuudessa tehtiin Satakunnassa v. 2021</a:t>
            </a:r>
            <a:endParaRPr lang="fi-FI" sz="3600" b="1" dirty="0">
              <a:solidFill>
                <a:srgbClr val="FF5050"/>
              </a:solidFill>
              <a:effectLst>
                <a:outerShdw blurRad="38100" dist="38100" dir="2700000" algn="tl">
                  <a:srgbClr val="000000">
                    <a:alpha val="43137"/>
                  </a:srgbClr>
                </a:outerShdw>
              </a:effectLst>
              <a:latin typeface="Calibri" panose="020F0502020204030204"/>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rPr>
              <a:t>17 007 hlötyövuotta</a:t>
            </a:r>
          </a:p>
        </p:txBody>
      </p:sp>
      <p:sp>
        <p:nvSpPr>
          <p:cNvPr id="44" name="Rectangle 43"/>
          <p:cNvSpPr/>
          <p:nvPr/>
        </p:nvSpPr>
        <p:spPr>
          <a:xfrm>
            <a:off x="4906965" y="1359564"/>
            <a:ext cx="4572000" cy="2031325"/>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endParaRPr>
          </a:p>
          <a:p>
            <a:pPr eaLnBrk="1" fontAlgn="auto" hangingPunct="1">
              <a:spcBef>
                <a:spcPts val="0"/>
              </a:spcBef>
              <a:spcAft>
                <a:spcPts val="0"/>
              </a:spcAft>
            </a:pPr>
            <a:endParaRPr lang="fi-FI" sz="3600" b="1" dirty="0">
              <a:solidFill>
                <a:srgbClr val="2683C6">
                  <a:lumMod val="75000"/>
                </a:srgbClr>
              </a:solidFill>
              <a:effectLst>
                <a:outerShdw blurRad="38100" dist="38100" dir="2700000" algn="tl">
                  <a:srgbClr val="000000">
                    <a:alpha val="43137"/>
                  </a:srgbClr>
                </a:outerShdw>
              </a:effectLst>
              <a:latin typeface="Calibri" panose="020F0502020204030204"/>
            </a:endParaRPr>
          </a:p>
          <a:p>
            <a:pPr eaLnBrk="1" fontAlgn="auto" hangingPunct="1">
              <a:spcBef>
                <a:spcPts val="0"/>
              </a:spcBef>
              <a:spcAft>
                <a:spcPts val="0"/>
              </a:spcAft>
            </a:pPr>
            <a:r>
              <a:rPr lang="fi-FI" b="1" dirty="0">
                <a:solidFill>
                  <a:prstClr val="black"/>
                </a:solidFill>
                <a:latin typeface="Calibri" panose="020F0502020204030204"/>
              </a:rPr>
              <a:t>Satakunnan teollisuus maksoi </a:t>
            </a:r>
          </a:p>
          <a:p>
            <a:pPr eaLnBrk="1" fontAlgn="auto" hangingPunct="1">
              <a:spcBef>
                <a:spcPts val="0"/>
              </a:spcBef>
              <a:spcAft>
                <a:spcPts val="0"/>
              </a:spcAft>
            </a:pPr>
            <a:r>
              <a:rPr lang="fi-FI" b="1" dirty="0">
                <a:solidFill>
                  <a:prstClr val="black"/>
                </a:solidFill>
                <a:latin typeface="Calibri" panose="020F0502020204030204"/>
              </a:rPr>
              <a:t>palkkoja maakunnassa v. 2017</a:t>
            </a:r>
          </a:p>
          <a:p>
            <a:pPr eaLnBrk="1" fontAlgn="auto" hangingPunct="1">
              <a:spcBef>
                <a:spcPts val="0"/>
              </a:spcBef>
              <a:spcAft>
                <a:spcPts val="0"/>
              </a:spcAft>
            </a:pPr>
            <a:r>
              <a:rPr lang="fi-FI" sz="3600" b="1" dirty="0">
                <a:solidFill>
                  <a:srgbClr val="3E8853">
                    <a:lumMod val="75000"/>
                  </a:srgbClr>
                </a:solidFill>
                <a:effectLst>
                  <a:outerShdw blurRad="38100" dist="38100" dir="2700000" algn="tl">
                    <a:srgbClr val="000000">
                      <a:alpha val="43137"/>
                    </a:srgbClr>
                  </a:outerShdw>
                </a:effectLst>
                <a:latin typeface="Calibri" panose="020F0502020204030204"/>
              </a:rPr>
              <a:t>836 miljoonaa  €</a:t>
            </a:r>
          </a:p>
        </p:txBody>
      </p:sp>
      <p:sp>
        <p:nvSpPr>
          <p:cNvPr id="45" name="Tekstiruutu 34"/>
          <p:cNvSpPr txBox="1"/>
          <p:nvPr/>
        </p:nvSpPr>
        <p:spPr>
          <a:xfrm>
            <a:off x="27121" y="5529948"/>
            <a:ext cx="1771639" cy="677108"/>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eaLnBrk="1" fontAlgn="auto" hangingPunct="1">
              <a:spcBef>
                <a:spcPts val="0"/>
              </a:spcBef>
              <a:spcAft>
                <a:spcPts val="0"/>
              </a:spcAft>
            </a:pPr>
            <a:r>
              <a:rPr lang="fi-FI" b="1" dirty="0">
                <a:solidFill>
                  <a:prstClr val="black"/>
                </a:solidFill>
                <a:latin typeface="Britannic Bold" panose="020B0903060703020204" pitchFamily="34" charset="0"/>
              </a:rPr>
              <a:t>Metsäteollisuus</a:t>
            </a:r>
          </a:p>
        </p:txBody>
      </p:sp>
      <p:sp>
        <p:nvSpPr>
          <p:cNvPr id="47" name="Tekstiruutu 34"/>
          <p:cNvSpPr txBox="1"/>
          <p:nvPr/>
        </p:nvSpPr>
        <p:spPr>
          <a:xfrm>
            <a:off x="39511" y="5198079"/>
            <a:ext cx="2020105" cy="369332"/>
          </a:xfrm>
          <a:prstGeom prst="rect">
            <a:avLst/>
          </a:prstGeom>
          <a:noFill/>
        </p:spPr>
        <p:txBody>
          <a:bodyPr wrap="none" rtlCol="0">
            <a:spAutoFit/>
          </a:bodyPr>
          <a:lstStyle/>
          <a:p>
            <a:pPr eaLnBrk="1" fontAlgn="auto" hangingPunct="1">
              <a:spcBef>
                <a:spcPts val="0"/>
              </a:spcBef>
              <a:spcAft>
                <a:spcPts val="0"/>
              </a:spcAft>
            </a:pPr>
            <a:r>
              <a:rPr lang="fi-FI" b="1" dirty="0" err="1">
                <a:solidFill>
                  <a:prstClr val="black"/>
                </a:solidFill>
                <a:latin typeface="Britannic Bold" panose="020B0903060703020204" pitchFamily="34" charset="0"/>
              </a:rPr>
              <a:t>Metallituott</a:t>
            </a:r>
            <a:r>
              <a:rPr lang="fi-FI" b="1" dirty="0">
                <a:solidFill>
                  <a:prstClr val="black"/>
                </a:solidFill>
                <a:latin typeface="Britannic Bold" panose="020B0903060703020204" pitchFamily="34" charset="0"/>
              </a:rPr>
              <a:t>. </a:t>
            </a:r>
            <a:r>
              <a:rPr lang="fi-FI" b="1" dirty="0" err="1">
                <a:solidFill>
                  <a:prstClr val="black"/>
                </a:solidFill>
                <a:latin typeface="Britannic Bold" panose="020B0903060703020204" pitchFamily="34" charset="0"/>
              </a:rPr>
              <a:t>valm</a:t>
            </a:r>
            <a:r>
              <a:rPr lang="fi-FI" b="1" dirty="0">
                <a:solidFill>
                  <a:prstClr val="black"/>
                </a:solidFill>
                <a:latin typeface="Britannic Bold" panose="020B0903060703020204" pitchFamily="34" charset="0"/>
              </a:rPr>
              <a:t>.</a:t>
            </a:r>
          </a:p>
        </p:txBody>
      </p:sp>
      <p:sp>
        <p:nvSpPr>
          <p:cNvPr id="50" name="Rectangle 49"/>
          <p:cNvSpPr/>
          <p:nvPr/>
        </p:nvSpPr>
        <p:spPr>
          <a:xfrm>
            <a:off x="2337752" y="4943115"/>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rPr>
              <a:t>33,0 %</a:t>
            </a:r>
          </a:p>
        </p:txBody>
      </p:sp>
      <p:sp>
        <p:nvSpPr>
          <p:cNvPr id="58" name="Pyöristetty suorakulmio 9"/>
          <p:cNvSpPr/>
          <p:nvPr/>
        </p:nvSpPr>
        <p:spPr>
          <a:xfrm>
            <a:off x="2152335" y="5740259"/>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2338788" y="5586966"/>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rPr>
              <a:t>30,9 %</a:t>
            </a:r>
          </a:p>
        </p:txBody>
      </p:sp>
      <p:sp>
        <p:nvSpPr>
          <p:cNvPr id="4" name="TextBox 3"/>
          <p:cNvSpPr txBox="1"/>
          <p:nvPr/>
        </p:nvSpPr>
        <p:spPr>
          <a:xfrm>
            <a:off x="-26467" y="3512719"/>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rPr>
              <a:t>TEOLLISUUDEN kärkialoja tällä hetkellä</a:t>
            </a:r>
            <a:endParaRPr lang="en-US" dirty="0">
              <a:solidFill>
                <a:prstClr val="black"/>
              </a:solidFill>
              <a:latin typeface="Calibri" panose="020F0502020204030204"/>
            </a:endParaRPr>
          </a:p>
        </p:txBody>
      </p:sp>
      <p:sp>
        <p:nvSpPr>
          <p:cNvPr id="29" name="Tekstiruutu 34"/>
          <p:cNvSpPr txBox="1"/>
          <p:nvPr/>
        </p:nvSpPr>
        <p:spPr>
          <a:xfrm>
            <a:off x="-53319" y="3566610"/>
            <a:ext cx="4462184"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endParaRPr>
          </a:p>
          <a:p>
            <a:pPr eaLnBrk="1" fontAlgn="auto" hangingPunct="1">
              <a:spcBef>
                <a:spcPts val="0"/>
              </a:spcBef>
              <a:spcAft>
                <a:spcPts val="0"/>
              </a:spcAft>
            </a:pPr>
            <a:r>
              <a:rPr lang="fi-FI" sz="2000" b="1" dirty="0">
                <a:solidFill>
                  <a:prstClr val="white">
                    <a:lumMod val="50000"/>
                  </a:prstClr>
                </a:solidFill>
                <a:latin typeface="Calibri" panose="020F0502020204030204"/>
              </a:rPr>
              <a:t>Liikevaihdon kasvu tammi-kesäkuu 2022</a:t>
            </a:r>
          </a:p>
        </p:txBody>
      </p:sp>
      <p:sp>
        <p:nvSpPr>
          <p:cNvPr id="30" name="Pyöristetty suorakulmio 9"/>
          <p:cNvSpPr/>
          <p:nvPr/>
        </p:nvSpPr>
        <p:spPr>
          <a:xfrm>
            <a:off x="2140375" y="441920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2318589" y="4271491"/>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rPr>
              <a:t>45,7 %</a:t>
            </a:r>
          </a:p>
        </p:txBody>
      </p:sp>
      <p:sp>
        <p:nvSpPr>
          <p:cNvPr id="32" name="Tekstiruutu 34"/>
          <p:cNvSpPr txBox="1"/>
          <p:nvPr/>
        </p:nvSpPr>
        <p:spPr>
          <a:xfrm>
            <a:off x="47247" y="4182784"/>
            <a:ext cx="1980029" cy="677108"/>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endParaRPr>
          </a:p>
          <a:p>
            <a:pPr eaLnBrk="1" fontAlgn="auto" hangingPunct="1">
              <a:spcBef>
                <a:spcPts val="0"/>
              </a:spcBef>
              <a:spcAft>
                <a:spcPts val="0"/>
              </a:spcAft>
            </a:pPr>
            <a:r>
              <a:rPr lang="fi-FI" b="1" dirty="0">
                <a:solidFill>
                  <a:prstClr val="black"/>
                </a:solidFill>
                <a:latin typeface="Britannic Bold" panose="020B0903060703020204" pitchFamily="34" charset="0"/>
              </a:rPr>
              <a:t>Metallien jalostus</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endParaRPr>
          </a:p>
        </p:txBody>
      </p:sp>
      <p:sp>
        <p:nvSpPr>
          <p:cNvPr id="39" name="Suorakulmio 20"/>
          <p:cNvSpPr/>
          <p:nvPr/>
        </p:nvSpPr>
        <p:spPr>
          <a:xfrm>
            <a:off x="209856" y="2647894"/>
            <a:ext cx="3737842"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400" b="1" dirty="0">
                <a:solidFill>
                  <a:prstClr val="white">
                    <a:lumMod val="50000"/>
                  </a:prstClr>
                </a:solidFill>
              </a:rPr>
              <a:t>Teknologiateollisuuden viennin arvon kasvu 2000-2021</a:t>
            </a:r>
          </a:p>
          <a:p>
            <a:pPr eaLnBrk="1" fontAlgn="auto" hangingPunct="1">
              <a:spcBef>
                <a:spcPts val="0"/>
              </a:spcBef>
              <a:spcAft>
                <a:spcPts val="0"/>
              </a:spcAft>
            </a:pPr>
            <a:r>
              <a:rPr lang="fi-FI" sz="1400" dirty="0">
                <a:solidFill>
                  <a:prstClr val="white">
                    <a:lumMod val="50000"/>
                  </a:prstClr>
                </a:solidFill>
              </a:rPr>
              <a:t>Satakunta:</a:t>
            </a:r>
            <a:r>
              <a:rPr lang="fi-FI" sz="1400" dirty="0">
                <a:solidFill>
                  <a:srgbClr val="FF0000"/>
                </a:solidFill>
              </a:rPr>
              <a:t> 116 %</a:t>
            </a:r>
          </a:p>
          <a:p>
            <a:pPr eaLnBrk="1" fontAlgn="auto" hangingPunct="1">
              <a:spcBef>
                <a:spcPts val="0"/>
              </a:spcBef>
              <a:spcAft>
                <a:spcPts val="0"/>
              </a:spcAft>
            </a:pPr>
            <a:r>
              <a:rPr lang="fi-FI" sz="1400" dirty="0">
                <a:solidFill>
                  <a:prstClr val="white">
                    <a:lumMod val="50000"/>
                  </a:prstClr>
                </a:solidFill>
              </a:rPr>
              <a:t>Koko maa keskimäärin: 51 %</a:t>
            </a: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25.11.2022</a:t>
            </a:r>
          </a:p>
        </p:txBody>
      </p:sp>
      <p:sp>
        <p:nvSpPr>
          <p:cNvPr id="35" name="Pyöristetty suorakulmio 4"/>
          <p:cNvSpPr/>
          <p:nvPr/>
        </p:nvSpPr>
        <p:spPr>
          <a:xfrm>
            <a:off x="4259003" y="4444964"/>
            <a:ext cx="1905913" cy="183019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fi-FI" sz="1200" b="1" dirty="0">
                <a:solidFill>
                  <a:srgbClr val="0070C0"/>
                </a:solidFill>
              </a:rPr>
              <a:t>Jalostuksen (TOL 05-43)</a:t>
            </a:r>
          </a:p>
          <a:p>
            <a:pPr eaLnBrk="1" fontAlgn="auto" hangingPunct="1">
              <a:spcBef>
                <a:spcPts val="0"/>
              </a:spcBef>
              <a:spcAft>
                <a:spcPts val="0"/>
              </a:spcAft>
            </a:pPr>
            <a:r>
              <a:rPr lang="fi-FI" sz="1200" b="1" dirty="0">
                <a:solidFill>
                  <a:srgbClr val="0070C0"/>
                </a:solidFill>
              </a:rPr>
              <a:t>arvonlisäys/asukas</a:t>
            </a:r>
          </a:p>
          <a:p>
            <a:pPr eaLnBrk="1" fontAlgn="auto" hangingPunct="1">
              <a:spcBef>
                <a:spcPts val="0"/>
              </a:spcBef>
              <a:spcAft>
                <a:spcPts val="0"/>
              </a:spcAft>
            </a:pPr>
            <a:r>
              <a:rPr lang="fi-FI" sz="1200" b="1" dirty="0">
                <a:solidFill>
                  <a:srgbClr val="0070C0"/>
                </a:solidFill>
              </a:rPr>
              <a:t>Rauman seutu </a:t>
            </a:r>
            <a:r>
              <a:rPr lang="fi-FI" sz="1200" b="1" dirty="0">
                <a:solidFill>
                  <a:srgbClr val="002060"/>
                </a:solidFill>
              </a:rPr>
              <a:t>7.</a:t>
            </a:r>
            <a:r>
              <a:rPr lang="fi-FI" sz="1200" b="1" dirty="0">
                <a:solidFill>
                  <a:srgbClr val="0070C0"/>
                </a:solidFill>
              </a:rPr>
              <a:t>,</a:t>
            </a:r>
          </a:p>
          <a:p>
            <a:pPr eaLnBrk="1" fontAlgn="auto" hangingPunct="1">
              <a:spcBef>
                <a:spcPts val="0"/>
              </a:spcBef>
              <a:spcAft>
                <a:spcPts val="0"/>
              </a:spcAft>
            </a:pPr>
            <a:r>
              <a:rPr lang="fi-FI" sz="1200" b="1" dirty="0">
                <a:solidFill>
                  <a:srgbClr val="0070C0"/>
                </a:solidFill>
              </a:rPr>
              <a:t>Porin seutu </a:t>
            </a:r>
            <a:r>
              <a:rPr lang="fi-FI" sz="1200" b="1" dirty="0">
                <a:solidFill>
                  <a:srgbClr val="002060"/>
                </a:solidFill>
              </a:rPr>
              <a:t>25.</a:t>
            </a:r>
            <a:r>
              <a:rPr lang="fi-FI" sz="1200" b="1" dirty="0">
                <a:solidFill>
                  <a:srgbClr val="0070C0"/>
                </a:solidFill>
              </a:rPr>
              <a:t>, ja</a:t>
            </a:r>
          </a:p>
          <a:p>
            <a:pPr eaLnBrk="1" fontAlgn="auto" hangingPunct="1">
              <a:spcBef>
                <a:spcPts val="0"/>
              </a:spcBef>
              <a:spcAft>
                <a:spcPts val="0"/>
              </a:spcAft>
            </a:pPr>
            <a:r>
              <a:rPr lang="fi-FI" sz="1200" b="1" dirty="0">
                <a:solidFill>
                  <a:srgbClr val="0070C0"/>
                </a:solidFill>
              </a:rPr>
              <a:t>Pohjois-Satakunta </a:t>
            </a:r>
            <a:r>
              <a:rPr lang="fi-FI" sz="1200" b="1" dirty="0">
                <a:solidFill>
                  <a:srgbClr val="002060"/>
                </a:solidFill>
              </a:rPr>
              <a:t>31.</a:t>
            </a:r>
          </a:p>
          <a:p>
            <a:pPr eaLnBrk="1" fontAlgn="auto" hangingPunct="1">
              <a:spcBef>
                <a:spcPts val="0"/>
              </a:spcBef>
              <a:spcAft>
                <a:spcPts val="0"/>
              </a:spcAft>
            </a:pPr>
            <a:r>
              <a:rPr lang="fi-FI" sz="1200" b="1" dirty="0">
                <a:solidFill>
                  <a:srgbClr val="0070C0"/>
                </a:solidFill>
              </a:rPr>
              <a:t>(69 seutukuntaa, 2020)!</a:t>
            </a:r>
          </a:p>
          <a:p>
            <a:pPr eaLnBrk="1" fontAlgn="auto" hangingPunct="1">
              <a:spcBef>
                <a:spcPts val="0"/>
              </a:spcBef>
              <a:spcAft>
                <a:spcPts val="0"/>
              </a:spcAft>
            </a:pPr>
            <a:endParaRPr lang="fi-FI" sz="1200" b="1" dirty="0">
              <a:solidFill>
                <a:srgbClr val="0070C0"/>
              </a:solidFill>
            </a:endParaRPr>
          </a:p>
          <a:p>
            <a:pPr eaLnBrk="1" fontAlgn="auto" hangingPunct="1">
              <a:spcBef>
                <a:spcPts val="0"/>
              </a:spcBef>
              <a:spcAft>
                <a:spcPts val="0"/>
              </a:spcAft>
            </a:pPr>
            <a:r>
              <a:rPr lang="fi-FI" sz="1200" b="1" dirty="0">
                <a:solidFill>
                  <a:srgbClr val="0070C0"/>
                </a:solidFill>
              </a:rPr>
              <a:t>Maakunnittain </a:t>
            </a:r>
            <a:r>
              <a:rPr lang="fi-FI" sz="1200" b="1" dirty="0">
                <a:solidFill>
                  <a:srgbClr val="002060"/>
                </a:solidFill>
              </a:rPr>
              <a:t>3.</a:t>
            </a:r>
            <a:r>
              <a:rPr lang="fi-FI" sz="1200" b="1" dirty="0">
                <a:solidFill>
                  <a:srgbClr val="0070C0"/>
                </a:solidFill>
              </a:rPr>
              <a:t> sija (19:stä) v. 2021</a:t>
            </a:r>
          </a:p>
        </p:txBody>
      </p:sp>
      <p:sp>
        <p:nvSpPr>
          <p:cNvPr id="3" name="Rectangle 2"/>
          <p:cNvSpPr>
            <a:spLocks noChangeArrowheads="1"/>
          </p:cNvSpPr>
          <p:nvPr/>
        </p:nvSpPr>
        <p:spPr bwMode="auto">
          <a:xfrm>
            <a:off x="3702480" y="16114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solidFill>
                <a:prstClr val="black"/>
              </a:solidFill>
            </a:endParaRPr>
          </a:p>
        </p:txBody>
      </p:sp>
      <p:sp>
        <p:nvSpPr>
          <p:cNvPr id="7" name="Rectangle 2"/>
          <p:cNvSpPr>
            <a:spLocks noChangeArrowheads="1"/>
          </p:cNvSpPr>
          <p:nvPr/>
        </p:nvSpPr>
        <p:spPr bwMode="auto">
          <a:xfrm>
            <a:off x="275178" y="399689"/>
            <a:ext cx="77250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fi-FI">
              <a:solidFill>
                <a:prstClr val="black"/>
              </a:solidFill>
              <a:latin typeface="Calibri" panose="020F0502020204030204"/>
              <a:cs typeface="+mn-cs"/>
            </a:endParaRPr>
          </a:p>
        </p:txBody>
      </p:sp>
      <p:sp>
        <p:nvSpPr>
          <p:cNvPr id="6" name="Rectangle 2"/>
          <p:cNvSpPr>
            <a:spLocks noChangeArrowheads="1"/>
          </p:cNvSpPr>
          <p:nvPr/>
        </p:nvSpPr>
        <p:spPr bwMode="auto">
          <a:xfrm>
            <a:off x="121893" y="367665"/>
            <a:ext cx="79368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fi-FI">
              <a:solidFill>
                <a:prstClr val="black"/>
              </a:solidFill>
              <a:latin typeface="Calibri" panose="020F0502020204030204"/>
              <a:cs typeface="+mn-cs"/>
            </a:endParaRPr>
          </a:p>
        </p:txBody>
      </p:sp>
      <p:sp>
        <p:nvSpPr>
          <p:cNvPr id="34" name="TextBox 33">
            <a:extLst>
              <a:ext uri="{FF2B5EF4-FFF2-40B4-BE49-F238E27FC236}">
                <a16:creationId xmlns:a16="http://schemas.microsoft.com/office/drawing/2014/main" id="{67318697-69FD-4C49-AE07-66BAB2714B1F}"/>
              </a:ext>
            </a:extLst>
          </p:cNvPr>
          <p:cNvSpPr txBox="1"/>
          <p:nvPr/>
        </p:nvSpPr>
        <p:spPr>
          <a:xfrm>
            <a:off x="2337752" y="2892912"/>
            <a:ext cx="21387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Teknologiateollisuuden</a:t>
            </a:r>
            <a:endPar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vienti</a:t>
            </a:r>
            <a:r>
              <a:rPr kumimoji="0" lang="en-US" sz="13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+37</a:t>
            </a:r>
            <a:r>
              <a:rPr lang="en-US" sz="1400" dirty="0">
                <a:solidFill>
                  <a:srgbClr val="FF0000"/>
                </a:solidFill>
                <a:latin typeface="Calibri" panose="020F0502020204030204"/>
              </a:rPr>
              <a:t>,7</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(1-6/2022 vs. 1</a:t>
            </a:r>
            <a:r>
              <a:rPr lang="en-US" sz="800" dirty="0">
                <a:solidFill>
                  <a:prstClr val="white">
                    <a:lumMod val="50000"/>
                  </a:prstClr>
                </a:solidFill>
                <a:latin typeface="Calibri" panose="020F0502020204030204"/>
              </a:rPr>
              <a:t>-6</a:t>
            </a:r>
            <a:r>
              <a:rPr kumimoji="0" lang="en-US"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/21)</a:t>
            </a:r>
          </a:p>
        </p:txBody>
      </p:sp>
      <p:pic>
        <p:nvPicPr>
          <p:cNvPr id="8" name="Picture 7">
            <a:extLst>
              <a:ext uri="{FF2B5EF4-FFF2-40B4-BE49-F238E27FC236}">
                <a16:creationId xmlns:a16="http://schemas.microsoft.com/office/drawing/2014/main" id="{CE4552A8-A6E3-79E9-3CAE-611343E345E0}"/>
              </a:ext>
            </a:extLst>
          </p:cNvPr>
          <p:cNvPicPr>
            <a:picLocks noChangeAspect="1"/>
          </p:cNvPicPr>
          <p:nvPr/>
        </p:nvPicPr>
        <p:blipFill>
          <a:blip r:embed="rId4"/>
          <a:stretch>
            <a:fillRect/>
          </a:stretch>
        </p:blipFill>
        <p:spPr>
          <a:xfrm>
            <a:off x="200726" y="297980"/>
            <a:ext cx="3889585" cy="2377646"/>
          </a:xfrm>
          <a:prstGeom prst="rect">
            <a:avLst/>
          </a:prstGeom>
        </p:spPr>
      </p:pic>
      <p:pic>
        <p:nvPicPr>
          <p:cNvPr id="9" name="Kuva 8" descr="Kuva, joka sisältää kohteen teksti, merkki, clipart-kuva&#10;&#10;Kuvaus luotu automaattisesti">
            <a:extLst>
              <a:ext uri="{FF2B5EF4-FFF2-40B4-BE49-F238E27FC236}">
                <a16:creationId xmlns:a16="http://schemas.microsoft.com/office/drawing/2014/main" id="{5471C23E-A95E-06BB-9172-8C7076A135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1739" y="6329796"/>
            <a:ext cx="1856812" cy="480765"/>
          </a:xfrm>
          <a:prstGeom prst="rect">
            <a:avLst/>
          </a:prstGeom>
        </p:spPr>
      </p:pic>
    </p:spTree>
    <p:extLst>
      <p:ext uri="{BB962C8B-B14F-4D97-AF65-F5344CB8AC3E}">
        <p14:creationId xmlns:p14="http://schemas.microsoft.com/office/powerpoint/2010/main" val="22466223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2274628" y="33120"/>
            <a:ext cx="7798445"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TEOLLISUUDEN SUHDANNEKUVA satakunnassa</a:t>
            </a:r>
          </a:p>
        </p:txBody>
      </p:sp>
      <p:sp>
        <p:nvSpPr>
          <p:cNvPr id="9" name="Tekstiruutu 8"/>
          <p:cNvSpPr txBox="1"/>
          <p:nvPr/>
        </p:nvSpPr>
        <p:spPr>
          <a:xfrm>
            <a:off x="8921194" y="3077834"/>
            <a:ext cx="307777" cy="1689255"/>
          </a:xfrm>
          <a:prstGeom prst="rect">
            <a:avLst/>
          </a:prstGeom>
          <a:noFill/>
        </p:spPr>
        <p:txBody>
          <a:bodyPr vert="vert270" wrap="square" rtlCol="0">
            <a:spAutoFit/>
          </a:bodyPr>
          <a:lstStyle/>
          <a:p>
            <a:pPr eaLnBrk="1" fontAlgn="auto" hangingPunct="1">
              <a:spcBef>
                <a:spcPts val="0"/>
              </a:spcBef>
              <a:spcAft>
                <a:spcPts val="0"/>
              </a:spcAft>
            </a:pPr>
            <a:r>
              <a:rPr lang="fi-FI" sz="800" dirty="0">
                <a:solidFill>
                  <a:prstClr val="black"/>
                </a:solidFill>
                <a:latin typeface="Calibri" panose="020F0502020204030204"/>
                <a:cs typeface="+mn-cs"/>
              </a:rPr>
              <a:t>Tilastokeskus ja Satakuntaliitto 2022</a:t>
            </a:r>
          </a:p>
        </p:txBody>
      </p:sp>
      <p:sp>
        <p:nvSpPr>
          <p:cNvPr id="42" name="Tekstiruutu 41"/>
          <p:cNvSpPr txBox="1"/>
          <p:nvPr/>
        </p:nvSpPr>
        <p:spPr>
          <a:xfrm>
            <a:off x="4956934" y="528204"/>
            <a:ext cx="3969281" cy="2062103"/>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Valmistava teollisuus tuotti Satakunnassa liikevaihtoa v. 2021 </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7,0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vientiä</a:t>
            </a:r>
          </a:p>
          <a:p>
            <a:pPr eaLnBrk="1" fontAlgn="auto" hangingPunct="1">
              <a:spcBef>
                <a:spcPts val="0"/>
              </a:spcBef>
              <a:spcAft>
                <a:spcPts val="0"/>
              </a:spcAft>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4,6 miljardia €</a:t>
            </a:r>
            <a:endParaRPr lang="fi-FI" sz="3600" b="1" dirty="0">
              <a:solidFill>
                <a:prstClr val="black"/>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10" name="Pyöristetty suorakulmio 9"/>
          <p:cNvSpPr/>
          <p:nvPr/>
        </p:nvSpPr>
        <p:spPr>
          <a:xfrm>
            <a:off x="3177497" y="507709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23" name="Rectangle 22"/>
          <p:cNvSpPr/>
          <p:nvPr/>
        </p:nvSpPr>
        <p:spPr>
          <a:xfrm>
            <a:off x="4941233" y="2234225"/>
            <a:ext cx="4572000" cy="1200329"/>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Teollisuudessa tehtiin Satakunnassa v. 2021</a:t>
            </a:r>
            <a:endParaRPr lang="fi-FI" sz="3600" b="1" dirty="0">
              <a:solidFill>
                <a:srgbClr val="FF5050"/>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3600" b="1" dirty="0">
                <a:solidFill>
                  <a:srgbClr val="FF5050"/>
                </a:solidFill>
                <a:effectLst>
                  <a:outerShdw blurRad="38100" dist="38100" dir="2700000" algn="tl">
                    <a:srgbClr val="000000">
                      <a:alpha val="43137"/>
                    </a:srgbClr>
                  </a:outerShdw>
                </a:effectLst>
                <a:latin typeface="Calibri" panose="020F0502020204030204"/>
                <a:cs typeface="+mn-cs"/>
              </a:rPr>
              <a:t>17 007 hlötyövuotta</a:t>
            </a:r>
          </a:p>
        </p:txBody>
      </p:sp>
      <p:sp>
        <p:nvSpPr>
          <p:cNvPr id="44" name="Rectangle 43"/>
          <p:cNvSpPr/>
          <p:nvPr/>
        </p:nvSpPr>
        <p:spPr>
          <a:xfrm>
            <a:off x="4941233" y="1681924"/>
            <a:ext cx="4572000" cy="646331"/>
          </a:xfrm>
          <a:prstGeom prst="rect">
            <a:avLst/>
          </a:prstGeom>
        </p:spPr>
        <p:txBody>
          <a:bodyPr>
            <a:spAutoFit/>
          </a:bodyPr>
          <a:lstStyle/>
          <a:p>
            <a:pPr eaLnBrk="1" fontAlgn="auto" hangingPunct="1">
              <a:spcBef>
                <a:spcPts val="0"/>
              </a:spcBef>
              <a:spcAft>
                <a:spcPts val="0"/>
              </a:spcAft>
            </a:pPr>
            <a:endParaRPr lang="fi-FI" b="1" dirty="0">
              <a:solidFill>
                <a:prstClr val="black"/>
              </a:solidFill>
              <a:latin typeface="Calibri" panose="020F0502020204030204"/>
              <a:cs typeface="+mn-cs"/>
            </a:endParaRPr>
          </a:p>
          <a:p>
            <a:pPr eaLnBrk="1" fontAlgn="auto" hangingPunct="1">
              <a:spcBef>
                <a:spcPts val="0"/>
              </a:spcBef>
              <a:spcAft>
                <a:spcPts val="0"/>
              </a:spcAft>
            </a:pPr>
            <a:endParaRPr lang="fi-FI" b="1" dirty="0">
              <a:solidFill>
                <a:prstClr val="black"/>
              </a:solidFill>
              <a:latin typeface="Calibri" panose="020F0502020204030204"/>
              <a:cs typeface="+mn-cs"/>
            </a:endParaRPr>
          </a:p>
        </p:txBody>
      </p:sp>
      <p:sp>
        <p:nvSpPr>
          <p:cNvPr id="45" name="Tekstiruutu 34"/>
          <p:cNvSpPr txBox="1"/>
          <p:nvPr/>
        </p:nvSpPr>
        <p:spPr>
          <a:xfrm>
            <a:off x="14463" y="4796991"/>
            <a:ext cx="2762295" cy="892552"/>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Metallituotteiden </a:t>
            </a:r>
            <a:r>
              <a:rPr lang="fi-FI" sz="2000" b="1" dirty="0" err="1">
                <a:solidFill>
                  <a:prstClr val="black"/>
                </a:solidFill>
                <a:latin typeface="Britannic Bold" panose="020B0903060703020204" pitchFamily="34" charset="0"/>
                <a:cs typeface="+mn-cs"/>
              </a:rPr>
              <a:t>valm</a:t>
            </a:r>
            <a:r>
              <a:rPr lang="fi-FI" sz="2000" b="1" dirty="0">
                <a:solidFill>
                  <a:prstClr val="black"/>
                </a:solidFill>
                <a:latin typeface="Britannic Bold" panose="020B0903060703020204" pitchFamily="34" charset="0"/>
                <a:cs typeface="+mn-cs"/>
              </a:rPr>
              <a:t>.</a:t>
            </a:r>
          </a:p>
          <a:p>
            <a:pPr eaLnBrk="1" fontAlgn="auto" hangingPunct="1">
              <a:spcBef>
                <a:spcPts val="0"/>
              </a:spcBef>
              <a:spcAft>
                <a:spcPts val="0"/>
              </a:spcAft>
            </a:pPr>
            <a:endParaRPr lang="fi-FI" sz="1200" b="1" dirty="0">
              <a:solidFill>
                <a:prstClr val="white">
                  <a:lumMod val="50000"/>
                </a:prstClr>
              </a:solidFill>
              <a:latin typeface="Calibri" panose="020F0502020204030204"/>
              <a:cs typeface="+mn-cs"/>
            </a:endParaRPr>
          </a:p>
        </p:txBody>
      </p:sp>
      <p:sp>
        <p:nvSpPr>
          <p:cNvPr id="47" name="Tekstiruutu 34"/>
          <p:cNvSpPr txBox="1"/>
          <p:nvPr/>
        </p:nvSpPr>
        <p:spPr>
          <a:xfrm>
            <a:off x="29415" y="4455988"/>
            <a:ext cx="2178802" cy="400110"/>
          </a:xfrm>
          <a:prstGeom prst="rect">
            <a:avLst/>
          </a:prstGeom>
          <a:noFill/>
        </p:spPr>
        <p:txBody>
          <a:bodyPr wrap="none" rtlCol="0">
            <a:spAutoFit/>
          </a:bodyPr>
          <a:lstStyle/>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Metallien jalostus</a:t>
            </a:r>
          </a:p>
        </p:txBody>
      </p:sp>
      <p:sp>
        <p:nvSpPr>
          <p:cNvPr id="50" name="Rectangle 49"/>
          <p:cNvSpPr/>
          <p:nvPr/>
        </p:nvSpPr>
        <p:spPr>
          <a:xfrm>
            <a:off x="3272449" y="4902807"/>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33,0 %</a:t>
            </a:r>
          </a:p>
        </p:txBody>
      </p:sp>
      <p:sp>
        <p:nvSpPr>
          <p:cNvPr id="58" name="Pyöristetty suorakulmio 9"/>
          <p:cNvSpPr/>
          <p:nvPr/>
        </p:nvSpPr>
        <p:spPr>
          <a:xfrm>
            <a:off x="3185998" y="5748990"/>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61" name="Rectangle 60"/>
          <p:cNvSpPr/>
          <p:nvPr/>
        </p:nvSpPr>
        <p:spPr>
          <a:xfrm>
            <a:off x="3295050" y="5579963"/>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30,9 %</a:t>
            </a:r>
          </a:p>
        </p:txBody>
      </p:sp>
      <p:sp>
        <p:nvSpPr>
          <p:cNvPr id="4" name="TextBox 3"/>
          <p:cNvSpPr txBox="1"/>
          <p:nvPr/>
        </p:nvSpPr>
        <p:spPr>
          <a:xfrm>
            <a:off x="-26467" y="3679490"/>
            <a:ext cx="4495333" cy="369332"/>
          </a:xfrm>
          <a:prstGeom prst="rect">
            <a:avLst/>
          </a:prstGeom>
          <a:noFill/>
        </p:spPr>
        <p:txBody>
          <a:bodyPr wrap="none" rtlCol="0">
            <a:spAutoFit/>
          </a:bodyPr>
          <a:lstStyle/>
          <a:p>
            <a:pPr eaLnBrk="1" fontAlgn="auto" hangingPunct="1">
              <a:spcBef>
                <a:spcPts val="0"/>
              </a:spcBef>
              <a:spcAft>
                <a:spcPts val="0"/>
              </a:spcAft>
            </a:pPr>
            <a:r>
              <a:rPr lang="fi-FI" b="1" cap="all" dirty="0">
                <a:solidFill>
                  <a:srgbClr val="0070C0"/>
                </a:solidFill>
                <a:effectLst>
                  <a:outerShdw blurRad="38100" dist="38100" dir="2700000" algn="tl">
                    <a:srgbClr val="000000">
                      <a:alpha val="43137"/>
                    </a:srgbClr>
                  </a:outerShdw>
                </a:effectLst>
                <a:latin typeface="Calibri" panose="020F0502020204030204"/>
                <a:cs typeface="+mn-cs"/>
              </a:rPr>
              <a:t>TEOLLISUUDEN kärkialoja tällä hetkellä</a:t>
            </a:r>
            <a:endParaRPr lang="en-US" dirty="0">
              <a:solidFill>
                <a:prstClr val="black"/>
              </a:solidFill>
              <a:latin typeface="Calibri" panose="020F0502020204030204"/>
              <a:cs typeface="+mn-cs"/>
            </a:endParaRPr>
          </a:p>
        </p:txBody>
      </p:sp>
      <p:sp>
        <p:nvSpPr>
          <p:cNvPr id="29" name="Tekstiruutu 34"/>
          <p:cNvSpPr txBox="1"/>
          <p:nvPr/>
        </p:nvSpPr>
        <p:spPr>
          <a:xfrm>
            <a:off x="-28168" y="3731082"/>
            <a:ext cx="4462184" cy="677108"/>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sz="2000" b="1" dirty="0">
                <a:solidFill>
                  <a:prstClr val="white">
                    <a:lumMod val="50000"/>
                  </a:prstClr>
                </a:solidFill>
                <a:latin typeface="Calibri" panose="020F0502020204030204"/>
                <a:cs typeface="+mn-cs"/>
              </a:rPr>
              <a:t>Liikevaihdon kasvu tammi-kesäkuu 2022</a:t>
            </a:r>
          </a:p>
        </p:txBody>
      </p:sp>
      <p:sp>
        <p:nvSpPr>
          <p:cNvPr id="30" name="Pyöristetty suorakulmio 9"/>
          <p:cNvSpPr/>
          <p:nvPr/>
        </p:nvSpPr>
        <p:spPr>
          <a:xfrm>
            <a:off x="3162815" y="440519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3235816" y="4259358"/>
            <a:ext cx="1758815" cy="784830"/>
          </a:xfrm>
          <a:prstGeom prst="rect">
            <a:avLst/>
          </a:prstGeom>
        </p:spPr>
        <p:txBody>
          <a:bodyPr wrap="none">
            <a:spAutoFit/>
          </a:bodyPr>
          <a:lstStyle/>
          <a:p>
            <a:pPr eaLnBrk="1" fontAlgn="auto" hangingPunct="1">
              <a:spcBef>
                <a:spcPts val="0"/>
              </a:spcBef>
              <a:spcAft>
                <a:spcPts val="0"/>
              </a:spcAft>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45,7 %</a:t>
            </a:r>
          </a:p>
        </p:txBody>
      </p:sp>
      <p:sp>
        <p:nvSpPr>
          <p:cNvPr id="32" name="Tekstiruutu 34"/>
          <p:cNvSpPr txBox="1"/>
          <p:nvPr/>
        </p:nvSpPr>
        <p:spPr>
          <a:xfrm>
            <a:off x="18550" y="5477364"/>
            <a:ext cx="1943161" cy="707886"/>
          </a:xfrm>
          <a:prstGeom prst="rect">
            <a:avLst/>
          </a:prstGeom>
          <a:noFill/>
        </p:spPr>
        <p:txBody>
          <a:bodyPr wrap="none" rtlCol="0">
            <a:spAutoFit/>
          </a:bodyPr>
          <a:lstStyle/>
          <a:p>
            <a:pPr eaLnBrk="1" fontAlgn="auto" hangingPunct="1">
              <a:spcBef>
                <a:spcPts val="0"/>
              </a:spcBef>
              <a:spcAft>
                <a:spcPts val="0"/>
              </a:spcAft>
            </a:pPr>
            <a:endPar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endParaRPr>
          </a:p>
          <a:p>
            <a:pPr eaLnBrk="1" fontAlgn="auto" hangingPunct="1">
              <a:spcBef>
                <a:spcPts val="0"/>
              </a:spcBef>
              <a:spcAft>
                <a:spcPts val="0"/>
              </a:spcAft>
            </a:pPr>
            <a:r>
              <a:rPr lang="fi-FI" sz="2000" b="1" dirty="0">
                <a:solidFill>
                  <a:prstClr val="black"/>
                </a:solidFill>
                <a:latin typeface="Britannic Bold" panose="020B0903060703020204" pitchFamily="34" charset="0"/>
                <a:cs typeface="+mn-cs"/>
              </a:rPr>
              <a:t>Metsäteollisuus</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9" name="Suorakulmio 20"/>
          <p:cNvSpPr/>
          <p:nvPr/>
        </p:nvSpPr>
        <p:spPr>
          <a:xfrm>
            <a:off x="5031264" y="3502260"/>
            <a:ext cx="3862867" cy="6427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400" b="1" dirty="0">
                <a:solidFill>
                  <a:prstClr val="white">
                    <a:lumMod val="50000"/>
                  </a:prstClr>
                </a:solidFill>
              </a:rPr>
              <a:t>Teknologiateollisuuden viennin arvon kasvu </a:t>
            </a:r>
          </a:p>
          <a:p>
            <a:pPr eaLnBrk="1" fontAlgn="auto" hangingPunct="1">
              <a:spcBef>
                <a:spcPts val="0"/>
              </a:spcBef>
              <a:spcAft>
                <a:spcPts val="0"/>
              </a:spcAft>
            </a:pPr>
            <a:r>
              <a:rPr lang="fi-FI" sz="1400" b="1" dirty="0">
                <a:solidFill>
                  <a:prstClr val="white">
                    <a:lumMod val="50000"/>
                  </a:prstClr>
                </a:solidFill>
              </a:rPr>
              <a:t>2000-2020 (koko teollisuus suluissa)</a:t>
            </a:r>
          </a:p>
          <a:p>
            <a:pPr eaLnBrk="1" fontAlgn="auto" hangingPunct="1">
              <a:spcBef>
                <a:spcPts val="0"/>
              </a:spcBef>
              <a:spcAft>
                <a:spcPts val="0"/>
              </a:spcAft>
            </a:pPr>
            <a:r>
              <a:rPr lang="fi-FI" sz="1400" dirty="0">
                <a:solidFill>
                  <a:prstClr val="white">
                    <a:lumMod val="50000"/>
                  </a:prstClr>
                </a:solidFill>
              </a:rPr>
              <a:t>Satakunta:</a:t>
            </a:r>
            <a:r>
              <a:rPr lang="fi-FI" sz="1400" dirty="0">
                <a:solidFill>
                  <a:srgbClr val="FF0000"/>
                </a:solidFill>
              </a:rPr>
              <a:t> 89 % </a:t>
            </a:r>
            <a:r>
              <a:rPr lang="fi-FI" sz="1400" dirty="0">
                <a:solidFill>
                  <a:schemeClr val="tx1"/>
                </a:solidFill>
                <a:latin typeface="Calibri" panose="020F0502020204030204"/>
              </a:rPr>
              <a:t>(30 %)</a:t>
            </a:r>
          </a:p>
          <a:p>
            <a:pPr eaLnBrk="1" fontAlgn="auto" hangingPunct="1">
              <a:spcBef>
                <a:spcPts val="0"/>
              </a:spcBef>
              <a:spcAft>
                <a:spcPts val="0"/>
              </a:spcAft>
            </a:pPr>
            <a:r>
              <a:rPr lang="fi-FI" sz="1400" dirty="0">
                <a:solidFill>
                  <a:prstClr val="white">
                    <a:lumMod val="50000"/>
                  </a:prstClr>
                </a:solidFill>
              </a:rPr>
              <a:t>Koko maa keskimäärin: 37 % (29 %)</a:t>
            </a: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5.12.2022</a:t>
            </a:r>
          </a:p>
        </p:txBody>
      </p:sp>
      <p:sp>
        <p:nvSpPr>
          <p:cNvPr id="34" name="Suorakulmio 20"/>
          <p:cNvSpPr/>
          <p:nvPr/>
        </p:nvSpPr>
        <p:spPr>
          <a:xfrm>
            <a:off x="2318589" y="482509"/>
            <a:ext cx="2361565" cy="240833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eaLnBrk="1" fontAlgn="auto" hangingPunct="1">
              <a:spcBef>
                <a:spcPts val="0"/>
              </a:spcBef>
              <a:spcAft>
                <a:spcPts val="0"/>
              </a:spcAft>
            </a:pPr>
            <a:r>
              <a:rPr lang="fi-FI" sz="1200" b="1" dirty="0">
                <a:solidFill>
                  <a:prstClr val="white">
                    <a:lumMod val="50000"/>
                  </a:prstClr>
                </a:solidFill>
              </a:rPr>
              <a:t>Oheinen kartogrammi kuvaa maakuntien kokoa suhteessa jalostuksen tuottamaan arvonlisäykseen henkeä kohden. Satakunta on sijalla 3 (v. 2021)!</a:t>
            </a:r>
          </a:p>
          <a:p>
            <a:pPr eaLnBrk="1" fontAlgn="auto" hangingPunct="1">
              <a:spcBef>
                <a:spcPts val="0"/>
              </a:spcBef>
              <a:spcAft>
                <a:spcPts val="0"/>
              </a:spcAft>
            </a:pPr>
            <a:endParaRPr lang="fi-FI" sz="1200" b="1" dirty="0">
              <a:solidFill>
                <a:prstClr val="white">
                  <a:lumMod val="50000"/>
                </a:prstClr>
              </a:solidFill>
            </a:endParaRPr>
          </a:p>
          <a:p>
            <a:pPr eaLnBrk="1" fontAlgn="auto" hangingPunct="1">
              <a:spcBef>
                <a:spcPts val="0"/>
              </a:spcBef>
              <a:spcAft>
                <a:spcPts val="0"/>
              </a:spcAft>
            </a:pPr>
            <a:r>
              <a:rPr lang="fi-FI" sz="1200" b="1" dirty="0">
                <a:solidFill>
                  <a:prstClr val="white">
                    <a:lumMod val="50000"/>
                  </a:prstClr>
                </a:solidFill>
              </a:rPr>
              <a:t>Satakunnassa on toiseksi eniten teollisuuden toimipaikkoja väkilukuun nähden</a:t>
            </a:r>
          </a:p>
          <a:p>
            <a:pPr eaLnBrk="1" fontAlgn="auto" hangingPunct="1">
              <a:spcBef>
                <a:spcPts val="0"/>
              </a:spcBef>
              <a:spcAft>
                <a:spcPts val="0"/>
              </a:spcAft>
            </a:pPr>
            <a:r>
              <a:rPr lang="fi-FI" sz="1200" b="1" dirty="0">
                <a:solidFill>
                  <a:prstClr val="white">
                    <a:lumMod val="50000"/>
                  </a:prstClr>
                </a:solidFill>
              </a:rPr>
              <a:t> (6,1 per 1000 as., koko maa 4,1)!</a:t>
            </a:r>
            <a:endParaRPr lang="fi-FI" sz="1200" b="1" dirty="0">
              <a:solidFill>
                <a:srgbClr val="099BDD"/>
              </a:solidFill>
            </a:endParaRPr>
          </a:p>
        </p:txBody>
      </p:sp>
      <p:sp>
        <p:nvSpPr>
          <p:cNvPr id="18" name="Ylös kääntyvä nuoli 17"/>
          <p:cNvSpPr/>
          <p:nvPr/>
        </p:nvSpPr>
        <p:spPr>
          <a:xfrm flipH="1" flipV="1">
            <a:off x="4521073" y="1662705"/>
            <a:ext cx="483598" cy="1912430"/>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sp>
        <p:nvSpPr>
          <p:cNvPr id="35" name="TextBox 34">
            <a:extLst>
              <a:ext uri="{FF2B5EF4-FFF2-40B4-BE49-F238E27FC236}">
                <a16:creationId xmlns:a16="http://schemas.microsoft.com/office/drawing/2014/main" id="{24B6F740-AD11-4515-9ECB-0C99AB32D6E0}"/>
              </a:ext>
            </a:extLst>
          </p:cNvPr>
          <p:cNvSpPr txBox="1"/>
          <p:nvPr/>
        </p:nvSpPr>
        <p:spPr>
          <a:xfrm>
            <a:off x="5141456" y="4448836"/>
            <a:ext cx="1160959" cy="1692771"/>
          </a:xfrm>
          <a:prstGeom prst="rect">
            <a:avLst/>
          </a:prstGeom>
          <a:noFill/>
        </p:spPr>
        <p:txBody>
          <a:bodyPr wrap="none" rtlCol="0">
            <a:spAutoFit/>
          </a:bodyPr>
          <a:lstStyle/>
          <a:p>
            <a:r>
              <a:rPr lang="fi-FI" sz="1300" b="1" dirty="0" err="1">
                <a:solidFill>
                  <a:srgbClr val="0070C0"/>
                </a:solidFill>
                <a:latin typeface="Calibri" panose="020F0502020204030204"/>
                <a:cs typeface="Arial" panose="020B0604020202020204" pitchFamily="34" charset="0"/>
              </a:rPr>
              <a:t>Metsäteolli</a:t>
            </a:r>
            <a:r>
              <a:rPr lang="fi-FI" sz="1300" b="1" dirty="0">
                <a:solidFill>
                  <a:srgbClr val="0070C0"/>
                </a:solidFill>
                <a:latin typeface="Calibri" panose="020F0502020204030204"/>
                <a:cs typeface="Arial" panose="020B0604020202020204" pitchFamily="34" charset="0"/>
              </a:rPr>
              <a:t>-</a:t>
            </a:r>
          </a:p>
          <a:p>
            <a:r>
              <a:rPr lang="fi-FI" sz="1300" b="1" dirty="0" err="1">
                <a:solidFill>
                  <a:srgbClr val="0070C0"/>
                </a:solidFill>
                <a:latin typeface="Calibri" panose="020F0502020204030204"/>
                <a:cs typeface="Arial" panose="020B0604020202020204" pitchFamily="34" charset="0"/>
              </a:rPr>
              <a:t>suuden</a:t>
            </a:r>
            <a:r>
              <a:rPr lang="fi-FI" sz="1300" b="1" dirty="0">
                <a:solidFill>
                  <a:srgbClr val="0070C0"/>
                </a:solidFill>
                <a:latin typeface="Calibri" panose="020F0502020204030204"/>
                <a:cs typeface="Arial" panose="020B0604020202020204" pitchFamily="34" charset="0"/>
              </a:rPr>
              <a:t> vienti </a:t>
            </a:r>
          </a:p>
          <a:p>
            <a:r>
              <a:rPr lang="fi-FI" sz="1300" b="1" dirty="0">
                <a:solidFill>
                  <a:srgbClr val="0070C0"/>
                </a:solidFill>
                <a:latin typeface="Calibri" panose="020F0502020204030204"/>
                <a:cs typeface="Arial" panose="020B0604020202020204" pitchFamily="34" charset="0"/>
              </a:rPr>
              <a:t>+37,3 % ja</a:t>
            </a:r>
          </a:p>
          <a:p>
            <a:r>
              <a:rPr lang="fi-FI" sz="1300" b="1" dirty="0">
                <a:solidFill>
                  <a:srgbClr val="0070C0"/>
                </a:solidFill>
                <a:latin typeface="Calibri" panose="020F0502020204030204"/>
                <a:cs typeface="Arial" panose="020B0604020202020204" pitchFamily="34" charset="0"/>
              </a:rPr>
              <a:t>teknologia-</a:t>
            </a:r>
          </a:p>
          <a:p>
            <a:r>
              <a:rPr lang="fi-FI" sz="1300" b="1" dirty="0">
                <a:solidFill>
                  <a:srgbClr val="0070C0"/>
                </a:solidFill>
                <a:latin typeface="Calibri" panose="020F0502020204030204"/>
                <a:cs typeface="Arial" panose="020B0604020202020204" pitchFamily="34" charset="0"/>
              </a:rPr>
              <a:t>teollisuuden</a:t>
            </a:r>
            <a:endParaRPr lang="en-US" sz="1300" b="1" dirty="0">
              <a:solidFill>
                <a:srgbClr val="0070C0"/>
              </a:solidFill>
              <a:latin typeface="Calibri" panose="020F0502020204030204"/>
              <a:cs typeface="Arial" panose="020B0604020202020204" pitchFamily="34" charset="0"/>
            </a:endParaRPr>
          </a:p>
          <a:p>
            <a:r>
              <a:rPr lang="en-US" sz="1300" b="1" dirty="0">
                <a:solidFill>
                  <a:srgbClr val="0070C0"/>
                </a:solidFill>
                <a:latin typeface="Calibri" panose="020F0502020204030204"/>
                <a:cs typeface="Arial" panose="020B0604020202020204" pitchFamily="34" charset="0"/>
              </a:rPr>
              <a:t>+37,7 %!</a:t>
            </a:r>
          </a:p>
          <a:p>
            <a:r>
              <a:rPr lang="en-US" sz="1300" b="1" dirty="0">
                <a:solidFill>
                  <a:srgbClr val="0070C0"/>
                </a:solidFill>
                <a:latin typeface="Calibri" panose="020F0502020204030204"/>
                <a:cs typeface="Arial" panose="020B0604020202020204" pitchFamily="34" charset="0"/>
              </a:rPr>
              <a:t>(</a:t>
            </a:r>
            <a:r>
              <a:rPr lang="en-US" sz="1300" b="1" dirty="0">
                <a:solidFill>
                  <a:srgbClr val="0070C0"/>
                </a:solidFill>
                <a:latin typeface="Calibri" panose="020F0502020204030204"/>
              </a:rPr>
              <a:t>1-6</a:t>
            </a:r>
            <a:r>
              <a:rPr lang="en-US" sz="1300" b="1" dirty="0">
                <a:solidFill>
                  <a:srgbClr val="0070C0"/>
                </a:solidFill>
                <a:latin typeface="Calibri" panose="020F0502020204030204"/>
                <a:cs typeface="Arial" panose="020B0604020202020204" pitchFamily="34" charset="0"/>
              </a:rPr>
              <a:t>/2022 </a:t>
            </a:r>
          </a:p>
          <a:p>
            <a:r>
              <a:rPr lang="en-US" sz="1300" b="1" dirty="0">
                <a:solidFill>
                  <a:srgbClr val="0070C0"/>
                </a:solidFill>
                <a:latin typeface="Calibri" panose="020F0502020204030204"/>
                <a:cs typeface="Arial" panose="020B0604020202020204" pitchFamily="34" charset="0"/>
              </a:rPr>
              <a:t>vs. 1-6/2021) </a:t>
            </a:r>
          </a:p>
        </p:txBody>
      </p:sp>
      <p:sp>
        <p:nvSpPr>
          <p:cNvPr id="3" name="Pyöristetty suorakulmio 4">
            <a:extLst>
              <a:ext uri="{FF2B5EF4-FFF2-40B4-BE49-F238E27FC236}">
                <a16:creationId xmlns:a16="http://schemas.microsoft.com/office/drawing/2014/main" id="{F600C312-D2F1-90A2-19BB-4C5D75B83A06}"/>
              </a:ext>
            </a:extLst>
          </p:cNvPr>
          <p:cNvSpPr/>
          <p:nvPr/>
        </p:nvSpPr>
        <p:spPr>
          <a:xfrm>
            <a:off x="6259999" y="4366538"/>
            <a:ext cx="2708552" cy="1780056"/>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Teollisuus on tuottavaa: arvonlisäys/työtunti Satakunnassa, teollisuuden top 5 v. 2020:</a:t>
            </a:r>
          </a:p>
          <a:p>
            <a:pPr algn="ctr" eaLnBrk="1" fontAlgn="auto" hangingPunct="1">
              <a:spcBef>
                <a:spcPts val="0"/>
              </a:spcBef>
              <a:spcAft>
                <a:spcPts val="0"/>
              </a:spcAft>
            </a:pPr>
            <a:r>
              <a:rPr lang="fi-FI" sz="1000" u="sng" dirty="0">
                <a:solidFill>
                  <a:srgbClr val="0070C0"/>
                </a:solidFill>
              </a:rPr>
              <a:t>Energiatuotanto 102 €/työtunti</a:t>
            </a:r>
          </a:p>
          <a:p>
            <a:pPr algn="ctr" eaLnBrk="1" fontAlgn="auto" hangingPunct="1">
              <a:spcBef>
                <a:spcPts val="0"/>
              </a:spcBef>
              <a:spcAft>
                <a:spcPts val="0"/>
              </a:spcAft>
            </a:pPr>
            <a:r>
              <a:rPr lang="fi-FI" sz="1000" u="sng" dirty="0">
                <a:solidFill>
                  <a:srgbClr val="0070C0"/>
                </a:solidFill>
              </a:rPr>
              <a:t>Kemiallinen metsäteollisuus 72 €/työtunti</a:t>
            </a:r>
          </a:p>
          <a:p>
            <a:pPr algn="ctr" eaLnBrk="1" fontAlgn="auto" hangingPunct="1">
              <a:spcBef>
                <a:spcPts val="0"/>
              </a:spcBef>
              <a:spcAft>
                <a:spcPts val="0"/>
              </a:spcAft>
            </a:pPr>
            <a:r>
              <a:rPr lang="fi-FI" sz="1000" u="sng" dirty="0">
                <a:solidFill>
                  <a:srgbClr val="0070C0"/>
                </a:solidFill>
              </a:rPr>
              <a:t>Metallien jalostus ja metallituotteiden valmistus 64 €/työtunti</a:t>
            </a:r>
          </a:p>
          <a:p>
            <a:pPr algn="ctr" eaLnBrk="1" fontAlgn="auto" hangingPunct="1">
              <a:spcBef>
                <a:spcPts val="0"/>
              </a:spcBef>
              <a:spcAft>
                <a:spcPts val="0"/>
              </a:spcAft>
            </a:pPr>
            <a:r>
              <a:rPr lang="fi-FI" sz="1000" u="sng" dirty="0">
                <a:solidFill>
                  <a:srgbClr val="0070C0"/>
                </a:solidFill>
              </a:rPr>
              <a:t>Koneiden ja laitteiden valmistus 61 €/työtunti</a:t>
            </a:r>
          </a:p>
          <a:p>
            <a:pPr algn="ctr" eaLnBrk="1" fontAlgn="auto" hangingPunct="1">
              <a:spcBef>
                <a:spcPts val="0"/>
              </a:spcBef>
              <a:spcAft>
                <a:spcPts val="0"/>
              </a:spcAft>
            </a:pPr>
            <a:r>
              <a:rPr lang="fi-FI" sz="1000" u="sng" dirty="0">
                <a:solidFill>
                  <a:srgbClr val="0070C0"/>
                </a:solidFill>
              </a:rPr>
              <a:t>Kemianteollisuus 59 €/työtunti</a:t>
            </a:r>
          </a:p>
          <a:p>
            <a:pPr algn="ctr" eaLnBrk="1" fontAlgn="auto" hangingPunct="1">
              <a:spcBef>
                <a:spcPts val="0"/>
              </a:spcBef>
              <a:spcAft>
                <a:spcPts val="0"/>
              </a:spcAft>
            </a:pPr>
            <a:r>
              <a:rPr lang="fi-FI" sz="1000" u="sng" dirty="0">
                <a:solidFill>
                  <a:srgbClr val="0070C0"/>
                </a:solidFill>
              </a:rPr>
              <a:t>Toimialat keskimäärin 43 €/työtunti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pic>
        <p:nvPicPr>
          <p:cNvPr id="6" name="Picture 5">
            <a:extLst>
              <a:ext uri="{FF2B5EF4-FFF2-40B4-BE49-F238E27FC236}">
                <a16:creationId xmlns:a16="http://schemas.microsoft.com/office/drawing/2014/main" id="{FA2D22B7-FE4C-93ED-EFA8-15599E246C88}"/>
              </a:ext>
            </a:extLst>
          </p:cNvPr>
          <p:cNvPicPr>
            <a:picLocks noChangeAspect="1"/>
          </p:cNvPicPr>
          <p:nvPr/>
        </p:nvPicPr>
        <p:blipFill>
          <a:blip r:embed="rId4"/>
          <a:stretch>
            <a:fillRect/>
          </a:stretch>
        </p:blipFill>
        <p:spPr>
          <a:xfrm>
            <a:off x="20314" y="0"/>
            <a:ext cx="2363327" cy="3342281"/>
          </a:xfrm>
          <a:prstGeom prst="rect">
            <a:avLst/>
          </a:prstGeom>
        </p:spPr>
      </p:pic>
      <p:pic>
        <p:nvPicPr>
          <p:cNvPr id="5" name="Kuva 4" descr="Kuva, joka sisältää kohteen teksti, merkki, clipart-kuva&#10;&#10;Kuvaus luotu automaattisesti">
            <a:extLst>
              <a:ext uri="{FF2B5EF4-FFF2-40B4-BE49-F238E27FC236}">
                <a16:creationId xmlns:a16="http://schemas.microsoft.com/office/drawing/2014/main" id="{309C135D-C066-EEA8-13E3-35B6E668C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4730" y="6304746"/>
            <a:ext cx="1856812" cy="480765"/>
          </a:xfrm>
          <a:prstGeom prst="rect">
            <a:avLst/>
          </a:prstGeom>
        </p:spPr>
      </p:pic>
    </p:spTree>
    <p:extLst>
      <p:ext uri="{BB962C8B-B14F-4D97-AF65-F5344CB8AC3E}">
        <p14:creationId xmlns:p14="http://schemas.microsoft.com/office/powerpoint/2010/main" val="22190908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2F5B42-ECE6-F9C5-7300-2F782E8C1D38}"/>
              </a:ext>
            </a:extLst>
          </p:cNvPr>
          <p:cNvPicPr>
            <a:picLocks noChangeAspect="1"/>
          </p:cNvPicPr>
          <p:nvPr/>
        </p:nvPicPr>
        <p:blipFill>
          <a:blip r:embed="rId2"/>
          <a:stretch>
            <a:fillRect/>
          </a:stretch>
        </p:blipFill>
        <p:spPr>
          <a:xfrm>
            <a:off x="-16503" y="507090"/>
            <a:ext cx="4973437" cy="2910346"/>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910232" y="8794"/>
            <a:ext cx="7798445" cy="465993"/>
          </a:xfrm>
        </p:spPr>
        <p:txBody>
          <a:bodyPr>
            <a:noAutofit/>
          </a:bodyPr>
          <a:lstStyle/>
          <a:p>
            <a:r>
              <a:rPr lang="fi-FI" sz="2700" b="1" cap="all" dirty="0" err="1">
                <a:solidFill>
                  <a:srgbClr val="0070C0"/>
                </a:solidFill>
                <a:effectLst>
                  <a:outerShdw blurRad="38100" dist="38100" dir="2700000" algn="tl">
                    <a:srgbClr val="000000">
                      <a:alpha val="43137"/>
                    </a:srgbClr>
                  </a:outerShdw>
                </a:effectLst>
              </a:rPr>
              <a:t>TEKNOLOGIATEOLLISUUs</a:t>
            </a:r>
            <a:r>
              <a:rPr lang="fi-FI" sz="2700" b="1" cap="all" dirty="0">
                <a:solidFill>
                  <a:srgbClr val="0070C0"/>
                </a:solidFill>
                <a:effectLst>
                  <a:outerShdw blurRad="38100" dist="38100" dir="2700000" algn="tl">
                    <a:srgbClr val="000000">
                      <a:alpha val="43137"/>
                    </a:srgbClr>
                  </a:outerShdw>
                </a:effectLst>
              </a:rPr>
              <a:t> satakunnassa</a:t>
            </a:r>
          </a:p>
        </p:txBody>
      </p:sp>
      <p:sp>
        <p:nvSpPr>
          <p:cNvPr id="10" name="Pyöristetty suorakulmio 9"/>
          <p:cNvSpPr/>
          <p:nvPr/>
        </p:nvSpPr>
        <p:spPr>
          <a:xfrm>
            <a:off x="3998287" y="4964114"/>
            <a:ext cx="1736954" cy="40377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3200" dirty="0">
              <a:solidFill>
                <a:prstClr val="white">
                  <a:lumMod val="50000"/>
                </a:prstClr>
              </a:solidFill>
            </a:endParaRPr>
          </a:p>
        </p:txBody>
      </p:sp>
      <p:sp>
        <p:nvSpPr>
          <p:cNvPr id="5" name="Pyöristetty suorakulmio 4"/>
          <p:cNvSpPr/>
          <p:nvPr/>
        </p:nvSpPr>
        <p:spPr>
          <a:xfrm>
            <a:off x="5961500" y="4086553"/>
            <a:ext cx="2708552" cy="2047581"/>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endParaRPr lang="fi-FI" sz="1400" b="1" dirty="0">
              <a:solidFill>
                <a:srgbClr val="0070C0"/>
              </a:solidFill>
            </a:endParaRPr>
          </a:p>
          <a:p>
            <a:pPr algn="ctr" eaLnBrk="1" fontAlgn="auto" hangingPunct="1">
              <a:spcBef>
                <a:spcPts val="0"/>
              </a:spcBef>
              <a:spcAft>
                <a:spcPts val="0"/>
              </a:spcAft>
            </a:pPr>
            <a:r>
              <a:rPr lang="fi-FI" sz="1000" b="1" dirty="0">
                <a:solidFill>
                  <a:srgbClr val="0070C0"/>
                </a:solidFill>
              </a:rPr>
              <a:t>Teknologiateollisuus on tuottavaa, arvonlisäys/työtunti Satakunnassa v. 2020:</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Metallien jalostus ja metallituotteiden valmistus 64 €/työtunti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Koneiden ja laitteiden valmistus 61 €/työtunti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Metalliteollisuus keskimäärin 61 €/työtunti</a:t>
            </a:r>
          </a:p>
          <a:p>
            <a:pPr algn="ctr" eaLnBrk="1" fontAlgn="auto" hangingPunct="1">
              <a:spcBef>
                <a:spcPts val="0"/>
              </a:spcBef>
              <a:spcAft>
                <a:spcPts val="0"/>
              </a:spcAft>
            </a:pPr>
            <a:endParaRPr lang="fi-FI" sz="1000" u="sng" dirty="0">
              <a:solidFill>
                <a:srgbClr val="0070C0"/>
              </a:solidFill>
            </a:endParaRPr>
          </a:p>
          <a:p>
            <a:pPr algn="ctr" eaLnBrk="1" fontAlgn="auto" hangingPunct="1">
              <a:spcBef>
                <a:spcPts val="0"/>
              </a:spcBef>
              <a:spcAft>
                <a:spcPts val="0"/>
              </a:spcAft>
            </a:pPr>
            <a:r>
              <a:rPr lang="fi-FI" sz="1000" u="sng" dirty="0">
                <a:solidFill>
                  <a:srgbClr val="0070C0"/>
                </a:solidFill>
              </a:rPr>
              <a:t> Toimialat keskimäärin 43 €/työtunti</a:t>
            </a:r>
          </a:p>
          <a:p>
            <a:pPr algn="ctr" eaLnBrk="1" fontAlgn="auto" hangingPunct="1">
              <a:spcBef>
                <a:spcPts val="0"/>
              </a:spcBef>
              <a:spcAft>
                <a:spcPts val="0"/>
              </a:spcAft>
            </a:pPr>
            <a:endParaRPr lang="fi-FI" sz="1400" u="sng" dirty="0">
              <a:solidFill>
                <a:srgbClr val="0070C0"/>
              </a:solidFill>
            </a:endParaRPr>
          </a:p>
          <a:p>
            <a:pPr algn="ctr" eaLnBrk="1" fontAlgn="auto" hangingPunct="1">
              <a:spcBef>
                <a:spcPts val="0"/>
              </a:spcBef>
              <a:spcAft>
                <a:spcPts val="0"/>
              </a:spcAft>
            </a:pPr>
            <a:endParaRPr lang="fi-FI" sz="1400" u="sng" dirty="0">
              <a:solidFill>
                <a:srgbClr val="0070C0"/>
              </a:solidFill>
            </a:endParaRPr>
          </a:p>
        </p:txBody>
      </p:sp>
      <p:sp>
        <p:nvSpPr>
          <p:cNvPr id="58" name="Pyöristetty suorakulmio 9"/>
          <p:cNvSpPr/>
          <p:nvPr/>
        </p:nvSpPr>
        <p:spPr>
          <a:xfrm>
            <a:off x="3998287" y="5462619"/>
            <a:ext cx="1800112" cy="38731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0" name="Pyöristetty suorakulmio 9"/>
          <p:cNvSpPr/>
          <p:nvPr/>
        </p:nvSpPr>
        <p:spPr>
          <a:xfrm>
            <a:off x="3979753" y="4470889"/>
            <a:ext cx="1750182" cy="410189"/>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31" name="Rectangle 30"/>
          <p:cNvSpPr/>
          <p:nvPr/>
        </p:nvSpPr>
        <p:spPr>
          <a:xfrm>
            <a:off x="4009610" y="4485045"/>
            <a:ext cx="1750800"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463 milj. €; 53 %</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fontAlgn="auto" hangingPunct="1">
              <a:spcBef>
                <a:spcPts val="0"/>
              </a:spcBef>
              <a:spcAft>
                <a:spcPts val="0"/>
              </a:spcAft>
            </a:pPr>
            <a:endParaRPr lang="en-US">
              <a:solidFill>
                <a:prstClr val="black"/>
              </a:solidFill>
              <a:latin typeface="Calibri" panose="020F0502020204030204"/>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5.12.2022</a:t>
            </a:r>
          </a:p>
        </p:txBody>
      </p:sp>
      <p:pic>
        <p:nvPicPr>
          <p:cNvPr id="40" name="Picture 39"/>
          <p:cNvPicPr>
            <a:picLocks noChangeAspect="1"/>
          </p:cNvPicPr>
          <p:nvPr/>
        </p:nvPicPr>
        <p:blipFill>
          <a:blip r:embed="rId5"/>
          <a:stretch>
            <a:fillRect/>
          </a:stretch>
        </p:blipFill>
        <p:spPr>
          <a:xfrm>
            <a:off x="166583" y="3790589"/>
            <a:ext cx="578432" cy="564550"/>
          </a:xfrm>
          <a:prstGeom prst="rect">
            <a:avLst/>
          </a:prstGeom>
        </p:spPr>
      </p:pic>
      <p:sp>
        <p:nvSpPr>
          <p:cNvPr id="41" name="Tekstiruutu 34"/>
          <p:cNvSpPr txBox="1"/>
          <p:nvPr/>
        </p:nvSpPr>
        <p:spPr>
          <a:xfrm>
            <a:off x="90118" y="3111956"/>
            <a:ext cx="4703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Teollisuuden arvonlisäys, yht. 1,56 mrd. €, 2020</a:t>
            </a:r>
          </a:p>
        </p:txBody>
      </p:sp>
      <p:sp>
        <p:nvSpPr>
          <p:cNvPr id="51" name="Tekstiruutu 34"/>
          <p:cNvSpPr txBox="1"/>
          <p:nvPr/>
        </p:nvSpPr>
        <p:spPr>
          <a:xfrm>
            <a:off x="787056" y="3794166"/>
            <a:ext cx="3903636" cy="584775"/>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Teknologiateollisuus</a:t>
            </a:r>
            <a:r>
              <a:rPr lang="fi-FI" dirty="0">
                <a:solidFill>
                  <a:prstClr val="white">
                    <a:lumMod val="50000"/>
                  </a:prstClr>
                </a:solidFill>
                <a:latin typeface="Calibri" panose="020F0502020204030204"/>
                <a:cs typeface="+mn-cs"/>
              </a:rPr>
              <a:t> </a:t>
            </a:r>
            <a:r>
              <a:rPr lang="fi-FI" b="1" dirty="0">
                <a:solidFill>
                  <a:srgbClr val="0070C0"/>
                </a:solidFill>
                <a:effectLst>
                  <a:outerShdw blurRad="38100" dist="38100" dir="2700000" algn="tl">
                    <a:srgbClr val="000000">
                      <a:alpha val="43137"/>
                    </a:srgbClr>
                  </a:outerShdw>
                </a:effectLst>
                <a:latin typeface="Calibri" panose="020F0502020204030204"/>
                <a:cs typeface="+mn-cs"/>
              </a:rPr>
              <a:t>52 % (868 milj. €) </a:t>
            </a:r>
            <a:r>
              <a:rPr lang="fi-FI" sz="1400" b="1" dirty="0">
                <a:solidFill>
                  <a:srgbClr val="0070C0"/>
                </a:solidFill>
                <a:latin typeface="Calibri" panose="020F0502020204030204"/>
                <a:cs typeface="+mn-cs"/>
              </a:rPr>
              <a:t>osuus koko maasta 5,1 %, kun väestö-osuus 3,9 % </a:t>
            </a:r>
          </a:p>
        </p:txBody>
      </p:sp>
      <p:sp>
        <p:nvSpPr>
          <p:cNvPr id="52" name="Pyöristetty suorakulmio 9"/>
          <p:cNvSpPr/>
          <p:nvPr/>
        </p:nvSpPr>
        <p:spPr>
          <a:xfrm>
            <a:off x="4002588" y="5941654"/>
            <a:ext cx="1808754" cy="35684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eaLnBrk="1" fontAlgn="auto" hangingPunct="1">
              <a:spcBef>
                <a:spcPts val="0"/>
              </a:spcBef>
              <a:spcAft>
                <a:spcPts val="0"/>
              </a:spcAft>
            </a:pPr>
            <a:endParaRPr lang="fi-FI" sz="1200" dirty="0">
              <a:solidFill>
                <a:prstClr val="white">
                  <a:lumMod val="50000"/>
                </a:prstClr>
              </a:solidFill>
            </a:endParaRPr>
          </a:p>
        </p:txBody>
      </p:sp>
      <p:sp>
        <p:nvSpPr>
          <p:cNvPr id="53" name="Rectangle 52"/>
          <p:cNvSpPr/>
          <p:nvPr/>
        </p:nvSpPr>
        <p:spPr>
          <a:xfrm>
            <a:off x="4148584" y="5914773"/>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30 milj. €; 3 %</a:t>
            </a:r>
          </a:p>
        </p:txBody>
      </p:sp>
      <p:sp>
        <p:nvSpPr>
          <p:cNvPr id="55" name="Tekstiruutu 34"/>
          <p:cNvSpPr txBox="1"/>
          <p:nvPr/>
        </p:nvSpPr>
        <p:spPr>
          <a:xfrm>
            <a:off x="7329" y="4225043"/>
            <a:ext cx="3951403"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Metallien jalostus ja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metallituott</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 </a:t>
            </a:r>
            <a:r>
              <a:rPr lang="fi-FI" b="1" dirty="0" err="1">
                <a:solidFill>
                  <a:prstClr val="white">
                    <a:lumMod val="50000"/>
                  </a:prstClr>
                </a:solidFill>
                <a:effectLst>
                  <a:outerShdw blurRad="38100" dist="38100" dir="2700000" algn="tl">
                    <a:srgbClr val="000000">
                      <a:alpha val="43137"/>
                    </a:srgbClr>
                  </a:outerShdw>
                </a:effectLst>
                <a:latin typeface="Calibri" panose="020F0502020204030204"/>
                <a:cs typeface="+mn-cs"/>
              </a:rPr>
              <a:t>valm</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a:t>
            </a: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6" name="Tekstiruutu 34"/>
          <p:cNvSpPr txBox="1"/>
          <p:nvPr/>
        </p:nvSpPr>
        <p:spPr>
          <a:xfrm>
            <a:off x="7329" y="5160381"/>
            <a:ext cx="3266600" cy="923330"/>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Sähkö- ja elektroniikkateollisuus</a:t>
            </a:r>
          </a:p>
          <a:p>
            <a:pPr eaLnBrk="1" fontAlgn="auto" hangingPunct="1">
              <a:spcBef>
                <a:spcPts val="0"/>
              </a:spcBef>
              <a:spcAft>
                <a:spcPts val="0"/>
              </a:spcAft>
            </a:pPr>
            <a:endParaRPr lang="fi-FI" b="1" dirty="0">
              <a:solidFill>
                <a:srgbClr val="0070C0"/>
              </a:solidFill>
              <a:effectLst>
                <a:outerShdw blurRad="38100" dist="38100" dir="2700000" algn="tl">
                  <a:srgbClr val="000000">
                    <a:alpha val="43137"/>
                  </a:srgbClr>
                </a:outerShdw>
              </a:effectLst>
              <a:latin typeface="Calibri" panose="020F0502020204030204"/>
              <a:cs typeface="+mn-cs"/>
            </a:endParaRPr>
          </a:p>
        </p:txBody>
      </p:sp>
      <p:sp>
        <p:nvSpPr>
          <p:cNvPr id="59" name="Tekstiruutu 34"/>
          <p:cNvSpPr txBox="1"/>
          <p:nvPr/>
        </p:nvSpPr>
        <p:spPr>
          <a:xfrm>
            <a:off x="12482" y="4687040"/>
            <a:ext cx="3237119" cy="923330"/>
          </a:xfrm>
          <a:prstGeom prst="rect">
            <a:avLst/>
          </a:prstGeom>
          <a:no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Koneiden ja laitteiden valmistus</a:t>
            </a:r>
          </a:p>
          <a:p>
            <a:pPr eaLnBrk="1" fontAlgn="auto" hangingPunct="1">
              <a:spcBef>
                <a:spcPts val="0"/>
              </a:spcBef>
              <a:spcAft>
                <a:spcPts val="0"/>
              </a:spcAft>
            </a:pPr>
            <a:endParaRPr lang="fi-FI" dirty="0">
              <a:solidFill>
                <a:prstClr val="white">
                  <a:lumMod val="50000"/>
                </a:prstClr>
              </a:solidFill>
              <a:latin typeface="Calibri" panose="020F0502020204030204"/>
              <a:cs typeface="+mn-cs"/>
            </a:endParaRPr>
          </a:p>
        </p:txBody>
      </p:sp>
      <p:sp>
        <p:nvSpPr>
          <p:cNvPr id="60" name="Tekstiruutu 34"/>
          <p:cNvSpPr txBox="1"/>
          <p:nvPr/>
        </p:nvSpPr>
        <p:spPr>
          <a:xfrm>
            <a:off x="34896" y="5633721"/>
            <a:ext cx="2566152" cy="646331"/>
          </a:xfrm>
          <a:prstGeom prst="rect">
            <a:avLst/>
          </a:prstGeom>
          <a:noFill/>
        </p:spPr>
        <p:txBody>
          <a:bodyPr wrap="non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a:p>
            <a:pPr eaLnBrk="1" fontAlgn="auto" hangingPunct="1">
              <a:spcBef>
                <a:spcPts val="0"/>
              </a:spcBef>
              <a:spcAft>
                <a:spcPts val="0"/>
              </a:spcAft>
            </a:pP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Kulkuneuvojen</a:t>
            </a:r>
            <a:r>
              <a:rPr lang="fi-FI" b="1" dirty="0">
                <a:solidFill>
                  <a:srgbClr val="0070C0"/>
                </a:solidFill>
                <a:effectLst>
                  <a:outerShdw blurRad="38100" dist="38100" dir="2700000" algn="tl">
                    <a:srgbClr val="000000">
                      <a:alpha val="43137"/>
                    </a:srgbClr>
                  </a:outerShdw>
                </a:effectLst>
                <a:latin typeface="Calibri" panose="020F0502020204030204"/>
                <a:cs typeface="+mn-cs"/>
              </a:rPr>
              <a:t> </a:t>
            </a:r>
            <a:r>
              <a:rPr lang="fi-FI"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valmistus</a:t>
            </a:r>
          </a:p>
        </p:txBody>
      </p:sp>
      <p:sp>
        <p:nvSpPr>
          <p:cNvPr id="50" name="Rectangle 49"/>
          <p:cNvSpPr/>
          <p:nvPr/>
        </p:nvSpPr>
        <p:spPr>
          <a:xfrm>
            <a:off x="4148584" y="5470480"/>
            <a:ext cx="1516762"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50 milj. €; 6 %</a:t>
            </a:r>
          </a:p>
        </p:txBody>
      </p:sp>
      <p:sp>
        <p:nvSpPr>
          <p:cNvPr id="61" name="Rectangle 60"/>
          <p:cNvSpPr/>
          <p:nvPr/>
        </p:nvSpPr>
        <p:spPr>
          <a:xfrm>
            <a:off x="4017159" y="4952532"/>
            <a:ext cx="1803699" cy="369332"/>
          </a:xfrm>
          <a:prstGeom prst="rect">
            <a:avLst/>
          </a:prstGeom>
        </p:spPr>
        <p:txBody>
          <a:bodyPr wrap="none">
            <a:spAutoFit/>
          </a:bodyPr>
          <a:lstStyle/>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326 milj. €; 37 % </a:t>
            </a:r>
          </a:p>
        </p:txBody>
      </p:sp>
      <p:sp>
        <p:nvSpPr>
          <p:cNvPr id="54" name="Tekstiruutu 34"/>
          <p:cNvSpPr txBox="1"/>
          <p:nvPr/>
        </p:nvSpPr>
        <p:spPr>
          <a:xfrm>
            <a:off x="4553446" y="4045114"/>
            <a:ext cx="1442731" cy="369332"/>
          </a:xfrm>
          <a:prstGeom prst="rect">
            <a:avLst/>
          </a:prstGeom>
          <a:solidFill>
            <a:schemeClr val="bg1"/>
          </a:solidFill>
        </p:spPr>
        <p:txBody>
          <a:bodyPr wrap="square" rtlCol="0">
            <a:spAutoFit/>
          </a:bodyPr>
          <a:lstStyle/>
          <a:p>
            <a:pPr eaLnBrk="1" fontAlgn="auto" hangingPunct="1">
              <a:spcBef>
                <a:spcPts val="0"/>
              </a:spcBef>
              <a:spcAft>
                <a:spcPts val="0"/>
              </a:spcAft>
            </a:pPr>
            <a:endParaRPr lang="fi-FI" dirty="0">
              <a:solidFill>
                <a:prstClr val="black"/>
              </a:solidFill>
              <a:latin typeface="Calibri" panose="020F0502020204030204"/>
              <a:cs typeface="+mn-cs"/>
            </a:endParaRPr>
          </a:p>
        </p:txBody>
      </p:sp>
      <p:sp>
        <p:nvSpPr>
          <p:cNvPr id="18" name="Ylös kääntyvä nuoli 17"/>
          <p:cNvSpPr/>
          <p:nvPr/>
        </p:nvSpPr>
        <p:spPr>
          <a:xfrm flipV="1">
            <a:off x="4534599" y="3995388"/>
            <a:ext cx="443943" cy="384674"/>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i-FI">
              <a:solidFill>
                <a:prstClr val="white"/>
              </a:solidFill>
            </a:endParaRPr>
          </a:p>
        </p:txBody>
      </p:sp>
      <p:pic>
        <p:nvPicPr>
          <p:cNvPr id="63" name="Picture 62"/>
          <p:cNvPicPr>
            <a:picLocks noChangeAspect="1"/>
          </p:cNvPicPr>
          <p:nvPr/>
        </p:nvPicPr>
        <p:blipFill>
          <a:blip r:embed="rId6"/>
          <a:stretch>
            <a:fillRect/>
          </a:stretch>
        </p:blipFill>
        <p:spPr>
          <a:xfrm>
            <a:off x="7885655" y="12579"/>
            <a:ext cx="1148281" cy="1056083"/>
          </a:xfrm>
          <a:prstGeom prst="rect">
            <a:avLst/>
          </a:prstGeom>
        </p:spPr>
      </p:pic>
      <p:sp>
        <p:nvSpPr>
          <p:cNvPr id="42" name="Tekstiruutu 41"/>
          <p:cNvSpPr txBox="1"/>
          <p:nvPr/>
        </p:nvSpPr>
        <p:spPr>
          <a:xfrm>
            <a:off x="4956934" y="528204"/>
            <a:ext cx="3969281" cy="2492990"/>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tuotti Satakunnassa </a:t>
            </a:r>
            <a:r>
              <a:rPr lang="fi-FI" b="1" dirty="0">
                <a:solidFill>
                  <a:srgbClr val="0070C0"/>
                </a:solidFill>
                <a:effectLst>
                  <a:outerShdw blurRad="38100" dist="38100" dir="2700000" algn="tl">
                    <a:srgbClr val="000000">
                      <a:alpha val="43137"/>
                    </a:srgbClr>
                  </a:outerShdw>
                </a:effectLst>
                <a:latin typeface="Calibri" panose="020F0502020204030204"/>
                <a:cs typeface="+mn-cs"/>
              </a:rPr>
              <a:t>liikevaihtoa</a:t>
            </a:r>
            <a:r>
              <a:rPr lang="fi-FI" b="1" dirty="0">
                <a:solidFill>
                  <a:prstClr val="black"/>
                </a:solidFill>
                <a:latin typeface="Calibri" panose="020F0502020204030204"/>
                <a:cs typeface="+mn-cs"/>
              </a:rPr>
              <a:t> v. 2021</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4,7 miljardia € </a:t>
            </a:r>
            <a:r>
              <a:rPr lang="fi-FI" b="1" dirty="0">
                <a:solidFill>
                  <a:prstClr val="black"/>
                </a:solidFill>
                <a:effectLst>
                  <a:outerShdw blurRad="38100" dist="38100" dir="2700000" algn="tl">
                    <a:srgbClr val="000000">
                      <a:alpha val="43137"/>
                    </a:srgbClr>
                  </a:outerShdw>
                </a:effectLst>
                <a:latin typeface="Calibri" panose="020F0502020204030204"/>
                <a:cs typeface="+mn-cs"/>
              </a:rPr>
              <a:t>ja </a:t>
            </a:r>
          </a:p>
          <a:p>
            <a:pPr eaLnBrk="1" fontAlgn="auto" hangingPunct="1">
              <a:spcBef>
                <a:spcPts val="0"/>
              </a:spcBef>
              <a:spcAft>
                <a:spcPts val="0"/>
              </a:spcAft>
            </a:pPr>
            <a:r>
              <a:rPr lang="fi-FI" b="1" dirty="0">
                <a:solidFill>
                  <a:srgbClr val="0070C0"/>
                </a:solidFill>
                <a:effectLst>
                  <a:outerShdw blurRad="38100" dist="38100" dir="2700000" algn="tl">
                    <a:srgbClr val="000000">
                      <a:alpha val="43137"/>
                    </a:srgbClr>
                  </a:outerShdw>
                </a:effectLst>
                <a:latin typeface="Calibri" panose="020F0502020204030204"/>
                <a:cs typeface="+mn-cs"/>
              </a:rPr>
              <a:t>vientiä</a:t>
            </a:r>
          </a:p>
          <a:p>
            <a:pPr eaLnBrk="1" fontAlgn="auto" hangingPunct="1">
              <a:spcBef>
                <a:spcPts val="0"/>
              </a:spcBef>
              <a:spcAft>
                <a:spcPts val="0"/>
              </a:spcAft>
            </a:pPr>
            <a:r>
              <a:rPr lang="fi-FI" sz="32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2,6 miljardia € </a:t>
            </a:r>
          </a:p>
          <a:p>
            <a:pPr eaLnBrk="1" fontAlgn="auto" hangingPunct="1">
              <a:spcBef>
                <a:spcPts val="0"/>
              </a:spcBef>
              <a:spcAft>
                <a:spcPts val="0"/>
              </a:spcAft>
            </a:pPr>
            <a:r>
              <a:rPr lang="fi-FI" b="1" dirty="0">
                <a:solidFill>
                  <a:prstClr val="black"/>
                </a:solidFill>
                <a:effectLst>
                  <a:outerShdw blurRad="38100" dist="38100" dir="2700000" algn="tl">
                    <a:srgbClr val="000000">
                      <a:alpha val="43137"/>
                    </a:srgbClr>
                  </a:outerShdw>
                </a:effectLst>
                <a:latin typeface="Calibri" panose="020F0502020204030204"/>
                <a:cs typeface="+mn-cs"/>
              </a:rPr>
              <a:t>(osuus 56 % teollisuuden viennistä)</a:t>
            </a:r>
          </a:p>
          <a:p>
            <a:pPr eaLnBrk="1" fontAlgn="auto" hangingPunct="1">
              <a:spcBef>
                <a:spcPts val="0"/>
              </a:spcBef>
              <a:spcAft>
                <a:spcPts val="0"/>
              </a:spcAft>
            </a:pPr>
            <a:endParaRPr lang="fi-FI" sz="2000" dirty="0">
              <a:solidFill>
                <a:prstClr val="black"/>
              </a:solidFill>
              <a:latin typeface="Calibri" panose="020F0502020204030204"/>
              <a:cs typeface="+mn-cs"/>
            </a:endParaRPr>
          </a:p>
        </p:txBody>
      </p:sp>
      <p:sp>
        <p:nvSpPr>
          <p:cNvPr id="23" name="Rectangle 22"/>
          <p:cNvSpPr/>
          <p:nvPr/>
        </p:nvSpPr>
        <p:spPr>
          <a:xfrm>
            <a:off x="4870296" y="2800379"/>
            <a:ext cx="4572000" cy="1077218"/>
          </a:xfrm>
          <a:prstGeom prst="rect">
            <a:avLst/>
          </a:prstGeom>
        </p:spPr>
        <p:txBody>
          <a:bodyPr>
            <a:spAutoFit/>
          </a:bodyPr>
          <a:lstStyle/>
          <a:p>
            <a:pPr eaLnBrk="1" fontAlgn="auto" hangingPunct="1">
              <a:spcBef>
                <a:spcPts val="0"/>
              </a:spcBef>
              <a:spcAft>
                <a:spcPts val="0"/>
              </a:spcAft>
            </a:pPr>
            <a:r>
              <a:rPr lang="fi-FI" b="1" dirty="0">
                <a:solidFill>
                  <a:prstClr val="black"/>
                </a:solidFill>
                <a:latin typeface="Calibri" panose="020F0502020204030204"/>
                <a:cs typeface="+mn-cs"/>
              </a:rPr>
              <a:t>Teknologiateollisuus tarjosi Satakunnassa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8543</a:t>
            </a:r>
            <a:r>
              <a:rPr lang="fi-FI" sz="3200" b="1" dirty="0">
                <a:solidFill>
                  <a:prstClr val="black"/>
                </a:solidFill>
                <a:latin typeface="Calibri" panose="020F0502020204030204"/>
                <a:cs typeface="+mn-cs"/>
              </a:rPr>
              <a:t> </a:t>
            </a:r>
            <a:r>
              <a:rPr lang="fi-FI" sz="3200" b="1" dirty="0">
                <a:solidFill>
                  <a:srgbClr val="FF5050"/>
                </a:solidFill>
                <a:effectLst>
                  <a:outerShdw blurRad="38100" dist="38100" dir="2700000" algn="tl">
                    <a:srgbClr val="000000">
                      <a:alpha val="43137"/>
                    </a:srgbClr>
                  </a:outerShdw>
                </a:effectLst>
                <a:latin typeface="Calibri" panose="020F0502020204030204"/>
                <a:cs typeface="+mn-cs"/>
              </a:rPr>
              <a:t>työpaikkaa </a:t>
            </a:r>
            <a:r>
              <a:rPr lang="fi-FI" b="1" dirty="0">
                <a:solidFill>
                  <a:prstClr val="black"/>
                </a:solidFill>
                <a:latin typeface="Calibri" panose="020F0502020204030204"/>
                <a:cs typeface="+mn-cs"/>
              </a:rPr>
              <a:t>v. 2021</a:t>
            </a:r>
          </a:p>
          <a:p>
            <a:pPr eaLnBrk="1" fontAlgn="auto" hangingPunct="1">
              <a:spcBef>
                <a:spcPts val="0"/>
              </a:spcBef>
              <a:spcAft>
                <a:spcPts val="0"/>
              </a:spcAft>
            </a:pPr>
            <a:r>
              <a:rPr lang="fi-FI" sz="1400" b="1" dirty="0">
                <a:solidFill>
                  <a:prstClr val="black"/>
                </a:solidFill>
                <a:latin typeface="Calibri" panose="020F0502020204030204"/>
                <a:cs typeface="+mn-cs"/>
              </a:rPr>
              <a:t>(osuus 50 % teollisuudesta ja 11 % kaikista työpaikoista)</a:t>
            </a:r>
            <a:endParaRPr lang="fi-FI" sz="1400" dirty="0">
              <a:solidFill>
                <a:prstClr val="white">
                  <a:lumMod val="50000"/>
                </a:prstClr>
              </a:solidFill>
              <a:latin typeface="Calibri" panose="020F0502020204030204"/>
              <a:cs typeface="+mn-cs"/>
            </a:endParaRPr>
          </a:p>
        </p:txBody>
      </p:sp>
      <p:sp>
        <p:nvSpPr>
          <p:cNvPr id="32" name="Tekstiruutu 8"/>
          <p:cNvSpPr txBox="1"/>
          <p:nvPr/>
        </p:nvSpPr>
        <p:spPr>
          <a:xfrm>
            <a:off x="8811776" y="3907542"/>
            <a:ext cx="307777" cy="1902614"/>
          </a:xfrm>
          <a:prstGeom prst="rect">
            <a:avLst/>
          </a:prstGeom>
          <a:noFill/>
        </p:spPr>
        <p:txBody>
          <a:bodyPr vert="vert270" wrap="square" rtlCol="0">
            <a:spAutoFit/>
          </a:bodyPr>
          <a:lstStyle/>
          <a:p>
            <a:r>
              <a:rPr lang="fi-FI" sz="800" dirty="0"/>
              <a:t>Tilastokeskus ja Satakuntaliitto 2022</a:t>
            </a:r>
          </a:p>
        </p:txBody>
      </p:sp>
      <p:pic>
        <p:nvPicPr>
          <p:cNvPr id="4" name="Kuva 3" descr="Kuva, joka sisältää kohteen teksti, merkki, clipart-kuva&#10;&#10;Kuvaus luotu automaattisesti">
            <a:extLst>
              <a:ext uri="{FF2B5EF4-FFF2-40B4-BE49-F238E27FC236}">
                <a16:creationId xmlns:a16="http://schemas.microsoft.com/office/drawing/2014/main" id="{D81E6542-F696-D52F-96C8-B09D7BD563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8324" y="6298502"/>
            <a:ext cx="1856812" cy="480765"/>
          </a:xfrm>
          <a:prstGeom prst="rect">
            <a:avLst/>
          </a:prstGeom>
        </p:spPr>
      </p:pic>
    </p:spTree>
    <p:extLst>
      <p:ext uri="{BB962C8B-B14F-4D97-AF65-F5344CB8AC3E}">
        <p14:creationId xmlns:p14="http://schemas.microsoft.com/office/powerpoint/2010/main" val="2886917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DE85-1864-47C4-AF1C-5B1C92BF8792}"/>
              </a:ext>
            </a:extLst>
          </p:cNvPr>
          <p:cNvSpPr>
            <a:spLocks noGrp="1"/>
          </p:cNvSpPr>
          <p:nvPr>
            <p:ph type="title"/>
          </p:nvPr>
        </p:nvSpPr>
        <p:spPr>
          <a:xfrm>
            <a:off x="1115616" y="-75651"/>
            <a:ext cx="6429375" cy="622116"/>
          </a:xfrm>
        </p:spPr>
        <p:txBody>
          <a:bodyPr>
            <a:normAutofit/>
          </a:bodyPr>
          <a:lstStyle/>
          <a:p>
            <a:r>
              <a:rPr lang="fi-FI" sz="2700" b="1" cap="all" dirty="0">
                <a:solidFill>
                  <a:srgbClr val="0070C0"/>
                </a:solidFill>
                <a:effectLst>
                  <a:outerShdw blurRad="38100" dist="38100" dir="2700000" algn="tl">
                    <a:srgbClr val="000000">
                      <a:alpha val="43137"/>
                    </a:srgbClr>
                  </a:outerShdw>
                </a:effectLst>
              </a:rPr>
              <a:t>Satakunnan teollinen rakenne</a:t>
            </a:r>
          </a:p>
        </p:txBody>
      </p:sp>
      <p:sp>
        <p:nvSpPr>
          <p:cNvPr id="4" name="Slide Number Placeholder 3">
            <a:extLst>
              <a:ext uri="{FF2B5EF4-FFF2-40B4-BE49-F238E27FC236}">
                <a16:creationId xmlns:a16="http://schemas.microsoft.com/office/drawing/2014/main" id="{2516B751-985E-4207-9F7E-3FA0FC60D5A3}"/>
              </a:ext>
            </a:extLst>
          </p:cNvPr>
          <p:cNvSpPr>
            <a:spLocks noGrp="1"/>
          </p:cNvSpPr>
          <p:nvPr>
            <p:ph type="sldNum" sz="quarter" idx="12"/>
          </p:nvPr>
        </p:nvSpPr>
        <p:spPr/>
        <p:txBody>
          <a:bodyPr/>
          <a:lstStyle/>
          <a:p>
            <a:pPr>
              <a:defRPr/>
            </a:pPr>
            <a:fld id="{BD92A12E-B41F-4513-AE04-E640526D1169}" type="slidenum">
              <a:rPr lang="fi-FI" altLang="fi-FI" smtClean="0"/>
              <a:pPr>
                <a:defRPr/>
              </a:pPr>
              <a:t>68</a:t>
            </a:fld>
            <a:endParaRPr lang="fi-FI" altLang="fi-FI"/>
          </a:p>
        </p:txBody>
      </p:sp>
      <p:sp>
        <p:nvSpPr>
          <p:cNvPr id="7" name="Tekstiruutu 3">
            <a:extLst>
              <a:ext uri="{FF2B5EF4-FFF2-40B4-BE49-F238E27FC236}">
                <a16:creationId xmlns:a16="http://schemas.microsoft.com/office/drawing/2014/main" id="{B4400789-D2F6-42DF-9AB3-490723895D47}"/>
              </a:ext>
            </a:extLst>
          </p:cNvPr>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i-FI" dirty="0">
                <a:solidFill>
                  <a:prstClr val="black"/>
                </a:solidFill>
              </a:rPr>
              <a:t>23.1.2023</a:t>
            </a:r>
          </a:p>
        </p:txBody>
      </p:sp>
      <p:pic>
        <p:nvPicPr>
          <p:cNvPr id="5" name="Picture 4">
            <a:extLst>
              <a:ext uri="{FF2B5EF4-FFF2-40B4-BE49-F238E27FC236}">
                <a16:creationId xmlns:a16="http://schemas.microsoft.com/office/drawing/2014/main" id="{6F4FB771-8DBB-25DE-8DD7-1B8D4E3DB870}"/>
              </a:ext>
            </a:extLst>
          </p:cNvPr>
          <p:cNvPicPr>
            <a:picLocks noChangeAspect="1"/>
          </p:cNvPicPr>
          <p:nvPr/>
        </p:nvPicPr>
        <p:blipFill>
          <a:blip r:embed="rId2"/>
          <a:stretch>
            <a:fillRect/>
          </a:stretch>
        </p:blipFill>
        <p:spPr>
          <a:xfrm>
            <a:off x="0" y="620688"/>
            <a:ext cx="9144000" cy="5279721"/>
          </a:xfrm>
          <a:prstGeom prst="rect">
            <a:avLst/>
          </a:prstGeom>
          <a:solidFill>
            <a:schemeClr val="bg1"/>
          </a:solidFill>
        </p:spPr>
      </p:pic>
      <p:pic>
        <p:nvPicPr>
          <p:cNvPr id="2" name="Kuva 1" descr="Kuva, joka sisältää kohteen teksti, merkki, clipart-kuva&#10;&#10;Kuvaus luotu automaattisesti">
            <a:extLst>
              <a:ext uri="{FF2B5EF4-FFF2-40B4-BE49-F238E27FC236}">
                <a16:creationId xmlns:a16="http://schemas.microsoft.com/office/drawing/2014/main" id="{2994C92F-7FFC-E266-7500-EE94DE8A35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924584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2926653" y="967919"/>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sp>
        <p:nvSpPr>
          <p:cNvPr id="35" name="Tekstiruutu 34"/>
          <p:cNvSpPr txBox="1"/>
          <p:nvPr/>
        </p:nvSpPr>
        <p:spPr>
          <a:xfrm>
            <a:off x="-61721" y="3461819"/>
            <a:ext cx="33607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Liikevaihdon kasvu 2010-2021</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820472" y="2319553"/>
            <a:ext cx="307777" cy="160411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2022</a:t>
            </a:r>
          </a:p>
        </p:txBody>
      </p:sp>
      <p:sp>
        <p:nvSpPr>
          <p:cNvPr id="42" name="Tekstiruutu 41"/>
          <p:cNvSpPr txBox="1"/>
          <p:nvPr/>
        </p:nvSpPr>
        <p:spPr>
          <a:xfrm>
            <a:off x="4755682" y="789187"/>
            <a:ext cx="4359007"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tuottivat liikevaihtoa v. 2021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392</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milj.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96078" y="714628"/>
            <a:ext cx="3576913"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Satakunnassa toimii n. 52 puhtaasti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robotiikka-alaan keskittyvää  yritystä           </a:t>
            </a:r>
          </a:p>
        </p:txBody>
      </p:sp>
      <p:sp>
        <p:nvSpPr>
          <p:cNvPr id="37" name="Tekstiruutu 36"/>
          <p:cNvSpPr txBox="1"/>
          <p:nvPr/>
        </p:nvSpPr>
        <p:spPr>
          <a:xfrm rot="16200000">
            <a:off x="7966641" y="1577494"/>
            <a:ext cx="2080654"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3694428" y="2571253"/>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6236469" y="4524809"/>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Automaatio- ja robotiikka-alan kasvu on ollut merkittävää ja sillä on potentiaalia alueen talouskasvuun.</a:t>
            </a:r>
          </a:p>
        </p:txBody>
      </p:sp>
      <p:sp>
        <p:nvSpPr>
          <p:cNvPr id="21" name="Suorakulmio 20"/>
          <p:cNvSpPr/>
          <p:nvPr/>
        </p:nvSpPr>
        <p:spPr>
          <a:xfrm>
            <a:off x="2060408" y="3879998"/>
            <a:ext cx="2072388" cy="35222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15,7 %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a:t>
            </a:r>
            <a:r>
              <a:rPr kumimoji="0" lang="fi-FI" sz="1200" i="0" u="none" strike="noStrike" kern="1200" cap="none" spc="0" normalizeH="0" baseline="0" noProof="0" dirty="0">
                <a:ln>
                  <a:noFill/>
                </a:ln>
                <a:solidFill>
                  <a:schemeClr val="tx1"/>
                </a:solidFill>
                <a:effectLst/>
                <a:uLnTx/>
                <a:uFillTx/>
                <a:latin typeface="Calibri" panose="020F0502020204030204"/>
                <a:ea typeface="+mn-ea"/>
                <a:cs typeface="+mn-cs"/>
              </a:rPr>
              <a:t>keskimäärin 6,1</a:t>
            </a:r>
            <a:r>
              <a:rPr lang="fi-FI" sz="1200" dirty="0">
                <a:solidFill>
                  <a:schemeClr val="tx1"/>
                </a:solidFill>
                <a:latin typeface="Calibri" panose="020F0502020204030204"/>
              </a:rPr>
              <a:t> </a:t>
            </a:r>
            <a:r>
              <a:rPr kumimoji="0" lang="fi-FI" sz="120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19" name="Rectangle 18"/>
          <p:cNvSpPr/>
          <p:nvPr/>
        </p:nvSpPr>
        <p:spPr>
          <a:xfrm>
            <a:off x="187107" y="3674010"/>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64</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,5 %</a:t>
            </a:r>
          </a:p>
        </p:txBody>
      </p:sp>
      <p:sp>
        <p:nvSpPr>
          <p:cNvPr id="23" name="Rectangle 22"/>
          <p:cNvSpPr/>
          <p:nvPr/>
        </p:nvSpPr>
        <p:spPr>
          <a:xfrm>
            <a:off x="4755683" y="3150777"/>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ydin-yrityksissä tehtiin Satakunnassa v.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1289 henkilötyövuotta</a:t>
            </a:r>
          </a:p>
        </p:txBody>
      </p:sp>
      <p:sp>
        <p:nvSpPr>
          <p:cNvPr id="44" name="Rectangle 43"/>
          <p:cNvSpPr/>
          <p:nvPr/>
        </p:nvSpPr>
        <p:spPr>
          <a:xfrm>
            <a:off x="4755683" y="1931790"/>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Automaatio- ja robotiikka-alan ydinyritykset maksoivat palkkoja Satakunnassa v.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milj. €</a:t>
            </a:r>
          </a:p>
        </p:txBody>
      </p:sp>
      <p:sp>
        <p:nvSpPr>
          <p:cNvPr id="45" name="Tekstiruutu 34"/>
          <p:cNvSpPr txBox="1"/>
          <p:nvPr/>
        </p:nvSpPr>
        <p:spPr>
          <a:xfrm>
            <a:off x="-61721" y="4099698"/>
            <a:ext cx="330007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Henkilöstön kasvu 2010-2021</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89128" y="5469211"/>
            <a:ext cx="36355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Palkkasumman kasvu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187106" y="4680896"/>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87,6 %</a:t>
            </a:r>
          </a:p>
        </p:txBody>
      </p:sp>
      <p:sp>
        <p:nvSpPr>
          <p:cNvPr id="51" name="Suorakulmio 20"/>
          <p:cNvSpPr/>
          <p:nvPr/>
        </p:nvSpPr>
        <p:spPr>
          <a:xfrm>
            <a:off x="1990431" y="4902981"/>
            <a:ext cx="2072388"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a:t>
            </a:r>
            <a:r>
              <a:rPr lang="fi-FI" sz="1200" dirty="0">
                <a:solidFill>
                  <a:prstClr val="white">
                    <a:lumMod val="50000"/>
                  </a:prstClr>
                </a:solidFill>
                <a:latin typeface="Calibri" panose="020F0502020204030204"/>
              </a:rPr>
              <a:t>1,0</a:t>
            </a:r>
            <a:r>
              <a:rPr lang="fi-FI" sz="1200" dirty="0">
                <a:solidFill>
                  <a:srgbClr val="00B0F0"/>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Teollisuus keskimäärin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a:t>
            </a:r>
            <a:r>
              <a:rPr lang="fi-FI" sz="1200" dirty="0">
                <a:solidFill>
                  <a:srgbClr val="00B0F0"/>
                </a:solidFill>
                <a:latin typeface="Calibri" panose="020F0502020204030204"/>
              </a:rPr>
              <a:t>8,6</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62" name="Suorakulmio 20"/>
          <p:cNvSpPr/>
          <p:nvPr/>
        </p:nvSpPr>
        <p:spPr>
          <a:xfrm>
            <a:off x="2083766" y="5924301"/>
            <a:ext cx="1997692"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Toimialat keskimäärin   9,6</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Teollisuus keskimäärin  0,0 %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5</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.12.2022</a:t>
            </a:r>
          </a:p>
        </p:txBody>
      </p:sp>
      <p:sp>
        <p:nvSpPr>
          <p:cNvPr id="7" name="TextBox 6"/>
          <p:cNvSpPr txBox="1"/>
          <p:nvPr/>
        </p:nvSpPr>
        <p:spPr>
          <a:xfrm>
            <a:off x="3755081" y="1364137"/>
            <a:ext cx="11549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HUOM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Luvut ovat minimiarvioita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Koko yli sadan organisaation klusterin liikevaihto ja työllistävyys ovat korkeampia. Klusteri sisältää myös  tekoälyyn keskittyvät yritykset.</a:t>
            </a:r>
          </a:p>
        </p:txBody>
      </p:sp>
      <p:sp>
        <p:nvSpPr>
          <p:cNvPr id="31" name="Pyöristetty suorakulmio 4">
            <a:extLst>
              <a:ext uri="{FF2B5EF4-FFF2-40B4-BE49-F238E27FC236}">
                <a16:creationId xmlns:a16="http://schemas.microsoft.com/office/drawing/2014/main" id="{3355FCD5-3132-4A82-A875-8BF57463512E}"/>
              </a:ext>
            </a:extLst>
          </p:cNvPr>
          <p:cNvSpPr/>
          <p:nvPr/>
        </p:nvSpPr>
        <p:spPr>
          <a:xfrm>
            <a:off x="4045821" y="4363038"/>
            <a:ext cx="2113494"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Robocoast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1-6/22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1-6/21</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p>
          <a:p>
            <a:pPr lvl="0" eaLnBrk="1" fontAlgn="auto" hangingPunct="1">
              <a:spcBef>
                <a:spcPts val="0"/>
              </a:spcBef>
              <a:spcAft>
                <a:spcPts val="0"/>
              </a:spcAf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Liikevaihto </a:t>
            </a:r>
            <a:r>
              <a:rPr lang="fi-FI" sz="1400" b="1" dirty="0">
                <a:solidFill>
                  <a:schemeClr val="accent1"/>
                </a:solidFill>
                <a:latin typeface="Calibri" panose="020F0502020204030204"/>
              </a:rPr>
              <a:t>-10,5</a:t>
            </a:r>
            <a:r>
              <a:rPr kumimoji="0" lang="fi-FI" sz="1400" b="1" i="0" u="none" strike="noStrike" kern="1200" cap="none" spc="0" normalizeH="0" baseline="0" noProof="0" dirty="0">
                <a:ln>
                  <a:noFill/>
                </a:ln>
                <a:solidFill>
                  <a:schemeClr val="accent1"/>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Henkilöstömäärä </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5</a:t>
            </a:r>
            <a:r>
              <a:rPr lang="fi-FI" sz="1400" b="1" dirty="0">
                <a:solidFill>
                  <a:prstClr val="black"/>
                </a:solidFill>
                <a:latin typeface="Calibri" panose="020F0502020204030204"/>
              </a:rPr>
              <a:t>,9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Kaarinuoli vasemmalle 2"/>
          <p:cNvSpPr/>
          <p:nvPr/>
        </p:nvSpPr>
        <p:spPr>
          <a:xfrm rot="16200000" flipH="1">
            <a:off x="5016605" y="4605567"/>
            <a:ext cx="704998" cy="2569027"/>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D85CB13-8998-7C12-E490-96A4B280ED06}"/>
              </a:ext>
            </a:extLst>
          </p:cNvPr>
          <p:cNvPicPr>
            <a:picLocks noChangeAspect="1"/>
          </p:cNvPicPr>
          <p:nvPr/>
        </p:nvPicPr>
        <p:blipFill>
          <a:blip r:embed="rId4"/>
          <a:stretch>
            <a:fillRect/>
          </a:stretch>
        </p:blipFill>
        <p:spPr>
          <a:xfrm>
            <a:off x="15751" y="1207450"/>
            <a:ext cx="3727208" cy="2273032"/>
          </a:xfrm>
          <a:prstGeom prst="rect">
            <a:avLst/>
          </a:prstGeom>
        </p:spPr>
      </p:pic>
      <p:pic>
        <p:nvPicPr>
          <p:cNvPr id="8" name="Kuva 7" descr="Kuva, joka sisältää kohteen teksti, merkki, clipart-kuva&#10;&#10;Kuvaus luotu automaattisesti">
            <a:extLst>
              <a:ext uri="{FF2B5EF4-FFF2-40B4-BE49-F238E27FC236}">
                <a16:creationId xmlns:a16="http://schemas.microsoft.com/office/drawing/2014/main" id="{AA869A09-106A-9830-CEFE-A2B55F4E74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3707087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11560" y="116443"/>
            <a:ext cx="7920880" cy="582666"/>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 kehitys v. 2022</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7</a:t>
            </a:fld>
            <a:endParaRPr lang="fi-FI" altLang="fi-FI" sz="1200">
              <a:solidFill>
                <a:srgbClr val="898989"/>
              </a:solidFill>
            </a:endParaRPr>
          </a:p>
        </p:txBody>
      </p:sp>
      <p:pic>
        <p:nvPicPr>
          <p:cNvPr id="5" name="Picture 4">
            <a:extLst>
              <a:ext uri="{FF2B5EF4-FFF2-40B4-BE49-F238E27FC236}">
                <a16:creationId xmlns:a16="http://schemas.microsoft.com/office/drawing/2014/main" id="{37555F57-BC50-A053-F1C9-90146BF921B7}"/>
              </a:ext>
            </a:extLst>
          </p:cNvPr>
          <p:cNvPicPr>
            <a:picLocks noChangeAspect="1"/>
          </p:cNvPicPr>
          <p:nvPr/>
        </p:nvPicPr>
        <p:blipFill>
          <a:blip r:embed="rId3"/>
          <a:stretch>
            <a:fillRect/>
          </a:stretch>
        </p:blipFill>
        <p:spPr>
          <a:xfrm>
            <a:off x="611560" y="1052736"/>
            <a:ext cx="8363391" cy="5303614"/>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33E3CCD7-5347-099B-A939-96464C4458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49" y="6325542"/>
            <a:ext cx="1856812" cy="480765"/>
          </a:xfrm>
          <a:prstGeom prst="rect">
            <a:avLst/>
          </a:prstGeom>
        </p:spPr>
      </p:pic>
    </p:spTree>
    <p:extLst>
      <p:ext uri="{BB962C8B-B14F-4D97-AF65-F5344CB8AC3E}">
        <p14:creationId xmlns:p14="http://schemas.microsoft.com/office/powerpoint/2010/main" val="3203707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solidFill>
                  <a:prstClr val="black"/>
                </a:solidFill>
                <a:latin typeface="Calibri" panose="020F0502020204030204"/>
                <a:cs typeface="+mn-cs"/>
              </a:rPr>
              <a:t>29.11</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.2022</a:t>
            </a:r>
          </a:p>
        </p:txBody>
      </p:sp>
      <p:sp>
        <p:nvSpPr>
          <p:cNvPr id="17" name="TextBox 16"/>
          <p:cNvSpPr txBox="1"/>
          <p:nvPr/>
        </p:nvSpPr>
        <p:spPr>
          <a:xfrm>
            <a:off x="841952" y="4169007"/>
            <a:ext cx="75927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kstiruutu 8"/>
          <p:cNvSpPr txBox="1"/>
          <p:nvPr/>
        </p:nvSpPr>
        <p:spPr>
          <a:xfrm>
            <a:off x="8836223" y="3597696"/>
            <a:ext cx="307777" cy="170604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ja Satakuntaliitto 2022</a:t>
            </a:r>
          </a:p>
        </p:txBody>
      </p:sp>
      <p:sp>
        <p:nvSpPr>
          <p:cNvPr id="3" name="Rectangle 2"/>
          <p:cNvSpPr>
            <a:spLocks noChangeArrowheads="1"/>
          </p:cNvSpPr>
          <p:nvPr/>
        </p:nvSpPr>
        <p:spPr bwMode="auto">
          <a:xfrm>
            <a:off x="145279" y="5352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tsikko 1"/>
          <p:cNvSpPr>
            <a:spLocks noGrp="1"/>
          </p:cNvSpPr>
          <p:nvPr>
            <p:ph type="ctrTitle"/>
          </p:nvPr>
        </p:nvSpPr>
        <p:spPr>
          <a:xfrm>
            <a:off x="35144" y="73107"/>
            <a:ext cx="9108856"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AUTOMAATIO- JA robotiikka-ala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satakunnassa</a:t>
            </a:r>
          </a:p>
        </p:txBody>
      </p:sp>
      <p:pic>
        <p:nvPicPr>
          <p:cNvPr id="2" name="Picture 3">
            <a:extLst>
              <a:ext uri="{FF2B5EF4-FFF2-40B4-BE49-F238E27FC236}">
                <a16:creationId xmlns:a16="http://schemas.microsoft.com/office/drawing/2014/main" id="{5008C67E-E93B-402C-91B6-2EE82148A9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91" y="3529875"/>
            <a:ext cx="4406400" cy="261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1B025E2A-206F-7506-853D-92B4E56C6193}"/>
              </a:ext>
            </a:extLst>
          </p:cNvPr>
          <p:cNvPicPr>
            <a:picLocks noChangeAspect="1"/>
          </p:cNvPicPr>
          <p:nvPr/>
        </p:nvPicPr>
        <p:blipFill>
          <a:blip r:embed="rId3"/>
          <a:stretch>
            <a:fillRect/>
          </a:stretch>
        </p:blipFill>
        <p:spPr>
          <a:xfrm>
            <a:off x="56567" y="608755"/>
            <a:ext cx="4497247" cy="2742639"/>
          </a:xfrm>
          <a:prstGeom prst="rect">
            <a:avLst/>
          </a:prstGeom>
        </p:spPr>
      </p:pic>
      <p:pic>
        <p:nvPicPr>
          <p:cNvPr id="14" name="Picture 13">
            <a:extLst>
              <a:ext uri="{FF2B5EF4-FFF2-40B4-BE49-F238E27FC236}">
                <a16:creationId xmlns:a16="http://schemas.microsoft.com/office/drawing/2014/main" id="{3000F14E-4F38-9601-52B8-5E782B3AFAA5}"/>
              </a:ext>
            </a:extLst>
          </p:cNvPr>
          <p:cNvPicPr>
            <a:picLocks noChangeAspect="1"/>
          </p:cNvPicPr>
          <p:nvPr/>
        </p:nvPicPr>
        <p:blipFill>
          <a:blip r:embed="rId4"/>
          <a:stretch>
            <a:fillRect/>
          </a:stretch>
        </p:blipFill>
        <p:spPr>
          <a:xfrm>
            <a:off x="4553814" y="655689"/>
            <a:ext cx="4533619" cy="2764821"/>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8B12BE7F-FAB3-21F1-9BE4-619F74BC36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6428561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Pyöristetty suorakulmio 9"/>
          <p:cNvSpPr/>
          <p:nvPr/>
        </p:nvSpPr>
        <p:spPr>
          <a:xfrm>
            <a:off x="18313" y="3849814"/>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0" name="Ylös kääntyvä nuoli 19"/>
          <p:cNvSpPr/>
          <p:nvPr/>
        </p:nvSpPr>
        <p:spPr>
          <a:xfrm flipV="1">
            <a:off x="3006645" y="968005"/>
            <a:ext cx="1778418" cy="1182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2" cstate="print">
            <a:duotone>
              <a:prstClr val="black"/>
              <a:schemeClr val="tx2">
                <a:tint val="45000"/>
                <a:satMod val="400000"/>
              </a:schemeClr>
            </a:duotone>
            <a:lum bright="21000"/>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599913" y="1140243"/>
            <a:ext cx="1946313" cy="1856436"/>
          </a:xfrm>
          <a:prstGeom prst="rect">
            <a:avLst/>
          </a:prstGeom>
        </p:spPr>
      </p:pic>
      <p:sp>
        <p:nvSpPr>
          <p:cNvPr id="2" name="Otsikko 1"/>
          <p:cNvSpPr>
            <a:spLocks noGrp="1"/>
          </p:cNvSpPr>
          <p:nvPr>
            <p:ph type="ctrTitle"/>
          </p:nvPr>
        </p:nvSpPr>
        <p:spPr>
          <a:xfrm>
            <a:off x="443053" y="79193"/>
            <a:ext cx="7951977" cy="465993"/>
          </a:xfrm>
        </p:spPr>
        <p:txBody>
          <a:bodyPr>
            <a:noAutofit/>
          </a:bodyPr>
          <a:lstStyle/>
          <a:p>
            <a:r>
              <a:rPr lang="fi-FI" sz="2700" b="1" cap="all" dirty="0">
                <a:solidFill>
                  <a:srgbClr val="0070C0"/>
                </a:solidFill>
                <a:effectLst>
                  <a:outerShdw blurRad="38100" dist="38100" dir="2700000" algn="tl">
                    <a:srgbClr val="000000">
                      <a:alpha val="43137"/>
                    </a:srgbClr>
                  </a:outerShdw>
                </a:effectLst>
              </a:rPr>
              <a:t>AUTOMATION AND </a:t>
            </a:r>
            <a:r>
              <a:rPr lang="fi-FI" sz="2700" b="1" cap="all" dirty="0" err="1">
                <a:solidFill>
                  <a:srgbClr val="0070C0"/>
                </a:solidFill>
                <a:effectLst>
                  <a:outerShdw blurRad="38100" dist="38100" dir="2700000" algn="tl">
                    <a:srgbClr val="000000">
                      <a:alpha val="43137"/>
                    </a:srgbClr>
                  </a:outerShdw>
                </a:effectLst>
              </a:rPr>
              <a:t>robotiCS</a:t>
            </a:r>
            <a:r>
              <a:rPr lang="fi-FI" sz="2700" b="1" cap="all" dirty="0">
                <a:solidFill>
                  <a:srgbClr val="0070C0"/>
                </a:solidFill>
                <a:effectLst>
                  <a:outerShdw blurRad="38100" dist="38100" dir="2700000" algn="tl">
                    <a:srgbClr val="000000">
                      <a:alpha val="43137"/>
                    </a:srgbClr>
                  </a:outerShdw>
                </a:effectLst>
              </a:rPr>
              <a:t> (</a:t>
            </a:r>
            <a:r>
              <a:rPr lang="fi-FI" sz="2700" b="1" cap="all" dirty="0" err="1">
                <a:solidFill>
                  <a:srgbClr val="0070C0"/>
                </a:solidFill>
                <a:effectLst>
                  <a:outerShdw blurRad="38100" dist="38100" dir="2700000" algn="tl">
                    <a:srgbClr val="000000">
                      <a:alpha val="43137"/>
                    </a:srgbClr>
                  </a:outerShdw>
                </a:effectLst>
              </a:rPr>
              <a:t>robocoast</a:t>
            </a:r>
            <a:r>
              <a:rPr lang="fi-FI" sz="2700" b="1" cap="all" dirty="0">
                <a:solidFill>
                  <a:srgbClr val="0070C0"/>
                </a:solidFill>
                <a:effectLst>
                  <a:outerShdw blurRad="38100" dist="38100" dir="2700000" algn="tl">
                    <a:srgbClr val="000000">
                      <a:alpha val="43137"/>
                    </a:srgbClr>
                  </a:outerShdw>
                </a:effectLst>
              </a:rPr>
              <a:t>) IN </a:t>
            </a:r>
            <a:r>
              <a:rPr lang="fi-FI" sz="2700" b="1" cap="all" dirty="0" err="1">
                <a:solidFill>
                  <a:srgbClr val="0070C0"/>
                </a:solidFill>
                <a:effectLst>
                  <a:outerShdw blurRad="38100" dist="38100" dir="2700000" algn="tl">
                    <a:srgbClr val="000000">
                      <a:alpha val="43137"/>
                    </a:srgbClr>
                  </a:outerShdw>
                </a:effectLst>
              </a:rPr>
              <a:t>satakunTa</a:t>
            </a:r>
            <a:endParaRPr lang="fi-FI" sz="2700" b="1" cap="all" dirty="0">
              <a:solidFill>
                <a:srgbClr val="0070C0"/>
              </a:solidFill>
              <a:effectLst>
                <a:outerShdw blurRad="38100" dist="38100" dir="2700000" algn="tl">
                  <a:srgbClr val="000000">
                    <a:alpha val="43137"/>
                  </a:srgbClr>
                </a:outerShdw>
              </a:effectLst>
            </a:endParaRPr>
          </a:p>
        </p:txBody>
      </p:sp>
      <p:sp>
        <p:nvSpPr>
          <p:cNvPr id="35" name="Tekstiruutu 34"/>
          <p:cNvSpPr txBox="1"/>
          <p:nvPr/>
        </p:nvSpPr>
        <p:spPr>
          <a:xfrm>
            <a:off x="-19507" y="3453989"/>
            <a:ext cx="3434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turnover</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2010-2021</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Tekstiruutu 8"/>
          <p:cNvSpPr txBox="1"/>
          <p:nvPr/>
        </p:nvSpPr>
        <p:spPr>
          <a:xfrm>
            <a:off x="8713796" y="3107564"/>
            <a:ext cx="307777" cy="244649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Satakunta 2021</a:t>
            </a:r>
          </a:p>
        </p:txBody>
      </p:sp>
      <p:sp>
        <p:nvSpPr>
          <p:cNvPr id="42" name="Tekstiruutu 41"/>
          <p:cNvSpPr txBox="1"/>
          <p:nvPr/>
        </p:nvSpPr>
        <p:spPr>
          <a:xfrm>
            <a:off x="4971400" y="807428"/>
            <a:ext cx="3837038" cy="1508105"/>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created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2021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3600" b="1" dirty="0">
                <a:solidFill>
                  <a:srgbClr val="2683C6">
                    <a:lumMod val="75000"/>
                  </a:srgbClr>
                </a:solidFill>
                <a:effectLst>
                  <a:outerShdw blurRad="38100" dist="38100" dir="2700000" algn="tl">
                    <a:srgbClr val="000000">
                      <a:alpha val="43137"/>
                    </a:srgbClr>
                  </a:outerShdw>
                </a:effectLst>
                <a:latin typeface="Calibri" panose="020F0502020204030204"/>
                <a:cs typeface="+mn-cs"/>
              </a:rPr>
              <a:t>392</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36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yöristetty suorakulmio 5"/>
          <p:cNvSpPr/>
          <p:nvPr/>
        </p:nvSpPr>
        <p:spPr>
          <a:xfrm>
            <a:off x="-96077" y="714628"/>
            <a:ext cx="3510908" cy="2867817"/>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There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ca</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52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purely</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focused</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2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p>
        </p:txBody>
      </p:sp>
      <p:sp>
        <p:nvSpPr>
          <p:cNvPr id="10" name="Pyöristetty suorakulmio 9"/>
          <p:cNvSpPr/>
          <p:nvPr/>
        </p:nvSpPr>
        <p:spPr>
          <a:xfrm>
            <a:off x="18313" y="4846972"/>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18" name="Ylös kääntyvä nuoli 17"/>
          <p:cNvSpPr/>
          <p:nvPr/>
        </p:nvSpPr>
        <p:spPr>
          <a:xfrm flipH="1" flipV="1">
            <a:off x="4219126" y="2731122"/>
            <a:ext cx="629744" cy="82282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392364" y="4517264"/>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automation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robotics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been</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very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significant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and it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has</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contributed</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to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vitality</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the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whole</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region</a:t>
            </a: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1" name="Suorakulmio 20"/>
          <p:cNvSpPr/>
          <p:nvPr/>
        </p:nvSpPr>
        <p:spPr>
          <a:xfrm>
            <a:off x="1945921" y="3899780"/>
            <a:ext cx="3025479" cy="37839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15,7 %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6,1</a:t>
            </a:r>
            <a:r>
              <a:rPr lang="fi-FI" sz="1200" dirty="0">
                <a:solidFill>
                  <a:prstClr val="white">
                    <a:lumMod val="50000"/>
                  </a:prstClr>
                </a:solidFill>
                <a:latin typeface="Calibri" panose="020F0502020204030204"/>
              </a:rPr>
              <a:t>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p>
        </p:txBody>
      </p:sp>
      <p:sp>
        <p:nvSpPr>
          <p:cNvPr id="19" name="Rectangle 18"/>
          <p:cNvSpPr/>
          <p:nvPr/>
        </p:nvSpPr>
        <p:spPr>
          <a:xfrm>
            <a:off x="187107" y="3674010"/>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4500" b="1" dirty="0">
                <a:solidFill>
                  <a:prstClr val="black"/>
                </a:solidFill>
                <a:effectLst>
                  <a:outerShdw blurRad="38100" dist="38100" dir="2700000" algn="tl">
                    <a:srgbClr val="000000">
                      <a:alpha val="43137"/>
                    </a:srgbClr>
                  </a:outerShdw>
                </a:effectLst>
                <a:latin typeface="Calibri" panose="020F0502020204030204"/>
                <a:cs typeface="+mn-cs"/>
              </a:rPr>
              <a:t>64</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,5 %</a:t>
            </a:r>
          </a:p>
        </p:txBody>
      </p:sp>
      <p:sp>
        <p:nvSpPr>
          <p:cNvPr id="23" name="Rectangle 22"/>
          <p:cNvSpPr/>
          <p:nvPr/>
        </p:nvSpPr>
        <p:spPr>
          <a:xfrm>
            <a:off x="5023820" y="3142535"/>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employed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1289 </a:t>
            </a:r>
            <a:r>
              <a:rPr kumimoji="0" lang="fi-FI" sz="3600" b="1" i="0" u="none" strike="noStrike" kern="1200" cap="none" spc="0" normalizeH="0" baseline="0" noProof="0" dirty="0" err="1">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specialists</a:t>
            </a:r>
            <a:endPar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4" name="Rectangle 43"/>
          <p:cNvSpPr/>
          <p:nvPr/>
        </p:nvSpPr>
        <p:spPr>
          <a:xfrm>
            <a:off x="5023820" y="1967488"/>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Amount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payroll</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paid</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automation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robotics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industries</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in Satakunta in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56 </a:t>
            </a:r>
            <a:r>
              <a:rPr kumimoji="0" lang="fi-FI" sz="3600" b="1" i="0" u="none" strike="noStrike" kern="1200" cap="none" spc="0" normalizeH="0" baseline="0" noProof="0" dirty="0" err="1">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million</a:t>
            </a: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 €</a:t>
            </a:r>
          </a:p>
        </p:txBody>
      </p:sp>
      <p:sp>
        <p:nvSpPr>
          <p:cNvPr id="45" name="Tekstiruutu 34"/>
          <p:cNvSpPr txBox="1"/>
          <p:nvPr/>
        </p:nvSpPr>
        <p:spPr>
          <a:xfrm>
            <a:off x="-26271" y="4100483"/>
            <a:ext cx="3565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personnel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2010-2021</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7" name="Tekstiruutu 34"/>
          <p:cNvSpPr txBox="1"/>
          <p:nvPr/>
        </p:nvSpPr>
        <p:spPr>
          <a:xfrm>
            <a:off x="-30636" y="5468407"/>
            <a:ext cx="32341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Growth</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of </a:t>
            </a:r>
            <a:r>
              <a:rPr kumimoji="0" lang="fi-FI" sz="2000" b="1" i="0" u="none" strike="noStrike" kern="1200" cap="none" spc="0" normalizeH="0" baseline="0" noProof="0" dirty="0" err="1">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payroll</a:t>
            </a:r>
            <a:r>
              <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 2010-2017</a:t>
            </a:r>
            <a:endPar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50" name="Rectangle 49"/>
          <p:cNvSpPr/>
          <p:nvPr/>
        </p:nvSpPr>
        <p:spPr>
          <a:xfrm>
            <a:off x="187106" y="4680896"/>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87,6 %</a:t>
            </a:r>
          </a:p>
        </p:txBody>
      </p:sp>
      <p:sp>
        <p:nvSpPr>
          <p:cNvPr id="58" name="Pyöristetty suorakulmio 9"/>
          <p:cNvSpPr/>
          <p:nvPr/>
        </p:nvSpPr>
        <p:spPr>
          <a:xfrm>
            <a:off x="25548" y="5829805"/>
            <a:ext cx="1976921" cy="502871"/>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1" name="Rectangle 60"/>
          <p:cNvSpPr/>
          <p:nvPr/>
        </p:nvSpPr>
        <p:spPr>
          <a:xfrm>
            <a:off x="187106" y="5673707"/>
            <a:ext cx="175881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61,4 %</a:t>
            </a:r>
          </a:p>
        </p:txBody>
      </p:sp>
      <p:sp>
        <p:nvSpPr>
          <p:cNvPr id="4"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6.5.2022</a:t>
            </a:r>
          </a:p>
        </p:txBody>
      </p:sp>
      <p:sp>
        <p:nvSpPr>
          <p:cNvPr id="30" name="Suorakulmio 20"/>
          <p:cNvSpPr/>
          <p:nvPr/>
        </p:nvSpPr>
        <p:spPr>
          <a:xfrm>
            <a:off x="1965265" y="4934230"/>
            <a:ext cx="3136574" cy="34025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200" dirty="0">
                <a:solidFill>
                  <a:prstClr val="white">
                    <a:lumMod val="50000"/>
                  </a:prstClr>
                </a:solidFill>
                <a:latin typeface="Calibri" panose="020F0502020204030204"/>
              </a:rPr>
              <a:t>1,0</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a:ln>
                  <a:noFill/>
                </a:ln>
                <a:solidFill>
                  <a:srgbClr val="00B0F0"/>
                </a:solidFill>
                <a:effectLst/>
                <a:uLnTx/>
                <a:uFillTx/>
                <a:latin typeface="Calibri" panose="020F0502020204030204"/>
                <a:ea typeface="+mn-ea"/>
                <a:cs typeface="+mn-cs"/>
              </a:rPr>
              <a:t>-8,6 </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1" name="Suorakulmio 20"/>
          <p:cNvSpPr/>
          <p:nvPr/>
        </p:nvSpPr>
        <p:spPr>
          <a:xfrm>
            <a:off x="1965265" y="5914493"/>
            <a:ext cx="3136574" cy="31542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Companies</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the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9,6 %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Manufacturing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industry</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on </a:t>
            </a:r>
            <a:r>
              <a:rPr kumimoji="0" lang="fi-FI" sz="12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0,0 % </a:t>
            </a:r>
          </a:p>
        </p:txBody>
      </p:sp>
      <p:sp>
        <p:nvSpPr>
          <p:cNvPr id="3" name="Kaarinuoli vasemmalle 2"/>
          <p:cNvSpPr/>
          <p:nvPr/>
        </p:nvSpPr>
        <p:spPr>
          <a:xfrm rot="17000620" flipH="1">
            <a:off x="5177838" y="4965333"/>
            <a:ext cx="533435" cy="1784551"/>
          </a:xfrm>
          <a:prstGeom prst="curvedLeftArrow">
            <a:avLst>
              <a:gd name="adj1" fmla="val 25000"/>
              <a:gd name="adj2" fmla="val 99647"/>
              <a:gd name="adj3" fmla="val 358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8312" y="3187747"/>
            <a:ext cx="4179219"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Trend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Robocoast</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000" dirty="0" err="1">
                <a:solidFill>
                  <a:prstClr val="black"/>
                </a:solidFill>
                <a:latin typeface="Calibri" panose="020F0502020204030204"/>
                <a:cs typeface="+mn-cs"/>
              </a:rPr>
              <a:t>red</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manufacturing</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industry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on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average</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grey</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lang="fi-FI" sz="1000" dirty="0" err="1">
                <a:solidFill>
                  <a:prstClr val="black"/>
                </a:solidFill>
                <a:latin typeface="Calibri" panose="020F0502020204030204"/>
                <a:cs typeface="+mn-cs"/>
              </a:rPr>
              <a:t>companies</a:t>
            </a:r>
            <a:r>
              <a:rPr lang="fi-FI" sz="1000" dirty="0">
                <a:solidFill>
                  <a:prstClr val="black"/>
                </a:solidFill>
                <a:latin typeface="Calibri" panose="020F0502020204030204"/>
                <a:cs typeface="+mn-cs"/>
              </a:rPr>
              <a:t> in </a:t>
            </a:r>
            <a:r>
              <a:rPr lang="fi-FI" sz="1000" dirty="0" err="1">
                <a:solidFill>
                  <a:prstClr val="black"/>
                </a:solidFill>
                <a:latin typeface="Calibri" panose="020F0502020204030204"/>
                <a:cs typeface="+mn-cs"/>
              </a:rPr>
              <a:t>total</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000" b="0" i="0" u="none" strike="noStrike" kern="1200" cap="none" spc="0" normalizeH="0" baseline="0" noProof="0" dirty="0" err="1">
                <a:ln>
                  <a:noFill/>
                </a:ln>
                <a:solidFill>
                  <a:prstClr val="black"/>
                </a:solidFill>
                <a:effectLst/>
                <a:uLnTx/>
                <a:uFillTx/>
                <a:latin typeface="Calibri" panose="020F0502020204030204"/>
                <a:ea typeface="+mn-ea"/>
                <a:cs typeface="+mn-cs"/>
              </a:rPr>
              <a:t>green</a:t>
            </a: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 in Satakunta</a:t>
            </a:r>
          </a:p>
        </p:txBody>
      </p:sp>
      <p:sp>
        <p:nvSpPr>
          <p:cNvPr id="34" name="TextBox 33"/>
          <p:cNvSpPr txBox="1"/>
          <p:nvPr/>
        </p:nvSpPr>
        <p:spPr>
          <a:xfrm>
            <a:off x="3765765" y="1237833"/>
            <a:ext cx="115490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figures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shown</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graph</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minimum</a:t>
            </a:r>
            <a:r>
              <a:rPr kumimoji="0" lang="fi-FI" sz="800" b="1" i="1"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1" i="1" u="sng" strike="noStrike" kern="1200" cap="none" spc="0" normalizeH="0" baseline="0" noProof="0" dirty="0" err="1">
                <a:ln>
                  <a:noFill/>
                </a:ln>
                <a:solidFill>
                  <a:prstClr val="black"/>
                </a:solidFill>
                <a:effectLst/>
                <a:uLnTx/>
                <a:uFillTx/>
                <a:latin typeface="Calibri" panose="020F0502020204030204"/>
                <a:ea typeface="+mn-ea"/>
                <a:cs typeface="+mn-cs"/>
              </a:rPr>
              <a:t>estimates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whole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cluster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consists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over</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100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organisations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Satakunta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Also</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involved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artificial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intelligence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are</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included</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7" name="Picture 6">
            <a:extLst>
              <a:ext uri="{FF2B5EF4-FFF2-40B4-BE49-F238E27FC236}">
                <a16:creationId xmlns:a16="http://schemas.microsoft.com/office/drawing/2014/main" id="{2AA42600-4E1A-970F-6776-EE250BA90CA0}"/>
              </a:ext>
            </a:extLst>
          </p:cNvPr>
          <p:cNvPicPr>
            <a:picLocks noChangeAspect="1"/>
          </p:cNvPicPr>
          <p:nvPr/>
        </p:nvPicPr>
        <p:blipFill>
          <a:blip r:embed="rId4"/>
          <a:stretch>
            <a:fillRect/>
          </a:stretch>
        </p:blipFill>
        <p:spPr>
          <a:xfrm>
            <a:off x="2322" y="1055525"/>
            <a:ext cx="3765135" cy="2295814"/>
          </a:xfrm>
          <a:prstGeom prst="rect">
            <a:avLst/>
          </a:prstGeom>
        </p:spPr>
      </p:pic>
      <p:sp>
        <p:nvSpPr>
          <p:cNvPr id="8" name="TextBox 7">
            <a:extLst>
              <a:ext uri="{FF2B5EF4-FFF2-40B4-BE49-F238E27FC236}">
                <a16:creationId xmlns:a16="http://schemas.microsoft.com/office/drawing/2014/main" id="{D52F58EB-F257-4947-9F8B-B899D12F6A5C}"/>
              </a:ext>
            </a:extLst>
          </p:cNvPr>
          <p:cNvSpPr txBox="1"/>
          <p:nvPr/>
        </p:nvSpPr>
        <p:spPr>
          <a:xfrm>
            <a:off x="251520" y="1528114"/>
            <a:ext cx="1224136" cy="400109"/>
          </a:xfrm>
          <a:prstGeom prst="rect">
            <a:avLst/>
          </a:prstGeom>
          <a:solidFill>
            <a:schemeClr val="bg1"/>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646E92E6-88AB-D1E1-C97D-2C25A65E4ED2}"/>
              </a:ext>
            </a:extLst>
          </p:cNvPr>
          <p:cNvSpPr txBox="1"/>
          <p:nvPr/>
        </p:nvSpPr>
        <p:spPr>
          <a:xfrm>
            <a:off x="241787" y="1166642"/>
            <a:ext cx="3214038" cy="307777"/>
          </a:xfrm>
          <a:prstGeom prst="rect">
            <a:avLst/>
          </a:prstGeom>
          <a:solidFill>
            <a:schemeClr val="bg1"/>
          </a:solidFill>
        </p:spPr>
        <p:txBody>
          <a:bodyPr wrap="square" rtlCol="0">
            <a:spAutoFit/>
          </a:bodyPr>
          <a:lstStyle/>
          <a:p>
            <a:r>
              <a:rPr lang="fi-FI" sz="1400" dirty="0" err="1"/>
              <a:t>Turnover</a:t>
            </a:r>
            <a:r>
              <a:rPr lang="fi-FI" sz="1400" dirty="0"/>
              <a:t> 2010-2021</a:t>
            </a:r>
            <a:endParaRPr lang="en-US" sz="1400" dirty="0"/>
          </a:p>
        </p:txBody>
      </p:sp>
      <p:pic>
        <p:nvPicPr>
          <p:cNvPr id="14" name="Kuva 13" descr="Kuva, joka sisältää kohteen teksti, merkki, clipart-kuva&#10;&#10;Kuvaus luotu automaattisesti">
            <a:extLst>
              <a:ext uri="{FF2B5EF4-FFF2-40B4-BE49-F238E27FC236}">
                <a16:creationId xmlns:a16="http://schemas.microsoft.com/office/drawing/2014/main" id="{E70F69F8-0251-7CC7-1E5F-A76AFE403B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7312560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Otsikko 1"/>
          <p:cNvSpPr txBox="1">
            <a:spLocks/>
          </p:cNvSpPr>
          <p:nvPr/>
        </p:nvSpPr>
        <p:spPr>
          <a:xfrm>
            <a:off x="679766" y="171820"/>
            <a:ext cx="7917117" cy="46599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AUTOMATION AND </a:t>
            </a:r>
            <a:r>
              <a:rPr kumimoji="0" 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robotiCS</a:t>
            </a:r>
            <a:r>
              <a:rPr kumimoji="0" 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a:t>
            </a:r>
            <a:r>
              <a:rPr kumimoji="0" 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robocoast</a:t>
            </a:r>
            <a:r>
              <a:rPr kumimoji="0" 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 IN </a:t>
            </a:r>
            <a:r>
              <a:rPr kumimoji="0" lang="fi-FI" sz="2700" b="1" i="0" u="none" strike="noStrike" kern="1200" cap="all" spc="-50" normalizeH="0" baseline="0" noProof="0" dirty="0" err="1">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rPr>
              <a:t>satakunTA</a:t>
            </a:r>
            <a:endParaRPr kumimoji="0" lang="fi-FI" sz="2700" b="1" i="0" u="none" strike="noStrike" kern="1200" cap="all" spc="-50" normalizeH="0" baseline="0" noProof="0" dirty="0">
              <a:ln>
                <a:noFill/>
              </a:ln>
              <a:solidFill>
                <a:srgbClr val="0070C0"/>
              </a:solidFill>
              <a:effectLst>
                <a:outerShdw blurRad="38100" dist="38100" dir="2700000" algn="tl">
                  <a:srgbClr val="000000">
                    <a:alpha val="43137"/>
                  </a:srgbClr>
                </a:outerShdw>
              </a:effectLst>
              <a:uLnTx/>
              <a:uFillTx/>
              <a:latin typeface="Calibri Light" panose="020F0302020204030204"/>
              <a:ea typeface="+mj-ea"/>
              <a:cs typeface="+mj-cs"/>
            </a:endParaRPr>
          </a:p>
        </p:txBody>
      </p:sp>
      <p:sp>
        <p:nvSpPr>
          <p:cNvPr id="33" name="Tekstiruutu 3"/>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.12.2022</a:t>
            </a:r>
          </a:p>
        </p:txBody>
      </p:sp>
      <p:sp>
        <p:nvSpPr>
          <p:cNvPr id="17" name="TextBox 16"/>
          <p:cNvSpPr txBox="1"/>
          <p:nvPr/>
        </p:nvSpPr>
        <p:spPr>
          <a:xfrm>
            <a:off x="841952" y="4169007"/>
            <a:ext cx="7592747"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kstiruutu 36"/>
          <p:cNvSpPr txBox="1"/>
          <p:nvPr/>
        </p:nvSpPr>
        <p:spPr>
          <a:xfrm rot="16200000">
            <a:off x="7966641" y="1577494"/>
            <a:ext cx="2080654"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Tekstiruutu 8"/>
          <p:cNvSpPr txBox="1"/>
          <p:nvPr/>
        </p:nvSpPr>
        <p:spPr>
          <a:xfrm>
            <a:off x="8806913" y="3766616"/>
            <a:ext cx="307777" cy="244649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mn-cs"/>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of Satakunta</a:t>
            </a:r>
          </a:p>
        </p:txBody>
      </p:sp>
      <p:sp>
        <p:nvSpPr>
          <p:cNvPr id="14" name="Pyöristetty suorakulmio 4">
            <a:extLst>
              <a:ext uri="{FF2B5EF4-FFF2-40B4-BE49-F238E27FC236}">
                <a16:creationId xmlns:a16="http://schemas.microsoft.com/office/drawing/2014/main" id="{8470DB0D-9F8F-4F2D-932A-6A58A72A0C2E}"/>
              </a:ext>
            </a:extLst>
          </p:cNvPr>
          <p:cNvSpPr/>
          <p:nvPr/>
        </p:nvSpPr>
        <p:spPr>
          <a:xfrm>
            <a:off x="5868144" y="3465854"/>
            <a:ext cx="2566555" cy="1200328"/>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Robocoast</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1-6/22 vs. 1-6/21</a:t>
            </a:r>
            <a:r>
              <a:rPr kumimoji="0" lang="fi-FI" sz="1400" b="1" i="0" u="none" strike="noStrike" kern="1200" cap="none" spc="0" normalizeH="0" baseline="0" noProof="0" dirty="0">
                <a:ln>
                  <a:noFill/>
                </a:ln>
                <a:solidFill>
                  <a:schemeClr val="tx1"/>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Turnover</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fi-FI" sz="1400" b="1" dirty="0">
                <a:solidFill>
                  <a:prstClr val="black"/>
                </a:solidFill>
                <a:latin typeface="Calibri" panose="020F0502020204030204"/>
              </a:rPr>
              <a:t>-10,5</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srgbClr val="0070C0"/>
                </a:solidFill>
                <a:effectLst/>
                <a:uLnTx/>
                <a:uFillTx/>
                <a:latin typeface="Calibri" panose="020F0502020204030204"/>
                <a:ea typeface="+mn-ea"/>
                <a:cs typeface="+mn-cs"/>
              </a:rPr>
              <a:t>Personnel</a:t>
            </a:r>
            <a:r>
              <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lang="fi-FI" sz="1400" b="1" dirty="0">
                <a:solidFill>
                  <a:prstClr val="black"/>
                </a:solidFill>
                <a:latin typeface="Calibri" panose="020F0502020204030204"/>
              </a:rPr>
              <a:t>-5,9</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Picture 5">
            <a:extLst>
              <a:ext uri="{FF2B5EF4-FFF2-40B4-BE49-F238E27FC236}">
                <a16:creationId xmlns:a16="http://schemas.microsoft.com/office/drawing/2014/main" id="{C13BA874-1D91-D17D-DB17-F662AD805D34}"/>
              </a:ext>
            </a:extLst>
          </p:cNvPr>
          <p:cNvPicPr>
            <a:picLocks noChangeAspect="1"/>
          </p:cNvPicPr>
          <p:nvPr/>
        </p:nvPicPr>
        <p:blipFill>
          <a:blip r:embed="rId2"/>
          <a:stretch>
            <a:fillRect/>
          </a:stretch>
        </p:blipFill>
        <p:spPr>
          <a:xfrm>
            <a:off x="179113" y="496352"/>
            <a:ext cx="4536504" cy="2763963"/>
          </a:xfrm>
          <a:prstGeom prst="rect">
            <a:avLst/>
          </a:prstGeom>
        </p:spPr>
      </p:pic>
      <p:pic>
        <p:nvPicPr>
          <p:cNvPr id="7" name="Picture 6">
            <a:extLst>
              <a:ext uri="{FF2B5EF4-FFF2-40B4-BE49-F238E27FC236}">
                <a16:creationId xmlns:a16="http://schemas.microsoft.com/office/drawing/2014/main" id="{633A77E3-E608-4E1A-969C-77811E16856C}"/>
              </a:ext>
            </a:extLst>
          </p:cNvPr>
          <p:cNvPicPr>
            <a:picLocks noChangeAspect="1"/>
          </p:cNvPicPr>
          <p:nvPr/>
        </p:nvPicPr>
        <p:blipFill>
          <a:blip r:embed="rId3"/>
          <a:stretch>
            <a:fillRect/>
          </a:stretch>
        </p:blipFill>
        <p:spPr>
          <a:xfrm>
            <a:off x="135006" y="3057651"/>
            <a:ext cx="4536504" cy="2765795"/>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9D78D6B9-C3FF-27E9-E989-E8FF9ED96D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31955290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pic>
        <p:nvPicPr>
          <p:cNvPr id="2" name="Picture 1">
            <a:extLst>
              <a:ext uri="{FF2B5EF4-FFF2-40B4-BE49-F238E27FC236}">
                <a16:creationId xmlns:a16="http://schemas.microsoft.com/office/drawing/2014/main" id="{0C91317B-F7CC-409A-ACF1-311603AF624D}"/>
              </a:ext>
            </a:extLst>
          </p:cNvPr>
          <p:cNvPicPr>
            <a:picLocks noChangeAspect="1"/>
          </p:cNvPicPr>
          <p:nvPr/>
        </p:nvPicPr>
        <p:blipFill>
          <a:blip r:embed="rId2"/>
          <a:stretch>
            <a:fillRect/>
          </a:stretch>
        </p:blipFill>
        <p:spPr>
          <a:xfrm>
            <a:off x="117867" y="836712"/>
            <a:ext cx="4186165" cy="4174187"/>
          </a:xfrm>
          <a:prstGeom prst="rect">
            <a:avLst/>
          </a:prstGeom>
        </p:spPr>
      </p:pic>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373416" y="5319384"/>
            <a:ext cx="3770584" cy="553998"/>
          </a:xfrm>
          <a:prstGeom prst="rect">
            <a:avLst/>
          </a:prstGeom>
          <a:noFill/>
        </p:spPr>
        <p:txBody>
          <a:bodyPr wrap="none" rtlCol="0">
            <a:spAutoFit/>
          </a:bodyPr>
          <a:lstStyle/>
          <a:p>
            <a:r>
              <a:rPr lang="fi-FI" sz="1000" dirty="0"/>
              <a:t>Joonas Hokkanen, Heikki Savikko, Heini Koutonen,</a:t>
            </a:r>
          </a:p>
          <a:p>
            <a:r>
              <a:rPr lang="fi-FI" sz="1000" dirty="0"/>
              <a:t>Heikki Rannikko, Tomi Rinne, Minna Pirilä</a:t>
            </a:r>
          </a:p>
          <a:p>
            <a:r>
              <a:rPr lang="fi-FI" sz="1000" dirty="0"/>
              <a:t>Suomen mineraaliklusterin kilpailukyky- ja vaikuttavuustutkimus</a:t>
            </a:r>
          </a:p>
        </p:txBody>
      </p:sp>
      <p:pic>
        <p:nvPicPr>
          <p:cNvPr id="5" name="Picture 4">
            <a:extLst>
              <a:ext uri="{FF2B5EF4-FFF2-40B4-BE49-F238E27FC236}">
                <a16:creationId xmlns:a16="http://schemas.microsoft.com/office/drawing/2014/main" id="{B4EE0289-E5FF-4178-BEEA-AD4AAA04D7B3}"/>
              </a:ext>
            </a:extLst>
          </p:cNvPr>
          <p:cNvPicPr>
            <a:picLocks noChangeAspect="1"/>
          </p:cNvPicPr>
          <p:nvPr/>
        </p:nvPicPr>
        <p:blipFill>
          <a:blip r:embed="rId3"/>
          <a:stretch>
            <a:fillRect/>
          </a:stretch>
        </p:blipFill>
        <p:spPr>
          <a:xfrm>
            <a:off x="4427983" y="844595"/>
            <a:ext cx="4545059" cy="4166304"/>
          </a:xfrm>
          <a:prstGeom prst="rect">
            <a:avLst/>
          </a:prstGeom>
        </p:spPr>
      </p:pic>
      <p:pic>
        <p:nvPicPr>
          <p:cNvPr id="7" name="Kuva 6" descr="Kuva, joka sisältää kohteen teksti, merkki, clipart-kuva&#10;&#10;Kuvaus luotu automaattisesti">
            <a:extLst>
              <a:ext uri="{FF2B5EF4-FFF2-40B4-BE49-F238E27FC236}">
                <a16:creationId xmlns:a16="http://schemas.microsoft.com/office/drawing/2014/main" id="{5F6C199A-DD0B-315E-5E2D-78D3F41EB6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36896165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12.5.2020</a:t>
            </a:r>
          </a:p>
        </p:txBody>
      </p:sp>
      <p:sp>
        <p:nvSpPr>
          <p:cNvPr id="8" name="Otsikko 1">
            <a:extLst>
              <a:ext uri="{FF2B5EF4-FFF2-40B4-BE49-F238E27FC236}">
                <a16:creationId xmlns:a16="http://schemas.microsoft.com/office/drawing/2014/main" id="{47756923-D34E-454D-8AE2-0492DB0051AA}"/>
              </a:ext>
            </a:extLst>
          </p:cNvPr>
          <p:cNvSpPr txBox="1">
            <a:spLocks/>
          </p:cNvSpPr>
          <p:nvPr/>
        </p:nvSpPr>
        <p:spPr>
          <a:xfrm>
            <a:off x="808191" y="70117"/>
            <a:ext cx="6675081" cy="465993"/>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fi-FI" sz="2700" b="1" cap="all" dirty="0">
                <a:solidFill>
                  <a:schemeClr val="accent2">
                    <a:lumMod val="50000"/>
                  </a:schemeClr>
                </a:solidFill>
                <a:effectLst>
                  <a:outerShdw blurRad="38100" dist="38100" dir="2700000" algn="tl">
                    <a:srgbClr val="000000">
                      <a:alpha val="43137"/>
                    </a:srgbClr>
                  </a:outerShdw>
                </a:effectLst>
              </a:rPr>
              <a:t>Mineraaliklusterin vaikuttavuus </a:t>
            </a:r>
          </a:p>
          <a:p>
            <a:pPr fontAlgn="auto">
              <a:spcAft>
                <a:spcPts val="0"/>
              </a:spcAft>
            </a:pPr>
            <a:r>
              <a:rPr lang="fi-FI" sz="1200" b="1" cap="all" dirty="0">
                <a:solidFill>
                  <a:schemeClr val="accent2">
                    <a:lumMod val="50000"/>
                  </a:schemeClr>
                </a:solidFill>
              </a:rPr>
              <a:t>(kaivostoiminta, metallien jalostus sekä  kaivos-, louhinta- ja rakennuskoneiden valmistus )</a:t>
            </a:r>
          </a:p>
        </p:txBody>
      </p:sp>
      <p:sp>
        <p:nvSpPr>
          <p:cNvPr id="3" name="TextBox 2">
            <a:extLst>
              <a:ext uri="{FF2B5EF4-FFF2-40B4-BE49-F238E27FC236}">
                <a16:creationId xmlns:a16="http://schemas.microsoft.com/office/drawing/2014/main" id="{ABB5D98B-0267-4978-AF32-DC70A3A117C4}"/>
              </a:ext>
            </a:extLst>
          </p:cNvPr>
          <p:cNvSpPr txBox="1"/>
          <p:nvPr/>
        </p:nvSpPr>
        <p:spPr>
          <a:xfrm>
            <a:off x="5436096" y="5744282"/>
            <a:ext cx="3770584" cy="553998"/>
          </a:xfrm>
          <a:prstGeom prst="rect">
            <a:avLst/>
          </a:prstGeom>
          <a:noFill/>
        </p:spPr>
        <p:txBody>
          <a:bodyPr wrap="none" rtlCol="0">
            <a:spAutoFit/>
          </a:bodyPr>
          <a:lstStyle/>
          <a:p>
            <a:r>
              <a:rPr lang="fi-FI" sz="1000"/>
              <a:t>Joonas Hokkanen, Heikki Savikko, Heini Koutonen,</a:t>
            </a:r>
          </a:p>
          <a:p>
            <a:r>
              <a:rPr lang="fi-FI" sz="1000"/>
              <a:t>Heikki Rannikko, Tomi Rinne, Minna Pirilä</a:t>
            </a:r>
          </a:p>
          <a:p>
            <a:r>
              <a:rPr lang="fi-FI" sz="1000"/>
              <a:t>Suomen mineraaliklusterin kilpailukyky- ja vaikuttavuustutkimus</a:t>
            </a:r>
            <a:endParaRPr lang="fi-FI" sz="1000" dirty="0"/>
          </a:p>
        </p:txBody>
      </p:sp>
      <p:pic>
        <p:nvPicPr>
          <p:cNvPr id="5" name="Picture 4">
            <a:extLst>
              <a:ext uri="{FF2B5EF4-FFF2-40B4-BE49-F238E27FC236}">
                <a16:creationId xmlns:a16="http://schemas.microsoft.com/office/drawing/2014/main" id="{C08BF74C-0119-4EB3-B6D3-9A296BDA1164}"/>
              </a:ext>
            </a:extLst>
          </p:cNvPr>
          <p:cNvPicPr>
            <a:picLocks noChangeAspect="1"/>
          </p:cNvPicPr>
          <p:nvPr/>
        </p:nvPicPr>
        <p:blipFill>
          <a:blip r:embed="rId2"/>
          <a:stretch>
            <a:fillRect/>
          </a:stretch>
        </p:blipFill>
        <p:spPr>
          <a:xfrm>
            <a:off x="531620" y="760713"/>
            <a:ext cx="4924580" cy="5536510"/>
          </a:xfrm>
          <a:prstGeom prst="rect">
            <a:avLst/>
          </a:prstGeom>
        </p:spPr>
      </p:pic>
      <p:sp>
        <p:nvSpPr>
          <p:cNvPr id="9" name="Nuoli oikealle 11">
            <a:extLst>
              <a:ext uri="{FF2B5EF4-FFF2-40B4-BE49-F238E27FC236}">
                <a16:creationId xmlns:a16="http://schemas.microsoft.com/office/drawing/2014/main" id="{C02A75DE-33D1-4BFD-99B2-934B12AADA88}"/>
              </a:ext>
            </a:extLst>
          </p:cNvPr>
          <p:cNvSpPr/>
          <p:nvPr/>
        </p:nvSpPr>
        <p:spPr>
          <a:xfrm flipH="1">
            <a:off x="5493434" y="1916832"/>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0" name="Nuoli oikealle 11">
            <a:extLst>
              <a:ext uri="{FF2B5EF4-FFF2-40B4-BE49-F238E27FC236}">
                <a16:creationId xmlns:a16="http://schemas.microsoft.com/office/drawing/2014/main" id="{648F2A8F-4E81-4283-8BEA-855699EC076B}"/>
              </a:ext>
            </a:extLst>
          </p:cNvPr>
          <p:cNvSpPr/>
          <p:nvPr/>
        </p:nvSpPr>
        <p:spPr>
          <a:xfrm flipH="1">
            <a:off x="5451171" y="3573601"/>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11" name="Nuoli oikealle 11">
            <a:extLst>
              <a:ext uri="{FF2B5EF4-FFF2-40B4-BE49-F238E27FC236}">
                <a16:creationId xmlns:a16="http://schemas.microsoft.com/office/drawing/2014/main" id="{D8F04A4E-8AE5-443A-AA07-427277E8A098}"/>
              </a:ext>
            </a:extLst>
          </p:cNvPr>
          <p:cNvSpPr/>
          <p:nvPr/>
        </p:nvSpPr>
        <p:spPr>
          <a:xfrm flipH="1">
            <a:off x="5456200" y="5278173"/>
            <a:ext cx="500063" cy="215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i-FI">
              <a:solidFill>
                <a:srgbClr val="FF0000"/>
              </a:solidFill>
            </a:endParaRPr>
          </a:p>
        </p:txBody>
      </p:sp>
      <p:sp>
        <p:nvSpPr>
          <p:cNvPr id="7" name="TextBox 6">
            <a:extLst>
              <a:ext uri="{FF2B5EF4-FFF2-40B4-BE49-F238E27FC236}">
                <a16:creationId xmlns:a16="http://schemas.microsoft.com/office/drawing/2014/main" id="{017BBEC1-B6DF-4E4D-B0E4-5700DA5221AC}"/>
              </a:ext>
            </a:extLst>
          </p:cNvPr>
          <p:cNvSpPr txBox="1"/>
          <p:nvPr/>
        </p:nvSpPr>
        <p:spPr>
          <a:xfrm>
            <a:off x="6076589" y="1839336"/>
            <a:ext cx="2815891" cy="2308324"/>
          </a:xfrm>
          <a:prstGeom prst="rect">
            <a:avLst/>
          </a:prstGeom>
          <a:noFill/>
        </p:spPr>
        <p:txBody>
          <a:bodyPr wrap="square" rtlCol="0">
            <a:spAutoFit/>
          </a:bodyPr>
          <a:lstStyle/>
          <a:p>
            <a:r>
              <a:rPr lang="sv-SE" sz="1600" dirty="0" err="1">
                <a:solidFill>
                  <a:schemeClr val="accent2">
                    <a:lumMod val="50000"/>
                  </a:schemeClr>
                </a:solidFill>
              </a:rPr>
              <a:t>Satakunnassa</a:t>
            </a:r>
            <a:r>
              <a:rPr lang="sv-SE" sz="1600" dirty="0">
                <a:solidFill>
                  <a:schemeClr val="accent2">
                    <a:lumMod val="50000"/>
                  </a:schemeClr>
                </a:solidFill>
              </a:rPr>
              <a:t> </a:t>
            </a:r>
            <a:r>
              <a:rPr lang="sv-SE" sz="1600" dirty="0" err="1">
                <a:solidFill>
                  <a:schemeClr val="accent2">
                    <a:lumMod val="50000"/>
                  </a:schemeClr>
                </a:solidFill>
              </a:rPr>
              <a:t>mineraaliklusterin</a:t>
            </a:r>
            <a:r>
              <a:rPr lang="sv-SE" sz="1600" dirty="0">
                <a:solidFill>
                  <a:schemeClr val="accent2">
                    <a:lumMod val="50000"/>
                  </a:schemeClr>
                </a:solidFill>
              </a:rPr>
              <a:t> </a:t>
            </a:r>
            <a:r>
              <a:rPr lang="sv-SE" sz="1600" dirty="0" err="1">
                <a:solidFill>
                  <a:schemeClr val="accent2">
                    <a:lumMod val="50000"/>
                  </a:schemeClr>
                </a:solidFill>
              </a:rPr>
              <a:t>osuus</a:t>
            </a:r>
            <a:r>
              <a:rPr lang="sv-SE" sz="1600" dirty="0">
                <a:solidFill>
                  <a:schemeClr val="accent2">
                    <a:lumMod val="50000"/>
                  </a:schemeClr>
                </a:solidFill>
              </a:rPr>
              <a:t> </a:t>
            </a:r>
            <a:r>
              <a:rPr lang="sv-SE" sz="1600" dirty="0" err="1">
                <a:solidFill>
                  <a:schemeClr val="accent2">
                    <a:lumMod val="50000"/>
                  </a:schemeClr>
                </a:solidFill>
              </a:rPr>
              <a:t>kokonaistuotoksesta</a:t>
            </a:r>
            <a:r>
              <a:rPr lang="sv-SE" sz="1600" dirty="0">
                <a:solidFill>
                  <a:schemeClr val="accent2">
                    <a:lumMod val="50000"/>
                  </a:schemeClr>
                </a:solidFill>
              </a:rPr>
              <a:t> </a:t>
            </a:r>
            <a:r>
              <a:rPr lang="sv-SE" sz="1600" dirty="0" err="1">
                <a:solidFill>
                  <a:schemeClr val="accent2">
                    <a:lumMod val="50000"/>
                  </a:schemeClr>
                </a:solidFill>
              </a:rPr>
              <a:t>kerrannaisvaikutuksineen</a:t>
            </a:r>
            <a:r>
              <a:rPr lang="sv-SE" sz="1600" dirty="0">
                <a:solidFill>
                  <a:schemeClr val="accent2">
                    <a:lumMod val="50000"/>
                  </a:schemeClr>
                </a:solidFill>
              </a:rPr>
              <a:t> on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viidesosa</a:t>
            </a:r>
            <a:r>
              <a:rPr lang="sv-SE" sz="1600" dirty="0">
                <a:solidFill>
                  <a:schemeClr val="accent2">
                    <a:lumMod val="50000"/>
                  </a:schemeClr>
                </a:solidFill>
              </a:rPr>
              <a:t>, </a:t>
            </a:r>
          </a:p>
          <a:p>
            <a:r>
              <a:rPr lang="sv-SE" sz="1600" dirty="0" err="1">
                <a:solidFill>
                  <a:schemeClr val="accent2">
                    <a:lumMod val="50000"/>
                  </a:schemeClr>
                </a:solidFill>
              </a:rPr>
              <a:t>arvonlisäyksestä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kuudesosa</a:t>
            </a:r>
            <a:r>
              <a:rPr lang="sv-SE" sz="1600" dirty="0">
                <a:solidFill>
                  <a:schemeClr val="accent2">
                    <a:lumMod val="50000"/>
                  </a:schemeClr>
                </a:solidFill>
              </a:rPr>
              <a:t> ja </a:t>
            </a:r>
          </a:p>
          <a:p>
            <a:r>
              <a:rPr lang="sv-SE" sz="1600" dirty="0" err="1">
                <a:solidFill>
                  <a:schemeClr val="accent2">
                    <a:lumMod val="50000"/>
                  </a:schemeClr>
                </a:solidFill>
              </a:rPr>
              <a:t>työllisyydestä</a:t>
            </a:r>
            <a:r>
              <a:rPr lang="sv-SE" sz="1600" dirty="0">
                <a:solidFill>
                  <a:schemeClr val="accent2">
                    <a:lumMod val="50000"/>
                  </a:schemeClr>
                </a:solidFill>
              </a:rPr>
              <a:t> </a:t>
            </a:r>
            <a:r>
              <a:rPr lang="sv-SE" sz="1600" dirty="0" err="1">
                <a:solidFill>
                  <a:schemeClr val="accent2">
                    <a:lumMod val="50000"/>
                  </a:schemeClr>
                </a:solidFill>
              </a:rPr>
              <a:t>noin</a:t>
            </a:r>
            <a:r>
              <a:rPr lang="sv-SE" sz="1600" dirty="0">
                <a:solidFill>
                  <a:schemeClr val="accent2">
                    <a:lumMod val="50000"/>
                  </a:schemeClr>
                </a:solidFill>
              </a:rPr>
              <a:t> </a:t>
            </a:r>
            <a:r>
              <a:rPr lang="sv-SE" sz="1600" dirty="0" err="1">
                <a:solidFill>
                  <a:schemeClr val="accent2">
                    <a:lumMod val="50000"/>
                  </a:schemeClr>
                </a:solidFill>
              </a:rPr>
              <a:t>kahdeksasosa</a:t>
            </a:r>
            <a:r>
              <a:rPr lang="sv-SE" sz="1600" dirty="0">
                <a:solidFill>
                  <a:schemeClr val="accent2">
                    <a:lumMod val="50000"/>
                  </a:schemeClr>
                </a:solidFill>
              </a:rPr>
              <a:t>.</a:t>
            </a:r>
            <a:endParaRPr lang="fi-FI" sz="1600" dirty="0">
              <a:solidFill>
                <a:schemeClr val="accent2">
                  <a:lumMod val="50000"/>
                </a:schemeClr>
              </a:solidFill>
            </a:endParaRPr>
          </a:p>
        </p:txBody>
      </p:sp>
      <p:pic>
        <p:nvPicPr>
          <p:cNvPr id="2" name="Kuva 1" descr="Kuva, joka sisältää kohteen teksti, merkki, clipart-kuva&#10;&#10;Kuvaus luotu automaattisesti">
            <a:extLst>
              <a:ext uri="{FF2B5EF4-FFF2-40B4-BE49-F238E27FC236}">
                <a16:creationId xmlns:a16="http://schemas.microsoft.com/office/drawing/2014/main" id="{51FE5227-D1C1-AC4D-4FDC-A20B566DB9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640167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54F292-2909-C11E-CD7F-3D3C5C93023F}"/>
              </a:ext>
            </a:extLst>
          </p:cNvPr>
          <p:cNvPicPr>
            <a:picLocks noChangeAspect="1"/>
          </p:cNvPicPr>
          <p:nvPr/>
        </p:nvPicPr>
        <p:blipFill>
          <a:blip r:embed="rId2"/>
          <a:stretch>
            <a:fillRect/>
          </a:stretch>
        </p:blipFill>
        <p:spPr>
          <a:xfrm>
            <a:off x="91629" y="400124"/>
            <a:ext cx="3854244" cy="2353476"/>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88648" y="1656283"/>
            <a:ext cx="1946313" cy="1856436"/>
          </a:xfrm>
          <a:prstGeom prst="rect">
            <a:avLst/>
          </a:prstGeom>
        </p:spPr>
      </p:pic>
      <p:sp>
        <p:nvSpPr>
          <p:cNvPr id="2" name="Otsikko 1"/>
          <p:cNvSpPr>
            <a:spLocks noGrp="1"/>
          </p:cNvSpPr>
          <p:nvPr>
            <p:ph type="ctrTitle"/>
          </p:nvPr>
        </p:nvSpPr>
        <p:spPr>
          <a:xfrm>
            <a:off x="57159" y="93726"/>
            <a:ext cx="8869055" cy="465993"/>
          </a:xfrm>
        </p:spPr>
        <p:txBody>
          <a:bodyPr>
            <a:noAutofit/>
          </a:bodyPr>
          <a:lstStyle/>
          <a:p>
            <a:r>
              <a:rPr lang="fi-FI" sz="2700" b="1" cap="all" dirty="0">
                <a:solidFill>
                  <a:schemeClr val="accent5">
                    <a:lumMod val="75000"/>
                  </a:schemeClr>
                </a:solidFill>
                <a:effectLst>
                  <a:outerShdw blurRad="38100" dist="38100" dir="2700000" algn="tl">
                    <a:srgbClr val="000000">
                      <a:alpha val="43137"/>
                    </a:srgbClr>
                  </a:outerShdw>
                </a:effectLst>
              </a:rPr>
              <a:t>RUOKA-ala satakunnassa </a:t>
            </a:r>
            <a:r>
              <a:rPr lang="fi-FI" sz="1200" b="1" cap="all" dirty="0">
                <a:solidFill>
                  <a:schemeClr val="accent5">
                    <a:lumMod val="75000"/>
                  </a:schemeClr>
                </a:solidFill>
              </a:rPr>
              <a:t>(Maatalous, elintarviketeollisuus ja -kauppa sekä ravitsemispalvelut)</a:t>
            </a:r>
          </a:p>
        </p:txBody>
      </p:sp>
      <p:sp>
        <p:nvSpPr>
          <p:cNvPr id="9" name="Tekstiruutu 8"/>
          <p:cNvSpPr txBox="1"/>
          <p:nvPr/>
        </p:nvSpPr>
        <p:spPr>
          <a:xfrm>
            <a:off x="8901604" y="227958"/>
            <a:ext cx="307777" cy="417723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Knuuttila ja Vatanen (LUKE 2017): Selvitys ruokaketjun merkityksestä kansantaloudelle ja alueille</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kstiruutu 41"/>
          <p:cNvSpPr txBox="1"/>
          <p:nvPr/>
        </p:nvSpPr>
        <p:spPr>
          <a:xfrm>
            <a:off x="4699250" y="522545"/>
            <a:ext cx="4280273" cy="178510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tuotti Satakunnassa v. 2014 välitöntä arvonlisäystä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rPr>
              <a:t>405 milj. €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ja välillisesti</a:t>
            </a:r>
            <a:r>
              <a:rPr kumimoji="0" lang="fi-FI" sz="36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101 milj.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osuus yht. </a:t>
            </a:r>
            <a:r>
              <a:rPr kumimoji="0" lang="fi-FI" sz="1800" b="1" i="0" u="none" strike="noStrike" kern="1200" cap="none" spc="0" normalizeH="0" baseline="0" noProof="0" dirty="0">
                <a:ln>
                  <a:noFill/>
                </a:ln>
                <a:solidFill>
                  <a:srgbClr val="2683C6">
                    <a:lumMod val="75000"/>
                  </a:srgbClr>
                </a:solidFill>
                <a:effectLst/>
                <a:uLnTx/>
                <a:uFillTx/>
                <a:latin typeface="Calibri" panose="020F0502020204030204"/>
                <a:ea typeface="+mn-ea"/>
                <a:cs typeface="+mn-cs"/>
              </a:rPr>
              <a:t>7,5 %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 alueen BKT:stä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9118" y="5032829"/>
            <a:ext cx="2169530"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Tilastokeskus  ja Satakuntaliitto 2018          </a:t>
            </a:r>
          </a:p>
        </p:txBody>
      </p:sp>
      <p:sp>
        <p:nvSpPr>
          <p:cNvPr id="5" name="Pyöristetty suorakulmio 4"/>
          <p:cNvSpPr/>
          <p:nvPr/>
        </p:nvSpPr>
        <p:spPr>
          <a:xfrm>
            <a:off x="6270971" y="4641017"/>
            <a:ext cx="2708552" cy="1630235"/>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4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srgbClr val="0070C0"/>
                </a:solidFill>
                <a:effectLst/>
                <a:uLnTx/>
                <a:uFillTx/>
                <a:latin typeface="Calibri" panose="020F0502020204030204"/>
                <a:ea typeface="+mn-ea"/>
                <a:cs typeface="+mn-cs"/>
              </a:rPr>
              <a:t>Ruoka-alan välittömät veroluonteiset maksut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dirty="0">
                <a:ln>
                  <a:noFill/>
                </a:ln>
                <a:solidFill>
                  <a:srgbClr val="0070C0"/>
                </a:solidFill>
                <a:effectLst/>
                <a:uLnTx/>
                <a:uFillTx/>
                <a:latin typeface="Calibri" panose="020F0502020204030204"/>
                <a:ea typeface="+mn-ea"/>
                <a:cs typeface="+mn-cs"/>
              </a:rPr>
              <a:t>Palkansaajaverot maakuntaan 36 milj.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dirty="0">
                <a:ln>
                  <a:noFill/>
                </a:ln>
                <a:solidFill>
                  <a:srgbClr val="0070C0"/>
                </a:solidFill>
                <a:effectLst/>
                <a:uLnTx/>
                <a:uFillTx/>
                <a:latin typeface="Calibri" panose="020F0502020204030204"/>
                <a:ea typeface="+mn-ea"/>
                <a:cs typeface="+mn-cs"/>
              </a:rPr>
              <a:t>Palkansaajaverot valtiolle 15 milj.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dirty="0">
                <a:ln>
                  <a:noFill/>
                </a:ln>
                <a:solidFill>
                  <a:srgbClr val="0070C0"/>
                </a:solidFill>
                <a:effectLst/>
                <a:uLnTx/>
                <a:uFillTx/>
                <a:latin typeface="Calibri" panose="020F0502020204030204"/>
                <a:ea typeface="+mn-ea"/>
                <a:cs typeface="+mn-cs"/>
              </a:rPr>
              <a:t>Yritysverot maakuntaan 8 milj.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dirty="0">
                <a:ln>
                  <a:noFill/>
                </a:ln>
                <a:solidFill>
                  <a:srgbClr val="0070C0"/>
                </a:solidFill>
                <a:effectLst/>
                <a:uLnTx/>
                <a:uFillTx/>
                <a:latin typeface="Calibri" panose="020F0502020204030204"/>
                <a:ea typeface="+mn-ea"/>
                <a:cs typeface="+mn-cs"/>
              </a:rPr>
              <a:t>Yritysverot valtiolle 14 milj.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dirty="0">
                <a:ln>
                  <a:noFill/>
                </a:ln>
                <a:solidFill>
                  <a:srgbClr val="0070C0"/>
                </a:solidFill>
                <a:effectLst/>
                <a:uLnTx/>
                <a:uFillTx/>
                <a:latin typeface="Calibri" panose="020F0502020204030204"/>
                <a:ea typeface="+mn-ea"/>
                <a:cs typeface="+mn-cs"/>
              </a:rPr>
              <a:t>Työnantajan SOTU-maksut 46 milj.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000" b="0" i="0" u="none" strike="noStrike" kern="1200" cap="none" spc="0" normalizeH="0" baseline="0" noProof="0" dirty="0">
                <a:ln>
                  <a:noFill/>
                </a:ln>
                <a:solidFill>
                  <a:srgbClr val="0070C0"/>
                </a:solidFill>
                <a:effectLst/>
                <a:uLnTx/>
                <a:uFillTx/>
                <a:latin typeface="Calibri" panose="020F0502020204030204"/>
                <a:ea typeface="+mn-ea"/>
                <a:cs typeface="+mn-cs"/>
              </a:rPr>
              <a:t>Kaikki yhteensä 119 milj.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400" b="0" i="0" u="sng"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400" b="0"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3" name="Rectangle 22"/>
          <p:cNvSpPr/>
          <p:nvPr/>
        </p:nvSpPr>
        <p:spPr>
          <a:xfrm>
            <a:off x="4718720" y="3253260"/>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Ruoka-ala työllisti v. 2014 välittömästi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11 612 hlö</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välillisesti</a:t>
            </a:r>
            <a:r>
              <a:rPr kumimoji="0" lang="fi-FI" sz="36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 </a:t>
            </a:r>
            <a:r>
              <a:rPr kumimoji="0" lang="fi-FI" sz="1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1 589 hlö</a:t>
            </a:r>
            <a:r>
              <a:rPr kumimoji="0" lang="fi-FI"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Osuus työllisistä yht. </a:t>
            </a:r>
            <a:r>
              <a:rPr kumimoji="0" lang="fi-FI" sz="1800" b="1" i="0"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a:ea typeface="+mn-ea"/>
                <a:cs typeface="+mn-cs"/>
              </a:rPr>
              <a:t>12,9 % </a:t>
            </a: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(maan keskiarvo 11,7 %)</a:t>
            </a:r>
          </a:p>
        </p:txBody>
      </p:sp>
      <p:sp>
        <p:nvSpPr>
          <p:cNvPr id="44" name="Rectangle 43"/>
          <p:cNvSpPr/>
          <p:nvPr/>
        </p:nvSpPr>
        <p:spPr>
          <a:xfrm>
            <a:off x="4705202" y="1218584"/>
            <a:ext cx="4572000" cy="203132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Satakunnan ruoka-ala maksoi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veroluonteisia maksuja v. 2014 yht.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3E8853">
                    <a:lumMod val="75000"/>
                  </a:srgbClr>
                </a:solidFill>
                <a:effectLst>
                  <a:outerShdw blurRad="38100" dist="38100" dir="2700000" algn="tl">
                    <a:srgbClr val="000000">
                      <a:alpha val="43137"/>
                    </a:srgbClr>
                  </a:outerShdw>
                </a:effectLst>
                <a:uLnTx/>
                <a:uFillTx/>
                <a:latin typeface="Calibri" panose="020F0502020204030204"/>
                <a:ea typeface="+mn-ea"/>
                <a:cs typeface="+mn-cs"/>
              </a:rPr>
              <a:t>119 milj. €</a:t>
            </a:r>
          </a:p>
        </p:txBody>
      </p:sp>
      <p:sp>
        <p:nvSpPr>
          <p:cNvPr id="45" name="Tekstiruutu 34"/>
          <p:cNvSpPr txBox="1"/>
          <p:nvPr/>
        </p:nvSpPr>
        <p:spPr>
          <a:xfrm>
            <a:off x="-48673" y="4453589"/>
            <a:ext cx="186621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Britannic Bold" panose="020B0903060703020204" pitchFamily="34" charset="0"/>
                <a:ea typeface="+mn-ea"/>
                <a:cs typeface="+mn-cs"/>
              </a:rPr>
              <a:t>Elint.teollisuus</a:t>
            </a:r>
            <a:endPar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endParaRPr>
          </a:p>
        </p:txBody>
      </p:sp>
      <p:sp>
        <p:nvSpPr>
          <p:cNvPr id="47" name="Tekstiruutu 34"/>
          <p:cNvSpPr txBox="1"/>
          <p:nvPr/>
        </p:nvSpPr>
        <p:spPr>
          <a:xfrm>
            <a:off x="-29343" y="5924683"/>
            <a:ext cx="22910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Ravitsemispalvelut</a:t>
            </a:r>
          </a:p>
        </p:txBody>
      </p:sp>
      <p:sp>
        <p:nvSpPr>
          <p:cNvPr id="30" name="Pyöristetty suorakulmio 9"/>
          <p:cNvSpPr/>
          <p:nvPr/>
        </p:nvSpPr>
        <p:spPr>
          <a:xfrm>
            <a:off x="2172871" y="4518164"/>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31" name="Rectangle 30"/>
          <p:cNvSpPr/>
          <p:nvPr/>
        </p:nvSpPr>
        <p:spPr>
          <a:xfrm>
            <a:off x="2354011" y="4503938"/>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4515</a:t>
            </a:r>
          </a:p>
        </p:txBody>
      </p:sp>
      <p:sp>
        <p:nvSpPr>
          <p:cNvPr id="32" name="Tekstiruutu 34"/>
          <p:cNvSpPr txBox="1"/>
          <p:nvPr/>
        </p:nvSpPr>
        <p:spPr>
          <a:xfrm>
            <a:off x="-48697" y="4096279"/>
            <a:ext cx="13436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rPr>
              <a:t>Maatalous</a:t>
            </a: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22.10.2022</a:t>
            </a:r>
          </a:p>
        </p:txBody>
      </p:sp>
      <p:sp>
        <p:nvSpPr>
          <p:cNvPr id="3" name="Rectangle 2"/>
          <p:cNvSpPr>
            <a:spLocks noChangeArrowheads="1"/>
          </p:cNvSpPr>
          <p:nvPr/>
        </p:nvSpPr>
        <p:spPr bwMode="auto">
          <a:xfrm>
            <a:off x="0" y="579035"/>
            <a:ext cx="82247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Suorakulmio 20"/>
          <p:cNvSpPr/>
          <p:nvPr/>
        </p:nvSpPr>
        <p:spPr>
          <a:xfrm>
            <a:off x="24320" y="2778506"/>
            <a:ext cx="4544720"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Elintarviketeollisuuden liikevaihdon kasvu 2010-2021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fi-FI" sz="1400" dirty="0">
                <a:solidFill>
                  <a:srgbClr val="FF0000"/>
                </a:solidFill>
                <a:latin typeface="Calibri" panose="020F0502020204030204"/>
              </a:rPr>
              <a:t>34,8</a:t>
            </a:r>
            <a:r>
              <a:rPr kumimoji="0" lang="fi-FI" sz="1400" b="0" i="0" u="none" strike="noStrike" kern="1200" cap="none" spc="0" normalizeH="0" baseline="0" noProof="0" dirty="0">
                <a:ln>
                  <a:noFill/>
                </a:ln>
                <a:solidFill>
                  <a:srgbClr val="FF0000"/>
                </a:solidFill>
                <a:effectLst/>
                <a:uLnTx/>
                <a:uFillTx/>
                <a:latin typeface="Calibri" panose="020F0502020204030204"/>
                <a:ea typeface="+mn-ea"/>
                <a:cs typeface="+mn-cs"/>
              </a:rPr>
              <a:t> %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(kaikki alueen yritykset keskim. </a:t>
            </a:r>
            <a:r>
              <a:rPr lang="fi-FI" sz="1400" dirty="0">
                <a:solidFill>
                  <a:prstClr val="white">
                    <a:lumMod val="50000"/>
                  </a:prstClr>
                </a:solidFill>
                <a:latin typeface="Calibri" panose="020F0502020204030204"/>
              </a:rPr>
              <a:t>15,7</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Satakunnan osuus alkutuotannon ja elintarviketeollisuuden tuotoksen arvosta on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6,5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v. 2019 (väestöosuus 3,9 %). </a:t>
            </a:r>
          </a:p>
        </p:txBody>
      </p:sp>
      <p:pic>
        <p:nvPicPr>
          <p:cNvPr id="35" name="Picture 34"/>
          <p:cNvPicPr>
            <a:picLocks noChangeAspect="1"/>
          </p:cNvPicPr>
          <p:nvPr/>
        </p:nvPicPr>
        <p:blipFill>
          <a:blip r:embed="rId5"/>
          <a:stretch>
            <a:fillRect/>
          </a:stretch>
        </p:blipFill>
        <p:spPr>
          <a:xfrm>
            <a:off x="8380882" y="27518"/>
            <a:ext cx="572689" cy="510929"/>
          </a:xfrm>
          <a:prstGeom prst="rect">
            <a:avLst/>
          </a:prstGeom>
        </p:spPr>
      </p:pic>
      <p:sp>
        <p:nvSpPr>
          <p:cNvPr id="36" name="Tekstiruutu 34"/>
          <p:cNvSpPr txBox="1"/>
          <p:nvPr/>
        </p:nvSpPr>
        <p:spPr>
          <a:xfrm>
            <a:off x="-55465" y="4854270"/>
            <a:ext cx="224292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Britannic Bold" panose="020B0903060703020204" pitchFamily="34" charset="0"/>
                <a:ea typeface="+mn-ea"/>
                <a:cs typeface="+mn-cs"/>
              </a:rPr>
              <a:t>Elint.tukkukauppa</a:t>
            </a:r>
            <a:endPar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endParaRPr>
          </a:p>
        </p:txBody>
      </p:sp>
      <p:sp>
        <p:nvSpPr>
          <p:cNvPr id="38" name="Tekstiruutu 34"/>
          <p:cNvSpPr txBox="1"/>
          <p:nvPr/>
        </p:nvSpPr>
        <p:spPr>
          <a:xfrm>
            <a:off x="-45817" y="5273751"/>
            <a:ext cx="230383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err="1">
                <a:ln>
                  <a:noFill/>
                </a:ln>
                <a:solidFill>
                  <a:prstClr val="black"/>
                </a:solidFill>
                <a:effectLst/>
                <a:uLnTx/>
                <a:uFillTx/>
                <a:latin typeface="Britannic Bold" panose="020B0903060703020204" pitchFamily="34" charset="0"/>
                <a:ea typeface="+mn-ea"/>
                <a:cs typeface="+mn-cs"/>
              </a:rPr>
              <a:t>Elint.vähitt.kauppa</a:t>
            </a:r>
            <a:endParaRPr kumimoji="0" lang="fi-FI" sz="2000" b="1" i="0" u="none" strike="noStrike" kern="1200" cap="none" spc="0" normalizeH="0" baseline="0" noProof="0" dirty="0">
              <a:ln>
                <a:noFill/>
              </a:ln>
              <a:solidFill>
                <a:prstClr val="black"/>
              </a:solidFill>
              <a:effectLst/>
              <a:uLnTx/>
              <a:uFillTx/>
              <a:latin typeface="Britannic Bold" panose="020B0903060703020204" pitchFamily="34" charset="0"/>
              <a:ea typeface="+mn-ea"/>
              <a:cs typeface="+mn-cs"/>
            </a:endParaRPr>
          </a:p>
        </p:txBody>
      </p:sp>
      <p:sp>
        <p:nvSpPr>
          <p:cNvPr id="29" name="Tekstiruutu 34"/>
          <p:cNvSpPr txBox="1"/>
          <p:nvPr/>
        </p:nvSpPr>
        <p:spPr>
          <a:xfrm>
            <a:off x="1921014" y="3655677"/>
            <a:ext cx="2751793" cy="80021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Välitön työllisyys,   Arvonlisäys,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työllistä                     milj. €</a:t>
            </a:r>
          </a:p>
        </p:txBody>
      </p:sp>
      <p:sp>
        <p:nvSpPr>
          <p:cNvPr id="54" name="Pyöristetty suorakulmio 9"/>
          <p:cNvSpPr/>
          <p:nvPr/>
        </p:nvSpPr>
        <p:spPr>
          <a:xfrm>
            <a:off x="2187832" y="4872966"/>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5" name="Pyöristetty suorakulmio 9"/>
          <p:cNvSpPr/>
          <p:nvPr/>
        </p:nvSpPr>
        <p:spPr>
          <a:xfrm>
            <a:off x="2194312" y="5269800"/>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6" name="Pyöristetty suorakulmio 9"/>
          <p:cNvSpPr/>
          <p:nvPr/>
        </p:nvSpPr>
        <p:spPr>
          <a:xfrm>
            <a:off x="3520313" y="4872966"/>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59" name="Pyöristetty suorakulmio 9"/>
          <p:cNvSpPr/>
          <p:nvPr/>
        </p:nvSpPr>
        <p:spPr>
          <a:xfrm>
            <a:off x="3531253" y="6018878"/>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0" name="Pyöristetty suorakulmio 9"/>
          <p:cNvSpPr/>
          <p:nvPr/>
        </p:nvSpPr>
        <p:spPr>
          <a:xfrm>
            <a:off x="3529134" y="5275385"/>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2" name="Pyöristetty suorakulmio 9"/>
          <p:cNvSpPr/>
          <p:nvPr/>
        </p:nvSpPr>
        <p:spPr>
          <a:xfrm>
            <a:off x="3517423" y="4531892"/>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3" name="Pyöristetty suorakulmio 9"/>
          <p:cNvSpPr/>
          <p:nvPr/>
        </p:nvSpPr>
        <p:spPr>
          <a:xfrm>
            <a:off x="3535061" y="5661040"/>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4" name="Pyöristetty suorakulmio 9"/>
          <p:cNvSpPr/>
          <p:nvPr/>
        </p:nvSpPr>
        <p:spPr>
          <a:xfrm>
            <a:off x="2230147" y="6011514"/>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5" name="Pyöristetty suorakulmio 9"/>
          <p:cNvSpPr/>
          <p:nvPr/>
        </p:nvSpPr>
        <p:spPr>
          <a:xfrm>
            <a:off x="2220295" y="5659455"/>
            <a:ext cx="912432" cy="242316"/>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67" name="Rectangle 66"/>
          <p:cNvSpPr/>
          <p:nvPr/>
        </p:nvSpPr>
        <p:spPr>
          <a:xfrm>
            <a:off x="3679781" y="4854646"/>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175</a:t>
            </a:r>
          </a:p>
        </p:txBody>
      </p:sp>
      <p:sp>
        <p:nvSpPr>
          <p:cNvPr id="68" name="Rectangle 67"/>
          <p:cNvSpPr/>
          <p:nvPr/>
        </p:nvSpPr>
        <p:spPr>
          <a:xfrm>
            <a:off x="3751243" y="4496388"/>
            <a:ext cx="36740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72</a:t>
            </a:r>
          </a:p>
        </p:txBody>
      </p:sp>
      <p:sp>
        <p:nvSpPr>
          <p:cNvPr id="69" name="Rectangle 68"/>
          <p:cNvSpPr/>
          <p:nvPr/>
        </p:nvSpPr>
        <p:spPr>
          <a:xfrm>
            <a:off x="3741837" y="5247464"/>
            <a:ext cx="36740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18</a:t>
            </a:r>
          </a:p>
        </p:txBody>
      </p:sp>
      <p:sp>
        <p:nvSpPr>
          <p:cNvPr id="70" name="Rectangle 69"/>
          <p:cNvSpPr/>
          <p:nvPr/>
        </p:nvSpPr>
        <p:spPr>
          <a:xfrm>
            <a:off x="2360600" y="5631446"/>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1939</a:t>
            </a:r>
          </a:p>
        </p:txBody>
      </p:sp>
      <p:sp>
        <p:nvSpPr>
          <p:cNvPr id="71" name="Rectangle 70"/>
          <p:cNvSpPr/>
          <p:nvPr/>
        </p:nvSpPr>
        <p:spPr>
          <a:xfrm>
            <a:off x="2442198" y="5251378"/>
            <a:ext cx="45878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265</a:t>
            </a:r>
          </a:p>
        </p:txBody>
      </p:sp>
      <p:sp>
        <p:nvSpPr>
          <p:cNvPr id="72" name="Rectangle 71"/>
          <p:cNvSpPr/>
          <p:nvPr/>
        </p:nvSpPr>
        <p:spPr>
          <a:xfrm>
            <a:off x="3773241" y="5997658"/>
            <a:ext cx="36740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63</a:t>
            </a:r>
          </a:p>
        </p:txBody>
      </p:sp>
      <p:sp>
        <p:nvSpPr>
          <p:cNvPr id="73" name="Rectangle 72"/>
          <p:cNvSpPr/>
          <p:nvPr/>
        </p:nvSpPr>
        <p:spPr>
          <a:xfrm>
            <a:off x="3764062" y="5622561"/>
            <a:ext cx="36740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63</a:t>
            </a:r>
          </a:p>
        </p:txBody>
      </p:sp>
      <p:sp>
        <p:nvSpPr>
          <p:cNvPr id="74" name="Rectangle 73"/>
          <p:cNvSpPr/>
          <p:nvPr/>
        </p:nvSpPr>
        <p:spPr>
          <a:xfrm>
            <a:off x="2360600" y="4858453"/>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2573</a:t>
            </a:r>
          </a:p>
        </p:txBody>
      </p:sp>
      <p:sp>
        <p:nvSpPr>
          <p:cNvPr id="75" name="Rectangle 74"/>
          <p:cNvSpPr/>
          <p:nvPr/>
        </p:nvSpPr>
        <p:spPr>
          <a:xfrm>
            <a:off x="2352603" y="6003565"/>
            <a:ext cx="55015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2319</a:t>
            </a:r>
          </a:p>
        </p:txBody>
      </p:sp>
      <p:sp>
        <p:nvSpPr>
          <p:cNvPr id="4" name="TextBox 3"/>
          <p:cNvSpPr txBox="1"/>
          <p:nvPr/>
        </p:nvSpPr>
        <p:spPr>
          <a:xfrm>
            <a:off x="-24214" y="3607282"/>
            <a:ext cx="2988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all"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Ruoka-ala toimialoittain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640935" y="4096279"/>
            <a:ext cx="13308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Pyöristetty suorakulmio 4"/>
          <p:cNvSpPr/>
          <p:nvPr/>
        </p:nvSpPr>
        <p:spPr>
          <a:xfrm>
            <a:off x="4569040" y="4446278"/>
            <a:ext cx="1591713" cy="1878515"/>
          </a:xfrm>
          <a:custGeom>
            <a:avLst/>
            <a:gdLst>
              <a:gd name="connsiteX0" fmla="*/ 0 w 2694847"/>
              <a:gd name="connsiteY0" fmla="*/ 102214 h 920934"/>
              <a:gd name="connsiteX1" fmla="*/ 102214 w 2694847"/>
              <a:gd name="connsiteY1" fmla="*/ 0 h 920934"/>
              <a:gd name="connsiteX2" fmla="*/ 2592633 w 2694847"/>
              <a:gd name="connsiteY2" fmla="*/ 0 h 920934"/>
              <a:gd name="connsiteX3" fmla="*/ 2694847 w 2694847"/>
              <a:gd name="connsiteY3" fmla="*/ 102214 h 920934"/>
              <a:gd name="connsiteX4" fmla="*/ 2694847 w 2694847"/>
              <a:gd name="connsiteY4" fmla="*/ 818720 h 920934"/>
              <a:gd name="connsiteX5" fmla="*/ 2592633 w 2694847"/>
              <a:gd name="connsiteY5" fmla="*/ 920934 h 920934"/>
              <a:gd name="connsiteX6" fmla="*/ 102214 w 2694847"/>
              <a:gd name="connsiteY6" fmla="*/ 920934 h 920934"/>
              <a:gd name="connsiteX7" fmla="*/ 0 w 2694847"/>
              <a:gd name="connsiteY7" fmla="*/ 818720 h 920934"/>
              <a:gd name="connsiteX8" fmla="*/ 0 w 2694847"/>
              <a:gd name="connsiteY8" fmla="*/ 102214 h 920934"/>
              <a:gd name="connsiteX0" fmla="*/ 0 w 2720184"/>
              <a:gd name="connsiteY0" fmla="*/ 102214 h 1408044"/>
              <a:gd name="connsiteX1" fmla="*/ 102214 w 2720184"/>
              <a:gd name="connsiteY1" fmla="*/ 0 h 1408044"/>
              <a:gd name="connsiteX2" fmla="*/ 2592633 w 2720184"/>
              <a:gd name="connsiteY2" fmla="*/ 0 h 1408044"/>
              <a:gd name="connsiteX3" fmla="*/ 2694847 w 2720184"/>
              <a:gd name="connsiteY3" fmla="*/ 102214 h 1408044"/>
              <a:gd name="connsiteX4" fmla="*/ 2694847 w 2720184"/>
              <a:gd name="connsiteY4" fmla="*/ 818720 h 1408044"/>
              <a:gd name="connsiteX5" fmla="*/ 2695182 w 2720184"/>
              <a:gd name="connsiteY5" fmla="*/ 1408044 h 1408044"/>
              <a:gd name="connsiteX6" fmla="*/ 102214 w 2720184"/>
              <a:gd name="connsiteY6" fmla="*/ 920934 h 1408044"/>
              <a:gd name="connsiteX7" fmla="*/ 0 w 2720184"/>
              <a:gd name="connsiteY7" fmla="*/ 818720 h 1408044"/>
              <a:gd name="connsiteX8" fmla="*/ 0 w 2720184"/>
              <a:gd name="connsiteY8" fmla="*/ 102214 h 1408044"/>
              <a:gd name="connsiteX0" fmla="*/ 1553 w 2721737"/>
              <a:gd name="connsiteY0" fmla="*/ 102214 h 1408044"/>
              <a:gd name="connsiteX1" fmla="*/ 103767 w 2721737"/>
              <a:gd name="connsiteY1" fmla="*/ 0 h 1408044"/>
              <a:gd name="connsiteX2" fmla="*/ 2594186 w 2721737"/>
              <a:gd name="connsiteY2" fmla="*/ 0 h 1408044"/>
              <a:gd name="connsiteX3" fmla="*/ 2696400 w 2721737"/>
              <a:gd name="connsiteY3" fmla="*/ 102214 h 1408044"/>
              <a:gd name="connsiteX4" fmla="*/ 2696400 w 2721737"/>
              <a:gd name="connsiteY4" fmla="*/ 818720 h 1408044"/>
              <a:gd name="connsiteX5" fmla="*/ 2696735 w 2721737"/>
              <a:gd name="connsiteY5" fmla="*/ 1408044 h 1408044"/>
              <a:gd name="connsiteX6" fmla="*/ 43947 w 2721737"/>
              <a:gd name="connsiteY6" fmla="*/ 1365315 h 1408044"/>
              <a:gd name="connsiteX7" fmla="*/ 1553 w 2721737"/>
              <a:gd name="connsiteY7" fmla="*/ 818720 h 1408044"/>
              <a:gd name="connsiteX8" fmla="*/ 1553 w 2721737"/>
              <a:gd name="connsiteY8" fmla="*/ 102214 h 1408044"/>
              <a:gd name="connsiteX0" fmla="*/ 148 w 2720332"/>
              <a:gd name="connsiteY0" fmla="*/ 102214 h 1621689"/>
              <a:gd name="connsiteX1" fmla="*/ 102362 w 2720332"/>
              <a:gd name="connsiteY1" fmla="*/ 0 h 1621689"/>
              <a:gd name="connsiteX2" fmla="*/ 2592781 w 2720332"/>
              <a:gd name="connsiteY2" fmla="*/ 0 h 1621689"/>
              <a:gd name="connsiteX3" fmla="*/ 2694995 w 2720332"/>
              <a:gd name="connsiteY3" fmla="*/ 102214 h 1621689"/>
              <a:gd name="connsiteX4" fmla="*/ 2694995 w 2720332"/>
              <a:gd name="connsiteY4" fmla="*/ 818720 h 1621689"/>
              <a:gd name="connsiteX5" fmla="*/ 2695330 w 2720332"/>
              <a:gd name="connsiteY5" fmla="*/ 1408044 h 1621689"/>
              <a:gd name="connsiteX6" fmla="*/ 51088 w 2720332"/>
              <a:gd name="connsiteY6" fmla="*/ 1621689 h 1621689"/>
              <a:gd name="connsiteX7" fmla="*/ 148 w 2720332"/>
              <a:gd name="connsiteY7" fmla="*/ 818720 h 1621689"/>
              <a:gd name="connsiteX8" fmla="*/ 148 w 2720332"/>
              <a:gd name="connsiteY8" fmla="*/ 102214 h 1621689"/>
              <a:gd name="connsiteX0" fmla="*/ 148 w 2703567"/>
              <a:gd name="connsiteY0" fmla="*/ 102214 h 1621689"/>
              <a:gd name="connsiteX1" fmla="*/ 102362 w 2703567"/>
              <a:gd name="connsiteY1" fmla="*/ 0 h 1621689"/>
              <a:gd name="connsiteX2" fmla="*/ 2592781 w 2703567"/>
              <a:gd name="connsiteY2" fmla="*/ 0 h 1621689"/>
              <a:gd name="connsiteX3" fmla="*/ 2694995 w 2703567"/>
              <a:gd name="connsiteY3" fmla="*/ 102214 h 1621689"/>
              <a:gd name="connsiteX4" fmla="*/ 2694995 w 2703567"/>
              <a:gd name="connsiteY4" fmla="*/ 818720 h 1621689"/>
              <a:gd name="connsiteX5" fmla="*/ 2669693 w 2703567"/>
              <a:gd name="connsiteY5" fmla="*/ 1621689 h 1621689"/>
              <a:gd name="connsiteX6" fmla="*/ 51088 w 2703567"/>
              <a:gd name="connsiteY6" fmla="*/ 1621689 h 1621689"/>
              <a:gd name="connsiteX7" fmla="*/ 148 w 2703567"/>
              <a:gd name="connsiteY7" fmla="*/ 818720 h 1621689"/>
              <a:gd name="connsiteX8" fmla="*/ 148 w 2703567"/>
              <a:gd name="connsiteY8" fmla="*/ 102214 h 1621689"/>
              <a:gd name="connsiteX0" fmla="*/ 148 w 2708552"/>
              <a:gd name="connsiteY0" fmla="*/ 102214 h 1630235"/>
              <a:gd name="connsiteX1" fmla="*/ 102362 w 2708552"/>
              <a:gd name="connsiteY1" fmla="*/ 0 h 1630235"/>
              <a:gd name="connsiteX2" fmla="*/ 2592781 w 2708552"/>
              <a:gd name="connsiteY2" fmla="*/ 0 h 1630235"/>
              <a:gd name="connsiteX3" fmla="*/ 2694995 w 2708552"/>
              <a:gd name="connsiteY3" fmla="*/ 102214 h 1630235"/>
              <a:gd name="connsiteX4" fmla="*/ 2694995 w 2708552"/>
              <a:gd name="connsiteY4" fmla="*/ 818720 h 1630235"/>
              <a:gd name="connsiteX5" fmla="*/ 2678238 w 2708552"/>
              <a:gd name="connsiteY5" fmla="*/ 1630235 h 1630235"/>
              <a:gd name="connsiteX6" fmla="*/ 51088 w 2708552"/>
              <a:gd name="connsiteY6" fmla="*/ 1621689 h 1630235"/>
              <a:gd name="connsiteX7" fmla="*/ 148 w 2708552"/>
              <a:gd name="connsiteY7" fmla="*/ 818720 h 1630235"/>
              <a:gd name="connsiteX8" fmla="*/ 148 w 2708552"/>
              <a:gd name="connsiteY8" fmla="*/ 102214 h 16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552" h="1630235">
                <a:moveTo>
                  <a:pt x="148" y="102214"/>
                </a:moveTo>
                <a:cubicBezTo>
                  <a:pt x="148" y="45763"/>
                  <a:pt x="45911" y="0"/>
                  <a:pt x="102362" y="0"/>
                </a:cubicBezTo>
                <a:lnTo>
                  <a:pt x="2592781" y="0"/>
                </a:lnTo>
                <a:cubicBezTo>
                  <a:pt x="2649232" y="0"/>
                  <a:pt x="2694995" y="45763"/>
                  <a:pt x="2694995" y="102214"/>
                </a:cubicBezTo>
                <a:lnTo>
                  <a:pt x="2694995" y="818720"/>
                </a:lnTo>
                <a:cubicBezTo>
                  <a:pt x="2694995" y="875171"/>
                  <a:pt x="2734689" y="1630235"/>
                  <a:pt x="2678238" y="1630235"/>
                </a:cubicBezTo>
                <a:lnTo>
                  <a:pt x="51088" y="1621689"/>
                </a:lnTo>
                <a:cubicBezTo>
                  <a:pt x="-5363" y="1621689"/>
                  <a:pt x="148" y="875171"/>
                  <a:pt x="148" y="818720"/>
                </a:cubicBezTo>
                <a:lnTo>
                  <a:pt x="148" y="102214"/>
                </a:lnTo>
                <a:close/>
              </a:path>
            </a:pathLst>
          </a:custGeom>
          <a:solidFill>
            <a:schemeClr val="bg1">
              <a:lumMod val="95000"/>
            </a:schemeClr>
          </a:solidFill>
          <a:ln>
            <a:noFill/>
          </a:ln>
          <a:effectLst>
            <a:glow rad="101600">
              <a:schemeClr val="accent2">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prstMaterial="translucentPowder">
            <a:bevelT w="190500" h="381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Satakunnan osuus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Suomen ruoka-alan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työllisistä on </a:t>
            </a:r>
            <a:r>
              <a:rPr kumimoji="0" lang="fi-FI" sz="1030" b="1" i="0" u="none" strike="noStrike" kern="1200" cap="none" spc="0" normalizeH="0" baseline="0" noProof="0" dirty="0">
                <a:ln>
                  <a:noFill/>
                </a:ln>
                <a:solidFill>
                  <a:prstClr val="black"/>
                </a:solidFill>
                <a:effectLst/>
                <a:uLnTx/>
                <a:uFillTx/>
                <a:latin typeface="Calibri" panose="020F0502020204030204"/>
                <a:ea typeface="+mn-ea"/>
                <a:cs typeface="+mn-cs"/>
              </a:rPr>
              <a:t>4,6 %</a:t>
            </a: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 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arvonlisäyksestä </a:t>
            </a:r>
            <a:r>
              <a:rPr kumimoji="0" lang="fi-FI" sz="1030" b="1" i="0" u="none" strike="noStrike" kern="1200" cap="none" spc="0" normalizeH="0" baseline="0" noProof="0" dirty="0">
                <a:ln>
                  <a:noFill/>
                </a:ln>
                <a:solidFill>
                  <a:prstClr val="black"/>
                </a:solidFill>
                <a:effectLst/>
                <a:uLnTx/>
                <a:uFillTx/>
                <a:latin typeface="Calibri" panose="020F0502020204030204"/>
                <a:ea typeface="+mn-ea"/>
                <a:cs typeface="+mn-cs"/>
              </a:rPr>
              <a:t>4,4 %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(väestöosuus </a:t>
            </a:r>
            <a:r>
              <a:rPr kumimoji="0" lang="fi-FI" sz="1030" b="1" i="0" u="none" strike="noStrike" kern="1200" cap="none" spc="0" normalizeH="0" baseline="0" noProof="0" dirty="0">
                <a:ln>
                  <a:noFill/>
                </a:ln>
                <a:solidFill>
                  <a:prstClr val="black"/>
                </a:solidFill>
                <a:effectLst/>
                <a:uLnTx/>
                <a:uFillTx/>
                <a:latin typeface="Calibri" panose="020F0502020204030204"/>
                <a:ea typeface="+mn-ea"/>
                <a:cs typeface="+mn-cs"/>
              </a:rPr>
              <a:t>4,1 %</a:t>
            </a: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fi-FI" sz="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700" b="1" i="0" u="none" strike="noStrike" kern="1200" cap="none" spc="0" normalizeH="0" baseline="0" noProof="0" dirty="0">
                <a:ln>
                  <a:noFill/>
                </a:ln>
                <a:solidFill>
                  <a:srgbClr val="0070C0"/>
                </a:solidFill>
                <a:effectLst/>
                <a:uLnTx/>
                <a:uFillTx/>
                <a:latin typeface="Calibri" panose="020F0502020204030204"/>
                <a:ea typeface="+mn-ea"/>
                <a:cs typeface="+mn-cs"/>
              </a:rPr>
              <a:t>(2014)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Osuus elintarvike-teollisuuden liike-vaihdosta on </a:t>
            </a:r>
            <a:r>
              <a:rPr kumimoji="0" lang="fi-FI" sz="1030" b="1" i="0" u="none" strike="noStrike" kern="1200" cap="none" spc="0" normalizeH="0" baseline="0" noProof="0" dirty="0">
                <a:ln>
                  <a:noFill/>
                </a:ln>
                <a:solidFill>
                  <a:prstClr val="black"/>
                </a:solidFill>
                <a:effectLst/>
                <a:uLnTx/>
                <a:uFillTx/>
                <a:latin typeface="Calibri" panose="020F0502020204030204"/>
                <a:ea typeface="+mn-ea"/>
                <a:cs typeface="+mn-cs"/>
              </a:rPr>
              <a:t>7,2 %</a:t>
            </a: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 henkilöstöstä </a:t>
            </a:r>
            <a:r>
              <a:rPr kumimoji="0" lang="fi-FI" sz="1030" b="1" i="0" u="none" strike="noStrike" kern="1200" cap="none" spc="0" normalizeH="0" baseline="0" noProof="0" dirty="0">
                <a:ln>
                  <a:noFill/>
                </a:ln>
                <a:solidFill>
                  <a:prstClr val="black"/>
                </a:solidFill>
                <a:effectLst/>
                <a:uLnTx/>
                <a:uFillTx/>
                <a:latin typeface="Calibri" panose="020F0502020204030204"/>
                <a:ea typeface="+mn-ea"/>
                <a:cs typeface="+mn-cs"/>
              </a:rPr>
              <a:t>7,4 %</a:t>
            </a: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 ja toimipaikoista </a:t>
            </a:r>
            <a:r>
              <a:rPr kumimoji="0" lang="fi-FI" sz="1030" b="1" i="0" u="none" strike="noStrike" kern="1200" cap="none" spc="0" normalizeH="0" baseline="0" noProof="0" dirty="0">
                <a:ln>
                  <a:noFill/>
                </a:ln>
                <a:solidFill>
                  <a:prstClr val="black"/>
                </a:solidFill>
                <a:effectLst/>
                <a:uLnTx/>
                <a:uFillTx/>
                <a:latin typeface="Calibri" panose="020F0502020204030204"/>
                <a:ea typeface="+mn-ea"/>
                <a:cs typeface="+mn-cs"/>
              </a:rPr>
              <a:t>5,4 %</a:t>
            </a:r>
            <a:r>
              <a:rPr kumimoji="0" lang="fi-FI" sz="103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700" b="1" i="0" u="none" strike="noStrike" kern="1200" cap="none" spc="0" normalizeH="0" baseline="0" noProof="0" dirty="0">
                <a:ln>
                  <a:noFill/>
                </a:ln>
                <a:solidFill>
                  <a:srgbClr val="0070C0"/>
                </a:solidFill>
                <a:effectLst/>
                <a:uLnTx/>
                <a:uFillTx/>
                <a:latin typeface="Calibri" panose="020F0502020204030204"/>
                <a:ea typeface="+mn-ea"/>
                <a:cs typeface="+mn-cs"/>
              </a:rPr>
              <a:t>(2018)  </a:t>
            </a:r>
          </a:p>
        </p:txBody>
      </p:sp>
      <p:sp>
        <p:nvSpPr>
          <p:cNvPr id="18" name="Ylös kääntyvä nuoli 17"/>
          <p:cNvSpPr/>
          <p:nvPr/>
        </p:nvSpPr>
        <p:spPr>
          <a:xfrm flipH="1" flipV="1">
            <a:off x="4450426" y="1545771"/>
            <a:ext cx="483598" cy="2494739"/>
          </a:xfrm>
          <a:prstGeom prst="bentUpArrow">
            <a:avLst>
              <a:gd name="adj1" fmla="val 25000"/>
              <a:gd name="adj2" fmla="val 2042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2"/>
          <p:cNvSpPr>
            <a:spLocks noChangeArrowheads="1"/>
          </p:cNvSpPr>
          <p:nvPr/>
        </p:nvSpPr>
        <p:spPr bwMode="auto">
          <a:xfrm>
            <a:off x="831361" y="74484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2"/>
          <p:cNvSpPr>
            <a:spLocks noChangeArrowheads="1"/>
          </p:cNvSpPr>
          <p:nvPr/>
        </p:nvSpPr>
        <p:spPr bwMode="auto">
          <a:xfrm>
            <a:off x="720345" y="145207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Kuva 10" descr="Kuva, joka sisältää kohteen teksti, merkki, clipart-kuva&#10;&#10;Kuvaus luotu automaattisesti">
            <a:extLst>
              <a:ext uri="{FF2B5EF4-FFF2-40B4-BE49-F238E27FC236}">
                <a16:creationId xmlns:a16="http://schemas.microsoft.com/office/drawing/2014/main" id="{85214698-E8A7-7B72-2E70-E0067D663E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0749397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iruutu 3"/>
          <p:cNvSpPr txBox="1"/>
          <p:nvPr/>
        </p:nvSpPr>
        <p:spPr>
          <a:xfrm>
            <a:off x="109638" y="6407376"/>
            <a:ext cx="2139878" cy="369332"/>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4.5.2018</a:t>
            </a: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ABCD341-4BFD-45AD-9C52-B0F74A9B1735}"/>
              </a:ext>
            </a:extLst>
          </p:cNvPr>
          <p:cNvPicPr>
            <a:picLocks noChangeAspect="1"/>
          </p:cNvPicPr>
          <p:nvPr/>
        </p:nvPicPr>
        <p:blipFill>
          <a:blip r:embed="rId2"/>
          <a:stretch>
            <a:fillRect/>
          </a:stretch>
        </p:blipFill>
        <p:spPr>
          <a:xfrm>
            <a:off x="0" y="108391"/>
            <a:ext cx="9144000" cy="5149989"/>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95C534A6-AFD1-B62F-6073-79017D2517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2719380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6" name="Chart 45">
            <a:extLst>
              <a:ext uri="{FF2B5EF4-FFF2-40B4-BE49-F238E27FC236}">
                <a16:creationId xmlns:a16="http://schemas.microsoft.com/office/drawing/2014/main" id="{C5564088-FCE0-4157-A178-54E044331440}"/>
              </a:ext>
            </a:extLst>
          </p:cNvPr>
          <p:cNvGraphicFramePr>
            <a:graphicFrameLocks/>
          </p:cNvGraphicFramePr>
          <p:nvPr>
            <p:extLst>
              <p:ext uri="{D42A27DB-BD31-4B8C-83A1-F6EECF244321}">
                <p14:modId xmlns:p14="http://schemas.microsoft.com/office/powerpoint/2010/main" val="3248696986"/>
              </p:ext>
            </p:extLst>
          </p:nvPr>
        </p:nvGraphicFramePr>
        <p:xfrm>
          <a:off x="3098383" y="1697870"/>
          <a:ext cx="2476986" cy="137503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a:extLst>
              <a:ext uri="{FF2B5EF4-FFF2-40B4-BE49-F238E27FC236}">
                <a16:creationId xmlns:a16="http://schemas.microsoft.com/office/drawing/2014/main" id="{883145E5-579A-4FB7-B80D-0D836774AFC2}"/>
              </a:ext>
            </a:extLst>
          </p:cNvPr>
          <p:cNvPicPr>
            <a:picLocks noChangeAspect="1"/>
          </p:cNvPicPr>
          <p:nvPr/>
        </p:nvPicPr>
        <p:blipFill>
          <a:blip r:embed="rId3"/>
          <a:stretch>
            <a:fillRect/>
          </a:stretch>
        </p:blipFill>
        <p:spPr>
          <a:xfrm>
            <a:off x="93500" y="2738518"/>
            <a:ext cx="3465403" cy="2285000"/>
          </a:xfrm>
          <a:prstGeom prst="rect">
            <a:avLst/>
          </a:prstGeom>
        </p:spPr>
      </p:pic>
      <p:sp>
        <p:nvSpPr>
          <p:cNvPr id="20" name="Ylös kääntyvä nuoli 19"/>
          <p:cNvSpPr/>
          <p:nvPr/>
        </p:nvSpPr>
        <p:spPr>
          <a:xfrm flipV="1">
            <a:off x="2203004" y="1360043"/>
            <a:ext cx="1864940" cy="38818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Kuva 42"/>
          <p:cNvPicPr>
            <a:picLocks noChangeAspect="1"/>
          </p:cNvPicPr>
          <p:nvPr/>
        </p:nvPicPr>
        <p:blipFill>
          <a:blip r:embed="rId4" cstate="print">
            <a:duotone>
              <a:prstClr val="black"/>
              <a:schemeClr val="tx2">
                <a:tint val="45000"/>
                <a:satMod val="400000"/>
              </a:schemeClr>
            </a:duotone>
            <a:lum bright="21000"/>
            <a:extLst>
              <a:ext uri="{BEBA8EAE-BF5A-486C-A8C5-ECC9F3942E4B}">
                <a14:imgProps xmlns:a14="http://schemas.microsoft.com/office/drawing/2010/main">
                  <a14:imgLayer r:embed="rId5">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11400" y="2111927"/>
            <a:ext cx="1946313" cy="1856436"/>
          </a:xfrm>
          <a:prstGeom prst="rect">
            <a:avLst/>
          </a:prstGeom>
        </p:spPr>
      </p:pic>
      <p:sp>
        <p:nvSpPr>
          <p:cNvPr id="2" name="Otsikko 1"/>
          <p:cNvSpPr>
            <a:spLocks noGrp="1"/>
          </p:cNvSpPr>
          <p:nvPr>
            <p:ph type="ctrTitle"/>
          </p:nvPr>
        </p:nvSpPr>
        <p:spPr>
          <a:xfrm>
            <a:off x="499406" y="108190"/>
            <a:ext cx="7798445" cy="465993"/>
          </a:xfrm>
        </p:spPr>
        <p:txBody>
          <a:bodyPr>
            <a:noAutofit/>
          </a:bodyPr>
          <a:lstStyle/>
          <a:p>
            <a:r>
              <a:rPr lang="fi-FI" sz="4000" b="1" cap="all" dirty="0">
                <a:solidFill>
                  <a:srgbClr val="0070C0"/>
                </a:solidFill>
                <a:effectLst>
                  <a:outerShdw blurRad="38100" dist="38100" dir="2700000" algn="tl">
                    <a:srgbClr val="000000">
                      <a:alpha val="43137"/>
                    </a:srgbClr>
                  </a:outerShdw>
                </a:effectLst>
              </a:rPr>
              <a:t>Matkailuala satakunnassa </a:t>
            </a:r>
          </a:p>
        </p:txBody>
      </p:sp>
      <p:pic>
        <p:nvPicPr>
          <p:cNvPr id="34" name="Kuva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6712" y="1253213"/>
            <a:ext cx="357517" cy="360521"/>
          </a:xfrm>
          <a:prstGeom prst="round2DiagRect">
            <a:avLst>
              <a:gd name="adj1" fmla="val 11174"/>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Tekstiruutu 34"/>
          <p:cNvSpPr txBox="1"/>
          <p:nvPr/>
        </p:nvSpPr>
        <p:spPr>
          <a:xfrm>
            <a:off x="309280" y="2268374"/>
            <a:ext cx="6126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92</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6" name="Tekstiruutu 35"/>
          <p:cNvSpPr txBox="1"/>
          <p:nvPr/>
        </p:nvSpPr>
        <p:spPr>
          <a:xfrm>
            <a:off x="2238234" y="2292572"/>
            <a:ext cx="4828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b="1" dirty="0">
                <a:solidFill>
                  <a:prstClr val="white">
                    <a:lumMod val="50000"/>
                  </a:prstClr>
                </a:solidFill>
                <a:effectLst>
                  <a:outerShdw blurRad="38100" dist="38100" dir="2700000" algn="tl">
                    <a:srgbClr val="000000">
                      <a:alpha val="43137"/>
                    </a:srgbClr>
                  </a:outerShdw>
                </a:effectLst>
                <a:latin typeface="Calibri" panose="020F0502020204030204"/>
                <a:cs typeface="+mn-cs"/>
              </a:rPr>
              <a:t>8</a:t>
            </a:r>
            <a:r>
              <a:rPr kumimoji="0" lang="fi-FI" sz="1800" b="1" i="0" u="none" strike="noStrike" kern="1200" cap="none" spc="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Calibri" panose="020F0502020204030204"/>
                <a:ea typeface="+mn-ea"/>
                <a:cs typeface="+mn-cs"/>
              </a:rPr>
              <a:t>%</a:t>
            </a:r>
          </a:p>
        </p:txBody>
      </p:sp>
      <p:sp>
        <p:nvSpPr>
          <p:cNvPr id="39" name="Tekstiruutu 38"/>
          <p:cNvSpPr txBox="1"/>
          <p:nvPr/>
        </p:nvSpPr>
        <p:spPr>
          <a:xfrm>
            <a:off x="309280" y="2520165"/>
            <a:ext cx="78939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kotimaisia</a:t>
            </a:r>
          </a:p>
        </p:txBody>
      </p:sp>
      <p:sp>
        <p:nvSpPr>
          <p:cNvPr id="40" name="Tekstiruutu 39"/>
          <p:cNvSpPr txBox="1"/>
          <p:nvPr/>
        </p:nvSpPr>
        <p:spPr>
          <a:xfrm>
            <a:off x="2249516" y="2549032"/>
            <a:ext cx="80256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black"/>
                </a:solidFill>
                <a:effectLst/>
                <a:uLnTx/>
                <a:uFillTx/>
                <a:latin typeface="Calibri" panose="020F0502020204030204"/>
                <a:ea typeface="+mn-ea"/>
                <a:cs typeface="+mn-cs"/>
              </a:rPr>
              <a:t>ulkomaisia</a:t>
            </a:r>
          </a:p>
        </p:txBody>
      </p:sp>
      <p:sp>
        <p:nvSpPr>
          <p:cNvPr id="9" name="Tekstiruutu 8"/>
          <p:cNvSpPr txBox="1"/>
          <p:nvPr/>
        </p:nvSpPr>
        <p:spPr>
          <a:xfrm>
            <a:off x="8784754" y="2217735"/>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2021</a:t>
            </a:r>
          </a:p>
        </p:txBody>
      </p:sp>
      <p:sp>
        <p:nvSpPr>
          <p:cNvPr id="42" name="Tekstiruutu 41"/>
          <p:cNvSpPr txBox="1"/>
          <p:nvPr/>
        </p:nvSpPr>
        <p:spPr>
          <a:xfrm>
            <a:off x="5448155" y="1675495"/>
            <a:ext cx="3837038" cy="1862048"/>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Matkailutulo Satakunnassa vuonna 2018 oli</a:t>
            </a:r>
            <a:r>
              <a:rPr kumimoji="0" lang="fi-FI"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4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323 milj. €</a:t>
            </a:r>
            <a:endParaRPr kumimoji="0" lang="fi-F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Tästä välitöntä matkailutuloa (yritysten liikevaihtoa)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233 </a:t>
            </a:r>
            <a:r>
              <a:rPr kumimoji="0" lang="fi-FI" sz="15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milj</a:t>
            </a: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Calibri" panose="020F0502020204030204"/>
                <a:ea typeface="+mn-ea"/>
                <a:cs typeface="+mn-cs"/>
              </a:rPr>
              <a:t>ja kerroinvaikutusta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90 milj. €</a:t>
            </a:r>
          </a:p>
        </p:txBody>
      </p:sp>
      <p:pic>
        <p:nvPicPr>
          <p:cNvPr id="52" name="Kuva 51"/>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47435" y="1985025"/>
            <a:ext cx="186137" cy="366546"/>
          </a:xfrm>
          <a:prstGeom prst="rect">
            <a:avLst/>
          </a:prstGeom>
          <a:ln>
            <a:noFill/>
          </a:ln>
        </p:spPr>
      </p:pic>
      <p:pic>
        <p:nvPicPr>
          <p:cNvPr id="53" name="Kuva 52"/>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55018" y="1986461"/>
            <a:ext cx="186137" cy="366546"/>
          </a:xfrm>
          <a:prstGeom prst="rect">
            <a:avLst/>
          </a:prstGeom>
          <a:ln>
            <a:noFill/>
          </a:ln>
        </p:spPr>
      </p:pic>
      <p:pic>
        <p:nvPicPr>
          <p:cNvPr id="54" name="Kuva 53"/>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59968" y="1980329"/>
            <a:ext cx="186469" cy="367200"/>
          </a:xfrm>
          <a:prstGeom prst="rect">
            <a:avLst/>
          </a:prstGeom>
          <a:ln>
            <a:noFill/>
          </a:ln>
        </p:spPr>
      </p:pic>
      <p:pic>
        <p:nvPicPr>
          <p:cNvPr id="55" name="Kuva 54"/>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865663" y="1980329"/>
            <a:ext cx="186137" cy="366546"/>
          </a:xfrm>
          <a:prstGeom prst="rect">
            <a:avLst/>
          </a:prstGeom>
          <a:ln>
            <a:noFill/>
          </a:ln>
        </p:spPr>
      </p:pic>
      <p:grpSp>
        <p:nvGrpSpPr>
          <p:cNvPr id="22" name="Ryhmä 21"/>
          <p:cNvGrpSpPr/>
          <p:nvPr/>
        </p:nvGrpSpPr>
        <p:grpSpPr>
          <a:xfrm>
            <a:off x="265775" y="734389"/>
            <a:ext cx="3510908" cy="2867817"/>
            <a:chOff x="1897619" y="921029"/>
            <a:chExt cx="2516801" cy="2340230"/>
          </a:xfrm>
        </p:grpSpPr>
        <p:sp>
          <p:nvSpPr>
            <p:cNvPr id="6" name="Pyöristetty suorakulmio 5"/>
            <p:cNvSpPr/>
            <p:nvPr/>
          </p:nvSpPr>
          <p:spPr>
            <a:xfrm>
              <a:off x="1897619" y="921029"/>
              <a:ext cx="2516801" cy="2340230"/>
            </a:xfrm>
            <a:prstGeom prst="roundRect">
              <a:avLst>
                <a:gd name="adj" fmla="val 60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prstClr val="black"/>
                  </a:solidFill>
                  <a:effectLst/>
                  <a:uLnTx/>
                  <a:uFillTx/>
                  <a:latin typeface="Calibri" panose="020F0502020204030204"/>
                  <a:ea typeface="+mn-ea"/>
                  <a:cs typeface="+mn-cs"/>
                </a:rPr>
                <a:t>Satakunnan majoitusliikkeissä yöpyi v. 21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4000" b="1" dirty="0">
                  <a:solidFill>
                    <a:prstClr val="black"/>
                  </a:solidFill>
                  <a:effectLst>
                    <a:outerShdw blurRad="38100" dist="38100" dir="2700000" algn="tl">
                      <a:srgbClr val="000000">
                        <a:alpha val="43137"/>
                      </a:srgbClr>
                    </a:outerShdw>
                  </a:effectLst>
                  <a:latin typeface="Calibri" panose="020F0502020204030204"/>
                </a:rPr>
                <a:t>366</a:t>
              </a:r>
              <a:r>
                <a:rPr kumimoji="0" lang="fi-FI"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prstClr val="black"/>
                  </a:solidFill>
                  <a:effectLst/>
                  <a:uLnTx/>
                  <a:uFillTx/>
                  <a:latin typeface="Calibri" panose="020F0502020204030204"/>
                  <a:ea typeface="+mn-ea"/>
                  <a:cs typeface="+mn-cs"/>
                </a:rPr>
                <a:t>matkailijaa</a:t>
              </a:r>
              <a:endPar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Kuva 11"/>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01871" y="1940102"/>
              <a:ext cx="133433" cy="299113"/>
            </a:xfrm>
            <a:prstGeom prst="rect">
              <a:avLst/>
            </a:prstGeom>
            <a:ln>
              <a:noFill/>
            </a:ln>
          </p:spPr>
        </p:pic>
        <p:pic>
          <p:nvPicPr>
            <p:cNvPr id="14" name="Kuva 13"/>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5062" y="1941587"/>
              <a:ext cx="133737" cy="299795"/>
            </a:xfrm>
            <a:prstGeom prst="rect">
              <a:avLst/>
            </a:prstGeom>
            <a:ln>
              <a:noFill/>
            </a:ln>
          </p:spPr>
        </p:pic>
        <p:pic>
          <p:nvPicPr>
            <p:cNvPr id="15" name="Kuva 14"/>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04173" y="1941587"/>
              <a:ext cx="133433" cy="299113"/>
            </a:xfrm>
            <a:prstGeom prst="rect">
              <a:avLst/>
            </a:prstGeom>
            <a:ln>
              <a:noFill/>
            </a:ln>
          </p:spPr>
        </p:pic>
        <p:pic>
          <p:nvPicPr>
            <p:cNvPr id="16" name="Kuva 15"/>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455626" y="1940365"/>
              <a:ext cx="133433" cy="299113"/>
            </a:xfrm>
            <a:prstGeom prst="rect">
              <a:avLst/>
            </a:prstGeom>
            <a:ln>
              <a:noFill/>
            </a:ln>
          </p:spPr>
        </p:pic>
      </p:grpSp>
      <p:sp>
        <p:nvSpPr>
          <p:cNvPr id="3" name="Kaarinuoli vasemmalle 2"/>
          <p:cNvSpPr/>
          <p:nvPr/>
        </p:nvSpPr>
        <p:spPr>
          <a:xfrm>
            <a:off x="2750230" y="2128534"/>
            <a:ext cx="265893" cy="984440"/>
          </a:xfrm>
          <a:prstGeom prst="curvedLeftArrow">
            <a:avLst>
              <a:gd name="adj1" fmla="val 25000"/>
              <a:gd name="adj2" fmla="val 64675"/>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Pyöristetty suorakulmio 7"/>
          <p:cNvSpPr/>
          <p:nvPr/>
        </p:nvSpPr>
        <p:spPr>
          <a:xfrm>
            <a:off x="2898836" y="3831569"/>
            <a:ext cx="2077804" cy="1101949"/>
          </a:xfrm>
          <a:prstGeom prst="round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Matkailu työllisti Satakunnan yrityksissä </a:t>
            </a:r>
            <a:br>
              <a:rPr kumimoji="0" lang="fi-FI" sz="11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2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1913</a:t>
            </a:r>
            <a:r>
              <a:rPr kumimoji="0" lang="fi-FI"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henkilöä</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fi-FI" sz="9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b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Välittömiä matkailualan työpaikkoja 1571 ja kerroinvaikutuksen kautta syntyneitä 342</a:t>
            </a:r>
          </a:p>
        </p:txBody>
      </p:sp>
      <p:sp>
        <p:nvSpPr>
          <p:cNvPr id="37" name="Tekstiruutu 36"/>
          <p:cNvSpPr txBox="1"/>
          <p:nvPr/>
        </p:nvSpPr>
        <p:spPr>
          <a:xfrm rot="16200000">
            <a:off x="7894210" y="959758"/>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Ari Karppinen &amp; Saku Vähäsantanen 2019                </a:t>
            </a:r>
          </a:p>
        </p:txBody>
      </p:sp>
      <p:sp>
        <p:nvSpPr>
          <p:cNvPr id="18" name="Ylös kääntyvä nuoli 17"/>
          <p:cNvSpPr/>
          <p:nvPr/>
        </p:nvSpPr>
        <p:spPr>
          <a:xfrm flipH="1" flipV="1">
            <a:off x="5130812" y="3295521"/>
            <a:ext cx="246124" cy="48626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yöristetty suorakulmio 4"/>
          <p:cNvSpPr/>
          <p:nvPr/>
        </p:nvSpPr>
        <p:spPr>
          <a:xfrm>
            <a:off x="5713912" y="547996"/>
            <a:ext cx="2662377" cy="1000840"/>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300" b="1" i="0" u="none" strike="noStrike" kern="1200" cap="none" spc="0" normalizeH="0" baseline="0" noProof="0" dirty="0">
                <a:ln>
                  <a:noFill/>
                </a:ln>
                <a:solidFill>
                  <a:srgbClr val="0070C0"/>
                </a:solidFill>
                <a:effectLst/>
                <a:uLnTx/>
                <a:uFillTx/>
                <a:latin typeface="Calibri" panose="020F0502020204030204"/>
                <a:ea typeface="+mn-ea"/>
                <a:cs typeface="+mn-cs"/>
              </a:rPr>
              <a:t>Matkailutoiminnassa on merkittävä potentiaali työllistävään ja osallistavaan talouskasvuun.</a:t>
            </a:r>
            <a:endParaRPr kumimoji="0" lang="fi-FI" sz="12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1" name="Kuva 10"/>
          <p:cNvPicPr>
            <a:picLocks noChangeAspect="1"/>
          </p:cNvPicPr>
          <p:nvPr/>
        </p:nvPicPr>
        <p:blipFill>
          <a:blip r:embed="rId8"/>
          <a:stretch>
            <a:fillRect/>
          </a:stretch>
        </p:blipFill>
        <p:spPr>
          <a:xfrm>
            <a:off x="118811" y="5039236"/>
            <a:ext cx="2701202" cy="1344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Suorakulmio 20"/>
          <p:cNvSpPr/>
          <p:nvPr/>
        </p:nvSpPr>
        <p:spPr>
          <a:xfrm>
            <a:off x="3260277" y="840016"/>
            <a:ext cx="1522010" cy="40341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Yöpymiset matkan tarkoituksen mukaan (v. 2020)</a:t>
            </a:r>
          </a:p>
        </p:txBody>
      </p:sp>
      <p:pic>
        <p:nvPicPr>
          <p:cNvPr id="41" name="Kuva 29"/>
          <p:cNvPicPr>
            <a:picLocks/>
          </p:cNvPicPr>
          <p:nvPr/>
        </p:nvPicPr>
        <p:blipFill>
          <a:blip r:embed="rId9">
            <a:duotone>
              <a:schemeClr val="accent2">
                <a:shade val="45000"/>
                <a:satMod val="135000"/>
              </a:schemeClr>
              <a:prstClr val="white"/>
            </a:duotone>
          </a:blip>
          <a:stretch>
            <a:fillRect/>
          </a:stretch>
        </p:blipFill>
        <p:spPr>
          <a:xfrm>
            <a:off x="2338186" y="1977590"/>
            <a:ext cx="187200" cy="367200"/>
          </a:xfrm>
          <a:prstGeom prst="rect">
            <a:avLst/>
          </a:prstGeom>
        </p:spPr>
      </p:pic>
      <p:graphicFrame>
        <p:nvGraphicFramePr>
          <p:cNvPr id="44" name="Chart 43"/>
          <p:cNvGraphicFramePr>
            <a:graphicFrameLocks/>
          </p:cNvGraphicFramePr>
          <p:nvPr>
            <p:extLst>
              <p:ext uri="{D42A27DB-BD31-4B8C-83A1-F6EECF244321}">
                <p14:modId xmlns:p14="http://schemas.microsoft.com/office/powerpoint/2010/main" val="3947630016"/>
              </p:ext>
            </p:extLst>
          </p:nvPr>
        </p:nvGraphicFramePr>
        <p:xfrm>
          <a:off x="3540155" y="2056786"/>
          <a:ext cx="1720688" cy="789348"/>
        </p:xfrm>
        <a:graphic>
          <a:graphicData uri="http://schemas.openxmlformats.org/drawingml/2006/chart">
            <c:chart xmlns:c="http://schemas.openxmlformats.org/drawingml/2006/chart" xmlns:r="http://schemas.openxmlformats.org/officeDocument/2006/relationships" r:id="rId10"/>
          </a:graphicData>
        </a:graphic>
      </p:graphicFrame>
      <p:sp>
        <p:nvSpPr>
          <p:cNvPr id="23" name="TextBox 22"/>
          <p:cNvSpPr txBox="1"/>
          <p:nvPr/>
        </p:nvSpPr>
        <p:spPr>
          <a:xfrm>
            <a:off x="3090913" y="1865011"/>
            <a:ext cx="134043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Työhön liittyvät yöpymiset,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800" dirty="0">
                <a:solidFill>
                  <a:prstClr val="black"/>
                </a:solidFill>
                <a:latin typeface="Calibri" panose="020F0502020204030204"/>
                <a:cs typeface="+mn-cs"/>
              </a:rPr>
              <a:t>35,3</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p:cNvSpPr txBox="1"/>
          <p:nvPr/>
        </p:nvSpPr>
        <p:spPr>
          <a:xfrm>
            <a:off x="3644829" y="3059139"/>
            <a:ext cx="1218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Koko maa: työ </a:t>
            </a:r>
            <a:r>
              <a:rPr lang="fi-FI" sz="900" dirty="0">
                <a:solidFill>
                  <a:prstClr val="black"/>
                </a:solidFill>
                <a:latin typeface="Calibri" panose="020F0502020204030204"/>
                <a:cs typeface="+mn-cs"/>
              </a:rPr>
              <a:t>70,5</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vapaa-aika: </a:t>
            </a:r>
            <a:r>
              <a:rPr lang="fi-FI" sz="900" dirty="0">
                <a:solidFill>
                  <a:prstClr val="black"/>
                </a:solidFill>
                <a:latin typeface="Calibri" panose="020F0502020204030204"/>
                <a:cs typeface="+mn-cs"/>
              </a:rPr>
              <a:t>29,5</a:t>
            </a:r>
            <a:r>
              <a:rPr kumimoji="0" lang="fi-FI" sz="9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6" name="Kuva 55"/>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071773" y="1980329"/>
            <a:ext cx="186137" cy="366546"/>
          </a:xfrm>
          <a:prstGeom prst="rect">
            <a:avLst/>
          </a:prstGeom>
          <a:ln>
            <a:noFill/>
          </a:ln>
        </p:spPr>
      </p:pic>
      <p:pic>
        <p:nvPicPr>
          <p:cNvPr id="7" name="Picture 6">
            <a:extLst>
              <a:ext uri="{FF2B5EF4-FFF2-40B4-BE49-F238E27FC236}">
                <a16:creationId xmlns:a16="http://schemas.microsoft.com/office/drawing/2014/main" id="{FD54D0E1-0B87-4898-A409-AC81C9A5B0B8}"/>
              </a:ext>
            </a:extLst>
          </p:cNvPr>
          <p:cNvPicPr>
            <a:picLocks noChangeAspect="1"/>
          </p:cNvPicPr>
          <p:nvPr/>
        </p:nvPicPr>
        <p:blipFill>
          <a:blip r:embed="rId11"/>
          <a:stretch>
            <a:fillRect/>
          </a:stretch>
        </p:blipFill>
        <p:spPr>
          <a:xfrm>
            <a:off x="4970576" y="3841471"/>
            <a:ext cx="4121955" cy="2340371"/>
          </a:xfrm>
          <a:prstGeom prst="rect">
            <a:avLst/>
          </a:prstGeom>
        </p:spPr>
      </p:pic>
      <p:pic>
        <p:nvPicPr>
          <p:cNvPr id="38" name="Kuva 55">
            <a:extLst>
              <a:ext uri="{FF2B5EF4-FFF2-40B4-BE49-F238E27FC236}">
                <a16:creationId xmlns:a16="http://schemas.microsoft.com/office/drawing/2014/main" id="{350B89B1-041A-4AF3-9885-DC3DF1D20928}"/>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243709" y="1980329"/>
            <a:ext cx="186137" cy="366546"/>
          </a:xfrm>
          <a:prstGeom prst="rect">
            <a:avLst/>
          </a:prstGeom>
          <a:ln>
            <a:noFill/>
          </a:ln>
        </p:spPr>
      </p:pic>
      <p:sp>
        <p:nvSpPr>
          <p:cNvPr id="13" name="TextBox 12">
            <a:extLst>
              <a:ext uri="{FF2B5EF4-FFF2-40B4-BE49-F238E27FC236}">
                <a16:creationId xmlns:a16="http://schemas.microsoft.com/office/drawing/2014/main" id="{9D8762C7-8D31-4508-80E8-498B2F128F8C}"/>
              </a:ext>
            </a:extLst>
          </p:cNvPr>
          <p:cNvSpPr txBox="1"/>
          <p:nvPr/>
        </p:nvSpPr>
        <p:spPr>
          <a:xfrm>
            <a:off x="1076125" y="1613734"/>
            <a:ext cx="1969170" cy="400110"/>
          </a:xfrm>
          <a:prstGeom prst="rect">
            <a:avLst/>
          </a:prstGeom>
          <a:noFill/>
        </p:spPr>
        <p:txBody>
          <a:bodyPr wrap="square" rtlCol="0">
            <a:spAutoFit/>
          </a:bodyPr>
          <a:lstStyle/>
          <a:p>
            <a:r>
              <a:rPr lang="sv-SE" sz="1000" dirty="0"/>
              <a:t>(Satakunta +17,5 %, </a:t>
            </a:r>
            <a:r>
              <a:rPr lang="sv-SE" sz="1000" dirty="0" err="1"/>
              <a:t>koko</a:t>
            </a:r>
            <a:r>
              <a:rPr lang="sv-SE" sz="1000" dirty="0"/>
              <a:t> </a:t>
            </a:r>
            <a:r>
              <a:rPr lang="sv-SE" sz="1000" dirty="0" err="1"/>
              <a:t>maa</a:t>
            </a:r>
            <a:r>
              <a:rPr lang="sv-SE" sz="1000" dirty="0"/>
              <a:t> +22,1 % (2021 vs. 2020))</a:t>
            </a:r>
            <a:endParaRPr lang="fi-FI" sz="1000" dirty="0"/>
          </a:p>
        </p:txBody>
      </p:sp>
      <p:pic>
        <p:nvPicPr>
          <p:cNvPr id="17" name="Kuva 16" descr="Kuva, joka sisältää kohteen teksti, merkki, clipart-kuva&#10;&#10;Kuvaus luotu automaattisesti">
            <a:extLst>
              <a:ext uri="{FF2B5EF4-FFF2-40B4-BE49-F238E27FC236}">
                <a16:creationId xmlns:a16="http://schemas.microsoft.com/office/drawing/2014/main" id="{F5AFDECC-DD32-7E46-75FC-637FB11D05D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25459739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b="1" dirty="0">
                <a:solidFill>
                  <a:srgbClr val="0070C0"/>
                </a:solidFill>
                <a:latin typeface="Calibri Light" panose="020F0302020204030204" pitchFamily="34" charset="0"/>
              </a:rPr>
              <a:t>Yöpymisten kehitys </a:t>
            </a:r>
            <a:endParaRPr lang="fi-FI" dirty="0"/>
          </a:p>
        </p:txBody>
      </p:sp>
      <p:sp>
        <p:nvSpPr>
          <p:cNvPr id="7" name="Tekstiruutu 8"/>
          <p:cNvSpPr txBox="1"/>
          <p:nvPr/>
        </p:nvSpPr>
        <p:spPr>
          <a:xfrm flipH="1">
            <a:off x="6463688" y="617056"/>
            <a:ext cx="307777" cy="980596"/>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mn-cs"/>
              </a:rPr>
              <a:t>Tilastokeskus 2022</a:t>
            </a:r>
          </a:p>
        </p:txBody>
      </p:sp>
      <p:pic>
        <p:nvPicPr>
          <p:cNvPr id="11" name="Picture 10">
            <a:extLst>
              <a:ext uri="{FF2B5EF4-FFF2-40B4-BE49-F238E27FC236}">
                <a16:creationId xmlns:a16="http://schemas.microsoft.com/office/drawing/2014/main" id="{DF82CF6B-E32D-4C63-8738-F63788CD8D71}"/>
              </a:ext>
            </a:extLst>
          </p:cNvPr>
          <p:cNvPicPr>
            <a:picLocks noChangeAspect="1"/>
          </p:cNvPicPr>
          <p:nvPr/>
        </p:nvPicPr>
        <p:blipFill>
          <a:blip r:embed="rId2"/>
          <a:stretch>
            <a:fillRect/>
          </a:stretch>
        </p:blipFill>
        <p:spPr>
          <a:xfrm>
            <a:off x="6894576" y="617056"/>
            <a:ext cx="2249359" cy="5052908"/>
          </a:xfrm>
          <a:prstGeom prst="rect">
            <a:avLst/>
          </a:prstGeom>
        </p:spPr>
      </p:pic>
      <p:pic>
        <p:nvPicPr>
          <p:cNvPr id="3" name="Picture 2">
            <a:extLst>
              <a:ext uri="{FF2B5EF4-FFF2-40B4-BE49-F238E27FC236}">
                <a16:creationId xmlns:a16="http://schemas.microsoft.com/office/drawing/2014/main" id="{D20BC1FE-5A5F-7514-01F3-EB1C7C2E124D}"/>
              </a:ext>
            </a:extLst>
          </p:cNvPr>
          <p:cNvPicPr>
            <a:picLocks noChangeAspect="1"/>
          </p:cNvPicPr>
          <p:nvPr/>
        </p:nvPicPr>
        <p:blipFill>
          <a:blip r:embed="rId3"/>
          <a:stretch>
            <a:fillRect/>
          </a:stretch>
        </p:blipFill>
        <p:spPr>
          <a:xfrm>
            <a:off x="133659" y="1737361"/>
            <a:ext cx="6578154" cy="3968840"/>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7CC0EDB1-D4C7-20D0-EBD3-86EF113B85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21697303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CA3260E-85C1-913E-568B-30DFF6CF5E55}"/>
              </a:ext>
            </a:extLst>
          </p:cNvPr>
          <p:cNvPicPr>
            <a:picLocks noChangeAspect="1"/>
          </p:cNvPicPr>
          <p:nvPr/>
        </p:nvPicPr>
        <p:blipFill>
          <a:blip r:embed="rId2"/>
          <a:stretch>
            <a:fillRect/>
          </a:stretch>
        </p:blipFill>
        <p:spPr>
          <a:xfrm>
            <a:off x="2768760" y="263154"/>
            <a:ext cx="2395936" cy="3426249"/>
          </a:xfrm>
          <a:prstGeom prst="rect">
            <a:avLst/>
          </a:prstGeom>
        </p:spPr>
      </p:pic>
      <p:pic>
        <p:nvPicPr>
          <p:cNvPr id="43" name="Kuva 42"/>
          <p:cNvPicPr>
            <a:picLocks noChangeAspect="1"/>
          </p:cNvPicPr>
          <p:nvPr/>
        </p:nvPicPr>
        <p:blipFill>
          <a:blip r:embed="rId3" cstate="print">
            <a:duotone>
              <a:prstClr val="black"/>
              <a:schemeClr val="tx2">
                <a:tint val="45000"/>
                <a:satMod val="400000"/>
              </a:schemeClr>
            </a:duotone>
            <a:lum bright="21000"/>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156785" y="4590367"/>
            <a:ext cx="1946313" cy="1856436"/>
          </a:xfrm>
          <a:prstGeom prst="rect">
            <a:avLst/>
          </a:prstGeom>
        </p:spPr>
      </p:pic>
      <p:sp>
        <p:nvSpPr>
          <p:cNvPr id="9" name="Tekstiruutu 8"/>
          <p:cNvSpPr txBox="1"/>
          <p:nvPr/>
        </p:nvSpPr>
        <p:spPr>
          <a:xfrm>
            <a:off x="8880048" y="2206806"/>
            <a:ext cx="307777" cy="256414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Statistics</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Finland and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8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Council</a:t>
            </a: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of Satakunta </a:t>
            </a:r>
          </a:p>
        </p:txBody>
      </p:sp>
      <p:sp>
        <p:nvSpPr>
          <p:cNvPr id="57" name="Suorakulmio 56"/>
          <p:cNvSpPr/>
          <p:nvPr/>
        </p:nvSpPr>
        <p:spPr>
          <a:xfrm>
            <a:off x="2180444" y="1953806"/>
            <a:ext cx="138145" cy="41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kstiruutu 36"/>
          <p:cNvSpPr txBox="1"/>
          <p:nvPr/>
        </p:nvSpPr>
        <p:spPr>
          <a:xfrm rot="16200000">
            <a:off x="7965633" y="5028791"/>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44" name="Rectangle 43"/>
          <p:cNvSpPr/>
          <p:nvPr/>
        </p:nvSpPr>
        <p:spPr>
          <a:xfrm>
            <a:off x="5050794" y="1893426"/>
            <a:ext cx="4572000" cy="172354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GDP 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lang="fi-FI" b="1" dirty="0">
                <a:solidFill>
                  <a:srgbClr val="0070C0"/>
                </a:solidFill>
                <a:latin typeface="Calibri" panose="020F0502020204030204"/>
              </a:rPr>
              <a:t>69</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sub-regions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in 2019:</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Rauma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is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9</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FF5050"/>
                </a:solidFill>
                <a:effectLst/>
                <a:uLnTx/>
                <a:uFillTx/>
                <a:latin typeface="Calibri" panose="020F0502020204030204"/>
                <a:ea typeface="+mn-ea"/>
                <a:cs typeface="Arial" panose="020B0604020202020204" pitchFamily="34" charset="0"/>
              </a:rPr>
              <a:t>highest</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Pori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30</a:t>
            </a:r>
            <a:r>
              <a:rPr kumimoji="0" lang="fi-FI" sz="1800" b="1" i="0" u="none" strike="noStrike" kern="1200" cap="none" spc="0" normalizeH="0" baseline="30000" noProof="0" dirty="0">
                <a:ln>
                  <a:noFill/>
                </a:ln>
                <a:solidFill>
                  <a:srgbClr val="FF5050"/>
                </a:solidFill>
                <a:effectLst/>
                <a:uLnTx/>
                <a:uFillTx/>
                <a:latin typeface="Calibri" panose="020F0502020204030204"/>
                <a:ea typeface="+mn-ea"/>
                <a:cs typeface="Arial" panose="020B0604020202020204" pitchFamily="34" charset="0"/>
              </a:rPr>
              <a:t>th</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The</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Northern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Satakunta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Region</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25</a:t>
            </a:r>
            <a:r>
              <a:rPr lang="fi-FI" b="1" baseline="30000" dirty="0" err="1">
                <a:solidFill>
                  <a:srgbClr val="FF5050"/>
                </a:solidFill>
                <a:latin typeface="Calibri" panose="020F0502020204030204"/>
              </a:rPr>
              <a:t>th</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fi-FI" sz="1800" b="1" i="0" u="none" strike="noStrike" kern="1200" cap="none" spc="0" normalizeH="0" baseline="0" noProof="0" dirty="0">
                <a:ln>
                  <a:noFill/>
                </a:ln>
                <a:solidFill>
                  <a:srgbClr val="FF5050"/>
                </a:solidFill>
                <a:effectLst/>
                <a:uLnTx/>
                <a:uFillTx/>
                <a:latin typeface="Calibri" panose="020F0502020204030204"/>
                <a:ea typeface="+mn-ea"/>
                <a:cs typeface="Arial" panose="020B0604020202020204" pitchFamily="34" charset="0"/>
              </a:rPr>
              <a:t> </a:t>
            </a: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4" name="Rectangle 2"/>
          <p:cNvSpPr>
            <a:spLocks noChangeArrowheads="1"/>
          </p:cNvSpPr>
          <p:nvPr/>
        </p:nvSpPr>
        <p:spPr bwMode="auto">
          <a:xfrm>
            <a:off x="121894" y="1144818"/>
            <a:ext cx="70710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 name="TextBox 2"/>
          <p:cNvSpPr txBox="1"/>
          <p:nvPr/>
        </p:nvSpPr>
        <p:spPr>
          <a:xfrm>
            <a:off x="629241" y="3549301"/>
            <a:ext cx="332914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p:cNvSpPr txBox="1"/>
          <p:nvPr/>
        </p:nvSpPr>
        <p:spPr>
          <a:xfrm>
            <a:off x="2744740" y="4172026"/>
            <a:ext cx="25240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2" name="Rectangle 2"/>
          <p:cNvSpPr>
            <a:spLocks noChangeArrowheads="1"/>
          </p:cNvSpPr>
          <p:nvPr/>
        </p:nvSpPr>
        <p:spPr bwMode="auto">
          <a:xfrm>
            <a:off x="291747" y="572790"/>
            <a:ext cx="69223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3" name="Rectangle 4"/>
          <p:cNvSpPr>
            <a:spLocks noChangeArrowheads="1"/>
          </p:cNvSpPr>
          <p:nvPr/>
        </p:nvSpPr>
        <p:spPr bwMode="auto">
          <a:xfrm>
            <a:off x="5314535" y="4116488"/>
            <a:ext cx="33907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pic>
        <p:nvPicPr>
          <p:cNvPr id="15" name="Picture 14"/>
          <p:cNvPicPr>
            <a:picLocks noChangeAspect="1"/>
          </p:cNvPicPr>
          <p:nvPr/>
        </p:nvPicPr>
        <p:blipFill>
          <a:blip r:embed="rId5"/>
          <a:stretch>
            <a:fillRect/>
          </a:stretch>
        </p:blipFill>
        <p:spPr>
          <a:xfrm>
            <a:off x="7554985" y="105708"/>
            <a:ext cx="1548113" cy="1423811"/>
          </a:xfrm>
          <a:prstGeom prst="rect">
            <a:avLst/>
          </a:prstGeom>
        </p:spPr>
      </p:pic>
      <p:sp>
        <p:nvSpPr>
          <p:cNvPr id="42" name="Tekstiruutu 41"/>
          <p:cNvSpPr txBox="1"/>
          <p:nvPr/>
        </p:nvSpPr>
        <p:spPr>
          <a:xfrm>
            <a:off x="5027604" y="515163"/>
            <a:ext cx="3969281" cy="2185214"/>
          </a:xfrm>
          <a:prstGeom prst="rect">
            <a:avLst/>
          </a:prstGeom>
          <a:noFill/>
          <a:ln>
            <a:noFill/>
          </a:ln>
          <a:effectLst>
            <a:outerShdw blurRad="76200" dir="13500000" sy="23000" kx="1200000" algn="b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solidFill>
                  <a:srgbClr val="0070C0"/>
                </a:solidFill>
                <a:latin typeface="Calibri" panose="020F0502020204030204"/>
              </a:rPr>
              <a:t>Value </a:t>
            </a:r>
            <a:r>
              <a:rPr lang="fi-FI" b="1" dirty="0" err="1">
                <a:solidFill>
                  <a:srgbClr val="0070C0"/>
                </a:solidFill>
                <a:latin typeface="Calibri" panose="020F0502020204030204"/>
              </a:rPr>
              <a:t>added</a:t>
            </a:r>
            <a:r>
              <a:rPr lang="fi-FI" b="1" dirty="0">
                <a:solidFill>
                  <a:srgbClr val="0070C0"/>
                </a:solidFill>
                <a:latin typeface="Calibri" panose="020F0502020204030204"/>
              </a:rPr>
              <a:t> of</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sec</a:t>
            </a:r>
            <a:r>
              <a:rPr lang="fi-FI" b="1" dirty="0" err="1">
                <a:solidFill>
                  <a:srgbClr val="0070C0"/>
                </a:solidFill>
                <a:latin typeface="Calibri" panose="020F0502020204030204"/>
              </a:rPr>
              <a:t>ondary</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production</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per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capita</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is</a:t>
            </a:r>
            <a:endParaRPr lang="fi-FI" sz="3200" b="1" dirty="0">
              <a:solidFill>
                <a:srgbClr val="2683C6">
                  <a:lumMod val="75000"/>
                </a:srgbClr>
              </a:solidFill>
              <a:effectLst>
                <a:outerShdw blurRad="38100" dist="38100" dir="2700000" algn="tl">
                  <a:srgbClr val="000000">
                    <a:alpha val="43137"/>
                  </a:srgbClr>
                </a:outerShdw>
              </a:effectLs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3200" b="1" baseline="30000" dirty="0">
                <a:solidFill>
                  <a:srgbClr val="2683C6">
                    <a:lumMod val="75000"/>
                  </a:srgbClr>
                </a:solidFill>
                <a:effectLst>
                  <a:outerShdw blurRad="38100" dist="38100" dir="2700000" algn="tl">
                    <a:srgbClr val="000000">
                      <a:alpha val="43137"/>
                    </a:srgbClr>
                  </a:outerShdw>
                </a:effectLst>
                <a:latin typeface="Calibri" panose="020F0502020204030204"/>
              </a:rPr>
              <a:t>3nd</a:t>
            </a:r>
            <a:r>
              <a:rPr kumimoji="0" lang="fi-FI" sz="3200" b="1" i="0" u="none" strike="noStrike" kern="1200" cap="none" spc="0" normalizeH="0" baseline="0" noProof="0" dirty="0">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3200" b="1" i="0" u="none" strike="noStrike" kern="1200" cap="none" spc="0" normalizeH="0" baseline="0" noProof="0" dirty="0" err="1">
                <a:ln>
                  <a:noFill/>
                </a:ln>
                <a:solidFill>
                  <a:srgbClr val="2683C6">
                    <a:lumMod val="75000"/>
                  </a:srgbClr>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highest</a:t>
            </a:r>
            <a:r>
              <a:rPr kumimoji="0" lang="fi-FI" sz="32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among</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Finland´s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19 </a:t>
            </a:r>
            <a:r>
              <a:rPr kumimoji="0" lang="fi-FI" sz="1800" b="1" i="0" u="none" strike="noStrike" kern="1200" cap="none" spc="0" normalizeH="0" baseline="0" noProof="0" dirty="0" err="1">
                <a:ln>
                  <a:noFill/>
                </a:ln>
                <a:solidFill>
                  <a:srgbClr val="0070C0"/>
                </a:solidFill>
                <a:effectLst/>
                <a:uLnTx/>
                <a:uFillTx/>
                <a:latin typeface="Calibri" panose="020F0502020204030204"/>
                <a:ea typeface="+mn-ea"/>
                <a:cs typeface="Arial" panose="020B0604020202020204" pitchFamily="34" charset="0"/>
              </a:rPr>
              <a:t>regions</a:t>
            </a:r>
            <a:r>
              <a:rPr kumimoji="0" lang="fi-FI" sz="18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TextBox 4"/>
          <p:cNvSpPr txBox="1"/>
          <p:nvPr/>
        </p:nvSpPr>
        <p:spPr>
          <a:xfrm>
            <a:off x="6141148" y="4092080"/>
            <a:ext cx="2391292" cy="4112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7" name="Picture 6"/>
          <p:cNvPicPr>
            <a:picLocks noChangeAspect="1"/>
          </p:cNvPicPr>
          <p:nvPr/>
        </p:nvPicPr>
        <p:blipFill>
          <a:blip r:embed="rId6"/>
          <a:stretch>
            <a:fillRect/>
          </a:stretch>
        </p:blipFill>
        <p:spPr>
          <a:xfrm>
            <a:off x="3376810" y="4575080"/>
            <a:ext cx="589918" cy="498827"/>
          </a:xfrm>
          <a:prstGeom prst="rect">
            <a:avLst/>
          </a:prstGeom>
        </p:spPr>
      </p:pic>
      <p:pic>
        <p:nvPicPr>
          <p:cNvPr id="11" name="Picture 10"/>
          <p:cNvPicPr>
            <a:picLocks noChangeAspect="1"/>
          </p:cNvPicPr>
          <p:nvPr/>
        </p:nvPicPr>
        <p:blipFill>
          <a:blip r:embed="rId7"/>
          <a:stretch>
            <a:fillRect/>
          </a:stretch>
        </p:blipFill>
        <p:spPr>
          <a:xfrm>
            <a:off x="3376810" y="5141907"/>
            <a:ext cx="572689" cy="510929"/>
          </a:xfrm>
          <a:prstGeom prst="rect">
            <a:avLst/>
          </a:prstGeom>
        </p:spPr>
      </p:pic>
      <p:pic>
        <p:nvPicPr>
          <p:cNvPr id="16" name="Picture 15"/>
          <p:cNvPicPr>
            <a:picLocks noChangeAspect="1"/>
          </p:cNvPicPr>
          <p:nvPr/>
        </p:nvPicPr>
        <p:blipFill>
          <a:blip r:embed="rId8"/>
          <a:stretch>
            <a:fillRect/>
          </a:stretch>
        </p:blipFill>
        <p:spPr>
          <a:xfrm>
            <a:off x="3364101" y="5720836"/>
            <a:ext cx="586656" cy="586656"/>
          </a:xfrm>
          <a:prstGeom prst="rect">
            <a:avLst/>
          </a:prstGeom>
        </p:spPr>
      </p:pic>
      <p:pic>
        <p:nvPicPr>
          <p:cNvPr id="20" name="Picture 19"/>
          <p:cNvPicPr>
            <a:picLocks noChangeAspect="1"/>
          </p:cNvPicPr>
          <p:nvPr/>
        </p:nvPicPr>
        <p:blipFill>
          <a:blip r:embed="rId9"/>
          <a:stretch>
            <a:fillRect/>
          </a:stretch>
        </p:blipFill>
        <p:spPr>
          <a:xfrm>
            <a:off x="3382553" y="3973960"/>
            <a:ext cx="578432" cy="564550"/>
          </a:xfrm>
          <a:prstGeom prst="rect">
            <a:avLst/>
          </a:prstGeom>
        </p:spPr>
      </p:pic>
      <p:grpSp>
        <p:nvGrpSpPr>
          <p:cNvPr id="10" name="Group 9"/>
          <p:cNvGrpSpPr/>
          <p:nvPr/>
        </p:nvGrpSpPr>
        <p:grpSpPr>
          <a:xfrm>
            <a:off x="47178" y="903450"/>
            <a:ext cx="3294228" cy="5313878"/>
            <a:chOff x="56445" y="819966"/>
            <a:chExt cx="3294228" cy="5313878"/>
          </a:xfrm>
        </p:grpSpPr>
        <p:sp>
          <p:nvSpPr>
            <p:cNvPr id="40" name="Suorakulmio 20"/>
            <p:cNvSpPr/>
            <p:nvPr/>
          </p:nvSpPr>
          <p:spPr>
            <a:xfrm>
              <a:off x="68432" y="1838744"/>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Turnover</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Manu-</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facturing</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53 %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(8,2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36</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46" name="Suorakulmio 20"/>
            <p:cNvSpPr/>
            <p:nvPr/>
          </p:nvSpPr>
          <p:spPr>
            <a:xfrm>
              <a:off x="74774" y="81996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Employees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in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Manu-</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facturing</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Energy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2021 </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400" dirty="0">
                  <a:solidFill>
                    <a:prstClr val="white">
                      <a:lumMod val="50000"/>
                    </a:prstClr>
                  </a:solidFill>
                  <a:latin typeface="Calibri" panose="020F0502020204030204"/>
                </a:rPr>
                <a:t>of Finland </a:t>
              </a:r>
              <a:r>
                <a:rPr lang="fi-FI" sz="1400" b="1" dirty="0">
                  <a:solidFill>
                    <a:srgbClr val="FF0000"/>
                  </a:solidFill>
                  <a:latin typeface="Calibri" panose="020F0502020204030204"/>
                </a:rPr>
                <a:t>5,8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(17446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employees</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3,9 %)</a:t>
              </a:r>
            </a:p>
          </p:txBody>
        </p:sp>
        <p:sp>
          <p:nvSpPr>
            <p:cNvPr id="48" name="Suorakulmio 20"/>
            <p:cNvSpPr/>
            <p:nvPr/>
          </p:nvSpPr>
          <p:spPr>
            <a:xfrm>
              <a:off x="68432" y="4641871"/>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Metal</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Machi-nery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Offshore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Industry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in 2000-21: </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lang="fi-FI" sz="1400" b="1" dirty="0">
                  <a:solidFill>
                    <a:srgbClr val="FF0000"/>
                  </a:solidFill>
                  <a:latin typeface="Calibri" panose="020F0502020204030204"/>
                </a:rPr>
                <a:t>116</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+51 %</a:t>
              </a:r>
            </a:p>
          </p:txBody>
        </p:sp>
        <p:sp>
          <p:nvSpPr>
            <p:cNvPr id="52" name="Suorakulmio 20"/>
            <p:cNvSpPr/>
            <p:nvPr/>
          </p:nvSpPr>
          <p:spPr>
            <a:xfrm>
              <a:off x="56445" y="3753926"/>
              <a:ext cx="2788874"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Companies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/GDP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lang="fi-FI" sz="1400" b="1" dirty="0">
                  <a:solidFill>
                    <a:srgbClr val="FF0000"/>
                  </a:solidFill>
                  <a:latin typeface="Calibri" panose="020F0502020204030204"/>
                </a:rPr>
                <a:t>49</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lang="fi-FI" sz="1400" dirty="0">
                  <a:solidFill>
                    <a:prstClr val="white">
                      <a:lumMod val="50000"/>
                    </a:prstClr>
                  </a:solidFill>
                  <a:latin typeface="Calibri" panose="020F0502020204030204"/>
                </a:rPr>
                <a:t>24</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p>
          </p:txBody>
        </p:sp>
        <p:sp>
          <p:nvSpPr>
            <p:cNvPr id="39" name="Suorakulmio 20"/>
            <p:cNvSpPr/>
            <p:nvPr/>
          </p:nvSpPr>
          <p:spPr>
            <a:xfrm>
              <a:off x="58561" y="5774661"/>
              <a:ext cx="2594864" cy="359183"/>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Growth</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Investments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secondary</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i-FI" sz="1400" b="1" dirty="0">
                  <a:solidFill>
                    <a:prstClr val="black"/>
                  </a:solidFill>
                  <a:latin typeface="Calibri" panose="020F0502020204030204"/>
                </a:rPr>
                <a:t>p</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roduction</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2010-20: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a:t>
              </a:r>
              <a:r>
                <a:rPr lang="fi-FI" sz="1400" b="1" dirty="0">
                  <a:solidFill>
                    <a:srgbClr val="FF0000"/>
                  </a:solidFill>
                  <a:latin typeface="Calibri" panose="020F0502020204030204"/>
                </a:rPr>
                <a:t>19</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Finland on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average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endPar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7" name="Suorakulmio 20"/>
            <p:cNvSpPr/>
            <p:nvPr/>
          </p:nvSpPr>
          <p:spPr>
            <a:xfrm>
              <a:off x="74774" y="2822647"/>
              <a:ext cx="3275899" cy="63526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Satakunta´s</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Share</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Total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err="1">
                  <a:ln>
                    <a:noFill/>
                  </a:ln>
                  <a:solidFill>
                    <a:prstClr val="black"/>
                  </a:solidFill>
                  <a:effectLst/>
                  <a:uLnTx/>
                  <a:uFillTx/>
                  <a:latin typeface="Calibri" panose="020F0502020204030204"/>
                  <a:ea typeface="+mn-ea"/>
                  <a:cs typeface="+mn-cs"/>
                </a:rPr>
                <a:t>Export</a:t>
              </a:r>
              <a:r>
                <a:rPr kumimoji="0" lang="fi-FI" sz="1400" b="1" i="0" u="none" strike="noStrike" kern="1200" cap="none" spc="0" normalizeH="0" baseline="0" noProof="0" dirty="0">
                  <a:ln>
                    <a:noFill/>
                  </a:ln>
                  <a:solidFill>
                    <a:prstClr val="black"/>
                  </a:solidFill>
                  <a:effectLst/>
                  <a:uLnTx/>
                  <a:uFillTx/>
                  <a:latin typeface="Calibri" panose="020F0502020204030204"/>
                  <a:ea typeface="+mn-ea"/>
                  <a:cs typeface="+mn-cs"/>
                </a:rPr>
                <a:t> of Finland </a:t>
              </a:r>
              <a:r>
                <a:rPr kumimoji="0" lang="fi-FI" sz="14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Satakunta: </a:t>
              </a:r>
              <a:r>
                <a:rPr kumimoji="0" lang="fi-FI" sz="1400" b="1" i="0" u="none" strike="noStrike" kern="1200" cap="none" spc="0" normalizeH="0" baseline="0" noProof="0" dirty="0">
                  <a:ln>
                    <a:noFill/>
                  </a:ln>
                  <a:solidFill>
                    <a:srgbClr val="FF0000"/>
                  </a:solidFill>
                  <a:effectLst/>
                  <a:uLnTx/>
                  <a:uFillTx/>
                  <a:latin typeface="Calibri" panose="020F0502020204030204"/>
                  <a:ea typeface="+mn-ea"/>
                  <a:cs typeface="+mn-cs"/>
                </a:rPr>
                <a:t>7,1 % </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(4,9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bn</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 </a:t>
              </a:r>
              <a:r>
                <a:rPr lang="fi-FI" sz="1200" b="1" dirty="0">
                  <a:solidFill>
                    <a:srgbClr val="FF0000"/>
                  </a:solidFill>
                  <a:latin typeface="Calibri" panose="020F0502020204030204"/>
                </a:rPr>
                <a:t>4</a:t>
              </a:r>
              <a:r>
                <a:rPr lang="fi-FI" sz="1200" b="1" baseline="30000" dirty="0">
                  <a:solidFill>
                    <a:srgbClr val="FF0000"/>
                  </a:solidFill>
                  <a:latin typeface="Calibri" panose="020F0502020204030204"/>
                </a:rPr>
                <a:t>th</a:t>
              </a:r>
              <a:r>
                <a:rPr kumimoji="0" lang="fi-FI" sz="1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fi-FI" sz="12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highest</a:t>
              </a:r>
              <a:endParaRPr kumimoji="0" lang="fi-FI" sz="12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Share</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of </a:t>
              </a:r>
              <a:r>
                <a:rPr kumimoji="0" lang="fi-FI"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Population</a:t>
              </a:r>
              <a:r>
                <a:rPr kumimoji="0" lang="fi-FI"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3,9 %</a:t>
              </a:r>
            </a:p>
          </p:txBody>
        </p:sp>
      </p:grpSp>
      <p:sp>
        <p:nvSpPr>
          <p:cNvPr id="54" name="Tekstiruutu 34"/>
          <p:cNvSpPr txBox="1"/>
          <p:nvPr/>
        </p:nvSpPr>
        <p:spPr>
          <a:xfrm>
            <a:off x="3280237" y="3292771"/>
            <a:ext cx="46105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Value </a:t>
            </a:r>
            <a:r>
              <a:rPr kumimoji="0" lang="fi-FI"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Added</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in Manufacturing, Total 1,56 </a:t>
            </a:r>
            <a:r>
              <a:rPr kumimoji="0" lang="fi-FI" sz="18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bn</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59" name="Tekstiruutu 34"/>
          <p:cNvSpPr txBox="1"/>
          <p:nvPr/>
        </p:nvSpPr>
        <p:spPr>
          <a:xfrm>
            <a:off x="4098789" y="5195097"/>
            <a:ext cx="2845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Food Industry </a:t>
            </a:r>
            <a:r>
              <a:rPr lang="fi-FI" b="1" dirty="0">
                <a:solidFill>
                  <a:srgbClr val="0070C0"/>
                </a:solidFill>
                <a:effectLst>
                  <a:outerShdw blurRad="38100" dist="38100" dir="2700000" algn="tl">
                    <a:srgbClr val="000000">
                      <a:alpha val="43137"/>
                    </a:srgbClr>
                  </a:outerShdw>
                </a:effectLst>
                <a:latin typeface="Calibri" panose="020F0502020204030204"/>
              </a:rPr>
              <a:t>11</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p>
        </p:txBody>
      </p:sp>
      <p:sp>
        <p:nvSpPr>
          <p:cNvPr id="60" name="Tekstiruutu 34"/>
          <p:cNvSpPr txBox="1"/>
          <p:nvPr/>
        </p:nvSpPr>
        <p:spPr>
          <a:xfrm>
            <a:off x="4090447" y="4609053"/>
            <a:ext cx="2394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Forest</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Industry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12 %</a:t>
            </a:r>
          </a:p>
        </p:txBody>
      </p:sp>
      <p:sp>
        <p:nvSpPr>
          <p:cNvPr id="62" name="Tekstiruutu 34"/>
          <p:cNvSpPr txBox="1"/>
          <p:nvPr/>
        </p:nvSpPr>
        <p:spPr>
          <a:xfrm>
            <a:off x="4122629" y="5720836"/>
            <a:ext cx="23945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Chemicals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8 %</a:t>
            </a:r>
          </a:p>
          <a:p>
            <a:pPr eaLnBrk="1" fontAlgn="auto" hangingPunct="1">
              <a:spcBef>
                <a:spcPts val="0"/>
              </a:spcBef>
              <a:spcAft>
                <a:spcPts val="0"/>
              </a:spcAf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others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13 %,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endParaRPr>
          </a:p>
        </p:txBody>
      </p:sp>
      <p:sp>
        <p:nvSpPr>
          <p:cNvPr id="63" name="Tekstiruutu 34"/>
          <p:cNvSpPr txBox="1"/>
          <p:nvPr/>
        </p:nvSpPr>
        <p:spPr>
          <a:xfrm>
            <a:off x="4084712" y="4002385"/>
            <a:ext cx="37492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Metals</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Machinery</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and </a:t>
            </a:r>
            <a:r>
              <a:rPr kumimoji="0" lang="fi-FI" sz="18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Offshore</a:t>
            </a:r>
            <a:r>
              <a:rPr kumimoji="0" lang="fi-FI"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lang="fi-FI" b="1" dirty="0">
                <a:solidFill>
                  <a:srgbClr val="0070C0"/>
                </a:solidFill>
                <a:effectLst>
                  <a:outerShdw blurRad="38100" dist="38100" dir="2700000" algn="tl">
                    <a:srgbClr val="000000">
                      <a:alpha val="43137"/>
                    </a:srgbClr>
                  </a:outerShdw>
                </a:effectLst>
                <a:latin typeface="Calibri" panose="020F0502020204030204"/>
              </a:rPr>
              <a:t>55</a:t>
            </a:r>
            <a:r>
              <a:rPr kumimoji="0" lang="fi-FI" sz="18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 %</a:t>
            </a:r>
          </a:p>
        </p:txBody>
      </p:sp>
      <p:sp>
        <p:nvSpPr>
          <p:cNvPr id="21" name="TextBox 20"/>
          <p:cNvSpPr txBox="1"/>
          <p:nvPr/>
        </p:nvSpPr>
        <p:spPr>
          <a:xfrm>
            <a:off x="5268756" y="4343815"/>
            <a:ext cx="91741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38" name="Tekstiruutu 37"/>
          <p:cNvSpPr txBox="1"/>
          <p:nvPr/>
        </p:nvSpPr>
        <p:spPr>
          <a:xfrm>
            <a:off x="25548" y="6458537"/>
            <a:ext cx="24218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23.1.2023</a:t>
            </a:r>
          </a:p>
        </p:txBody>
      </p:sp>
      <p:sp>
        <p:nvSpPr>
          <p:cNvPr id="17" name="TextBox 16"/>
          <p:cNvSpPr txBox="1"/>
          <p:nvPr/>
        </p:nvSpPr>
        <p:spPr>
          <a:xfrm>
            <a:off x="2515176" y="437457"/>
            <a:ext cx="2416046" cy="553998"/>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GDP per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capita</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2019: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sub-regions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endPar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in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positions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1-35,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reds</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are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in 36-70.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bluer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higher</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is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the</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 </a:t>
            </a:r>
            <a:r>
              <a:rPr kumimoji="0" lang="fi-FI" sz="1000" b="1" i="0" u="none" strike="noStrike" kern="1200" cap="none" spc="0" normalizeH="0" baseline="0" noProof="0" dirty="0" err="1">
                <a:ln>
                  <a:noFill/>
                </a:ln>
                <a:solidFill>
                  <a:prstClr val="white">
                    <a:lumMod val="50000"/>
                  </a:prstClr>
                </a:solidFill>
                <a:effectLst/>
                <a:uLnTx/>
                <a:uFillTx/>
                <a:latin typeface="Calibri" panose="020F0502020204030204"/>
                <a:ea typeface="+mn-ea"/>
                <a:cs typeface="Arial" panose="020B0604020202020204" pitchFamily="34" charset="0"/>
              </a:rPr>
              <a:t>ratio</a:t>
            </a:r>
            <a:r>
              <a:rPr kumimoji="0" lang="fi-FI" sz="1000" b="1" i="0" u="none" strike="noStrike" kern="1200" cap="none" spc="0" normalizeH="0" baseline="0" noProof="0" dirty="0">
                <a:ln>
                  <a:noFill/>
                </a:ln>
                <a:solidFill>
                  <a:prstClr val="white">
                    <a:lumMod val="50000"/>
                  </a:prstClr>
                </a:solidFill>
                <a:effectLst/>
                <a:uLnTx/>
                <a:uFillTx/>
                <a:latin typeface="Calibri" panose="020F0502020204030204"/>
                <a:ea typeface="+mn-ea"/>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2" name="Otsikko 1"/>
          <p:cNvSpPr>
            <a:spLocks noGrp="1"/>
          </p:cNvSpPr>
          <p:nvPr>
            <p:ph type="ctrTitle"/>
          </p:nvPr>
        </p:nvSpPr>
        <p:spPr>
          <a:xfrm>
            <a:off x="59165" y="0"/>
            <a:ext cx="7798445" cy="465993"/>
          </a:xfrm>
          <a:solidFill>
            <a:schemeClr val="bg1"/>
          </a:solidFill>
        </p:spPr>
        <p:txBody>
          <a:bodyPr>
            <a:noAutofit/>
          </a:bodyPr>
          <a:lstStyle/>
          <a:p>
            <a:r>
              <a:rPr lang="fi-FI" sz="2200" b="1" cap="all" dirty="0">
                <a:solidFill>
                  <a:srgbClr val="0070C0"/>
                </a:solidFill>
                <a:effectLst>
                  <a:outerShdw blurRad="38100" dist="38100" dir="2700000" algn="tl">
                    <a:srgbClr val="000000">
                      <a:alpha val="43137"/>
                    </a:srgbClr>
                  </a:outerShdw>
                </a:effectLst>
              </a:rPr>
              <a:t>Satakunta – </a:t>
            </a:r>
            <a:r>
              <a:rPr lang="fi-FI" sz="2200" b="1" cap="all" dirty="0" err="1">
                <a:solidFill>
                  <a:srgbClr val="0070C0"/>
                </a:solidFill>
                <a:effectLst>
                  <a:outerShdw blurRad="38100" dist="38100" dir="2700000" algn="tl">
                    <a:srgbClr val="000000">
                      <a:alpha val="43137"/>
                    </a:srgbClr>
                  </a:outerShdw>
                </a:effectLst>
              </a:rPr>
              <a:t>region</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with</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strong</a:t>
            </a:r>
            <a:r>
              <a:rPr lang="fi-FI" sz="2200" b="1" cap="all" dirty="0">
                <a:solidFill>
                  <a:srgbClr val="0070C0"/>
                </a:solidFill>
                <a:effectLst>
                  <a:outerShdw blurRad="38100" dist="38100" dir="2700000" algn="tl">
                    <a:srgbClr val="000000">
                      <a:alpha val="43137"/>
                    </a:srgbClr>
                  </a:outerShdw>
                </a:effectLst>
              </a:rPr>
              <a:t> </a:t>
            </a:r>
            <a:r>
              <a:rPr lang="fi-FI" sz="2200" b="1" cap="all" dirty="0" err="1">
                <a:solidFill>
                  <a:srgbClr val="0070C0"/>
                </a:solidFill>
                <a:effectLst>
                  <a:outerShdw blurRad="38100" dist="38100" dir="2700000" algn="tl">
                    <a:srgbClr val="000000">
                      <a:alpha val="43137"/>
                    </a:srgbClr>
                  </a:outerShdw>
                </a:effectLst>
              </a:rPr>
              <a:t>manufacturing</a:t>
            </a:r>
            <a:r>
              <a:rPr lang="fi-FI" sz="2200" b="1" cap="all" dirty="0">
                <a:solidFill>
                  <a:srgbClr val="0070C0"/>
                </a:solidFill>
                <a:effectLst>
                  <a:outerShdw blurRad="38100" dist="38100" dir="2700000" algn="tl">
                    <a:srgbClr val="000000">
                      <a:alpha val="43137"/>
                    </a:srgbClr>
                  </a:outerShdw>
                </a:effectLst>
              </a:rPr>
              <a:t> and </a:t>
            </a:r>
            <a:r>
              <a:rPr lang="fi-FI" sz="2200" b="1" cap="all" dirty="0" err="1">
                <a:solidFill>
                  <a:srgbClr val="0070C0"/>
                </a:solidFill>
                <a:effectLst>
                  <a:outerShdw blurRad="38100" dist="38100" dir="2700000" algn="tl">
                    <a:srgbClr val="000000">
                      <a:alpha val="43137"/>
                    </a:srgbClr>
                  </a:outerShdw>
                </a:effectLst>
              </a:rPr>
              <a:t>export</a:t>
            </a:r>
            <a:endParaRPr lang="fi-FI" sz="2200" b="1" cap="all" dirty="0">
              <a:solidFill>
                <a:srgbClr val="0070C0"/>
              </a:solidFill>
              <a:effectLst>
                <a:outerShdw blurRad="38100" dist="38100" dir="2700000" algn="tl">
                  <a:srgbClr val="000000">
                    <a:alpha val="43137"/>
                  </a:srgbClr>
                </a:outerShdw>
              </a:effectLst>
            </a:endParaRPr>
          </a:p>
        </p:txBody>
      </p:sp>
      <p:pic>
        <p:nvPicPr>
          <p:cNvPr id="4" name="Kuva 3" descr="Kuva, joka sisältää kohteen teksti, merkki, clipart-kuva&#10;&#10;Kuvaus luotu automaattisesti">
            <a:extLst>
              <a:ext uri="{FF2B5EF4-FFF2-40B4-BE49-F238E27FC236}">
                <a16:creationId xmlns:a16="http://schemas.microsoft.com/office/drawing/2014/main" id="{21EF81C8-2515-7A2D-A6E4-A647450F66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2546524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644141" y="164030"/>
            <a:ext cx="8064896" cy="57606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sz="4000" b="1" dirty="0">
                <a:solidFill>
                  <a:schemeClr val="tx2"/>
                </a:solidFill>
              </a:rPr>
              <a:t>Väestö, kehitys kunnittain 1993-2022</a:t>
            </a:r>
            <a:endParaRPr lang="fi-FI" sz="4000"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a:t>
            </a:fld>
            <a:endParaRPr lang="fi-FI" altLang="fi-FI" sz="1200">
              <a:solidFill>
                <a:srgbClr val="898989"/>
              </a:solidFill>
            </a:endParaRPr>
          </a:p>
        </p:txBody>
      </p:sp>
      <p:pic>
        <p:nvPicPr>
          <p:cNvPr id="4" name="Kuva 3" descr="Kuva, joka sisältää kohteen teksti, merkki, clipart-kuva&#10;&#10;Kuvaus luotu automaattisesti">
            <a:extLst>
              <a:ext uri="{FF2B5EF4-FFF2-40B4-BE49-F238E27FC236}">
                <a16:creationId xmlns:a16="http://schemas.microsoft.com/office/drawing/2014/main" id="{C6E642E7-1832-D5E4-8184-494D3619E5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780" y="6298530"/>
            <a:ext cx="1856812" cy="480765"/>
          </a:xfrm>
          <a:prstGeom prst="rect">
            <a:avLst/>
          </a:prstGeom>
        </p:spPr>
      </p:pic>
      <p:pic>
        <p:nvPicPr>
          <p:cNvPr id="5" name="Picture 4">
            <a:extLst>
              <a:ext uri="{FF2B5EF4-FFF2-40B4-BE49-F238E27FC236}">
                <a16:creationId xmlns:a16="http://schemas.microsoft.com/office/drawing/2014/main" id="{D73E2B69-27B4-B785-0B17-9E0063E05B75}"/>
              </a:ext>
            </a:extLst>
          </p:cNvPr>
          <p:cNvPicPr>
            <a:picLocks noChangeAspect="1"/>
          </p:cNvPicPr>
          <p:nvPr/>
        </p:nvPicPr>
        <p:blipFill>
          <a:blip r:embed="rId4"/>
          <a:stretch>
            <a:fillRect/>
          </a:stretch>
        </p:blipFill>
        <p:spPr>
          <a:xfrm>
            <a:off x="663890" y="879207"/>
            <a:ext cx="8036118" cy="5398093"/>
          </a:xfrm>
          <a:prstGeom prst="rect">
            <a:avLst/>
          </a:prstGeom>
        </p:spPr>
      </p:pic>
    </p:spTree>
    <p:extLst>
      <p:ext uri="{BB962C8B-B14F-4D97-AF65-F5344CB8AC3E}">
        <p14:creationId xmlns:p14="http://schemas.microsoft.com/office/powerpoint/2010/main" val="20182949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2962672" cy="2722314"/>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Satakunnan profiili</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80</a:t>
            </a:fld>
            <a:endParaRPr lang="fi-FI" altLang="fi-FI" sz="1200">
              <a:solidFill>
                <a:srgbClr val="898989"/>
              </a:solidFill>
            </a:endParaRPr>
          </a:p>
        </p:txBody>
      </p:sp>
      <p:pic>
        <p:nvPicPr>
          <p:cNvPr id="7" name="Picture 6">
            <a:extLst>
              <a:ext uri="{FF2B5EF4-FFF2-40B4-BE49-F238E27FC236}">
                <a16:creationId xmlns:a16="http://schemas.microsoft.com/office/drawing/2014/main" id="{EE232D1A-AC98-4B69-8708-CA47F5313986}"/>
              </a:ext>
            </a:extLst>
          </p:cNvPr>
          <p:cNvPicPr>
            <a:picLocks noChangeAspect="1"/>
          </p:cNvPicPr>
          <p:nvPr/>
        </p:nvPicPr>
        <p:blipFill>
          <a:blip r:embed="rId3"/>
          <a:stretch>
            <a:fillRect/>
          </a:stretch>
        </p:blipFill>
        <p:spPr>
          <a:xfrm>
            <a:off x="4401085" y="0"/>
            <a:ext cx="4742915" cy="6858000"/>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34C0330A-3A96-E000-D4FA-D956B8D10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6240710"/>
            <a:ext cx="1856812" cy="480765"/>
          </a:xfrm>
          <a:prstGeom prst="rect">
            <a:avLst/>
          </a:prstGeom>
        </p:spPr>
      </p:pic>
    </p:spTree>
    <p:extLst>
      <p:ext uri="{BB962C8B-B14F-4D97-AF65-F5344CB8AC3E}">
        <p14:creationId xmlns:p14="http://schemas.microsoft.com/office/powerpoint/2010/main" val="11254120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Otsikko 1"/>
          <p:cNvSpPr>
            <a:spLocks noGrp="1"/>
          </p:cNvSpPr>
          <p:nvPr>
            <p:ph type="title"/>
          </p:nvPr>
        </p:nvSpPr>
        <p:spPr>
          <a:xfrm>
            <a:off x="220668" y="27575"/>
            <a:ext cx="6511572" cy="521105"/>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SATAKUNTA Suomen talouden vahva osa</a:t>
            </a:r>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38" y="28575"/>
            <a:ext cx="1371406" cy="145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otched Right Arrow 5"/>
          <p:cNvSpPr/>
          <p:nvPr/>
        </p:nvSpPr>
        <p:spPr>
          <a:xfrm>
            <a:off x="1187624" y="6181632"/>
            <a:ext cx="792088" cy="274047"/>
          </a:xfrm>
          <a:prstGeom prst="notchedRightArrow">
            <a:avLst>
              <a:gd name="adj1" fmla="val 4338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kstiruutu 36"/>
          <p:cNvSpPr txBox="1"/>
          <p:nvPr/>
        </p:nvSpPr>
        <p:spPr>
          <a:xfrm rot="16200000">
            <a:off x="7989504" y="5029476"/>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9" name="Tekstiruutu 8"/>
          <p:cNvSpPr txBox="1"/>
          <p:nvPr/>
        </p:nvSpPr>
        <p:spPr>
          <a:xfrm>
            <a:off x="8880048" y="2492896"/>
            <a:ext cx="307777" cy="2278053"/>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2022                 Satamaliitto 2023</a:t>
            </a:r>
          </a:p>
        </p:txBody>
      </p:sp>
      <p:sp>
        <p:nvSpPr>
          <p:cNvPr id="2" name="TextBox 1"/>
          <p:cNvSpPr txBox="1"/>
          <p:nvPr/>
        </p:nvSpPr>
        <p:spPr>
          <a:xfrm>
            <a:off x="220668" y="6447309"/>
            <a:ext cx="31992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174502" y="6133989"/>
            <a:ext cx="508804"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75" name="Sisällön paikkamerkki 2"/>
          <p:cNvSpPr>
            <a:spLocks noGrp="1"/>
          </p:cNvSpPr>
          <p:nvPr>
            <p:ph idx="1"/>
          </p:nvPr>
        </p:nvSpPr>
        <p:spPr>
          <a:xfrm>
            <a:off x="174502" y="18654"/>
            <a:ext cx="8511579" cy="6576679"/>
          </a:xfrm>
        </p:spPr>
        <p:txBody>
          <a:bodyPr/>
          <a:lstStyle/>
          <a:p>
            <a:pPr eaLnBrk="1" hangingPunct="1"/>
            <a:endParaRPr lang="fi-FI" altLang="fi-FI" sz="1700" dirty="0"/>
          </a:p>
          <a:p>
            <a:pPr lvl="1" eaLnBrk="1" hangingPunct="1"/>
            <a:endParaRPr lang="fi-FI" altLang="fi-FI" sz="1400" dirty="0"/>
          </a:p>
          <a:p>
            <a:pPr lvl="1" eaLnBrk="1" hangingPunct="1"/>
            <a:r>
              <a:rPr lang="fi-FI" altLang="fi-FI" sz="1400" dirty="0"/>
              <a:t>Satakunnan osuus Suomen </a:t>
            </a:r>
            <a:r>
              <a:rPr lang="fi-FI" altLang="fi-FI" sz="1400" b="1" dirty="0"/>
              <a:t>viennistä</a:t>
            </a:r>
            <a:r>
              <a:rPr lang="fi-FI" altLang="fi-FI" sz="1400" dirty="0"/>
              <a:t> on </a:t>
            </a:r>
            <a:r>
              <a:rPr lang="fi-FI" altLang="fi-FI" sz="1400" b="1" dirty="0"/>
              <a:t>7,1 %</a:t>
            </a:r>
            <a:r>
              <a:rPr lang="fi-FI" altLang="fi-FI" sz="1400" dirty="0"/>
              <a:t> (vrt. väestöosuus 3,9 %, 2021). </a:t>
            </a:r>
            <a:r>
              <a:rPr lang="fi-FI" altLang="fi-FI" sz="1400" b="1" dirty="0"/>
              <a:t>Viennin arvo </a:t>
            </a:r>
          </a:p>
          <a:p>
            <a:pPr marL="457200" lvl="1" indent="0" eaLnBrk="1" hangingPunct="1">
              <a:buNone/>
            </a:pPr>
            <a:r>
              <a:rPr lang="fi-FI" altLang="fi-FI" sz="1400" b="1" dirty="0"/>
              <a:t>       on neljänneksi suurin 19 maakunnasta</a:t>
            </a:r>
            <a:r>
              <a:rPr lang="fi-FI" altLang="fi-FI" sz="1400" dirty="0"/>
              <a:t> (Tulli). Aitoa tuottavuutta: viennin rakenne on erittäin    </a:t>
            </a:r>
          </a:p>
          <a:p>
            <a:pPr marL="457200" lvl="1" indent="0" eaLnBrk="1" hangingPunct="1">
              <a:buNone/>
            </a:pPr>
            <a:r>
              <a:rPr lang="fi-FI" altLang="fi-FI" sz="1400" dirty="0"/>
              <a:t>       hyödykepainotteinen. </a:t>
            </a:r>
          </a:p>
          <a:p>
            <a:pPr marL="457200" lvl="1" indent="0" eaLnBrk="1" hangingPunct="1">
              <a:buNone/>
            </a:pPr>
            <a:endParaRPr lang="fi-FI" altLang="fi-FI" sz="1400" dirty="0"/>
          </a:p>
          <a:p>
            <a:pPr lvl="1" eaLnBrk="1" hangingPunct="1"/>
            <a:r>
              <a:rPr lang="fi-FI" altLang="fi-FI" sz="1400" dirty="0"/>
              <a:t>Ulkomaankaupan vahvuutta kuvaava </a:t>
            </a:r>
            <a:r>
              <a:rPr lang="fi-FI" altLang="fi-FI" sz="1400" b="1" dirty="0"/>
              <a:t>avoimuusindeksi</a:t>
            </a:r>
            <a:r>
              <a:rPr lang="fi-FI" altLang="fi-FI" sz="1400" dirty="0"/>
              <a:t> (vienti/BKT, 2020) on </a:t>
            </a:r>
            <a:r>
              <a:rPr lang="fi-FI" altLang="fi-FI" sz="1400" b="1" dirty="0"/>
              <a:t>49 %, </a:t>
            </a:r>
            <a:r>
              <a:rPr lang="fi-FI" altLang="fi-FI" sz="1400" dirty="0"/>
              <a:t>kaksinkertainen maan keskiarvoon (24 %) verrattuna. </a:t>
            </a:r>
            <a:r>
              <a:rPr lang="fi-FI" altLang="fi-FI" sz="1400" b="1" dirty="0"/>
              <a:t>Vienti henkeä kohden </a:t>
            </a:r>
            <a:r>
              <a:rPr lang="fi-FI" altLang="fi-FI" sz="1400" dirty="0"/>
              <a:t>on 19 maakunnasta </a:t>
            </a:r>
            <a:r>
              <a:rPr lang="fi-FI" altLang="fi-FI" sz="1400" b="1" dirty="0"/>
              <a:t>3. korkein </a:t>
            </a:r>
            <a:r>
              <a:rPr lang="fi-FI" altLang="fi-FI" sz="1400" dirty="0"/>
              <a:t>(2021). </a:t>
            </a:r>
            <a:r>
              <a:rPr lang="fi-FI" altLang="fi-FI" sz="1400" b="1" dirty="0"/>
              <a:t>Jalostuksen (teoll., energia ja </a:t>
            </a:r>
            <a:r>
              <a:rPr lang="fi-FI" altLang="fi-FI" sz="1400" b="1" dirty="0" err="1"/>
              <a:t>rak</a:t>
            </a:r>
            <a:r>
              <a:rPr lang="fi-FI" altLang="fi-FI" sz="1400" b="1" dirty="0"/>
              <a:t>.) arvonlisäys henkeä kohden </a:t>
            </a:r>
            <a:r>
              <a:rPr lang="fi-FI" altLang="fi-FI" sz="1400" dirty="0"/>
              <a:t>on maakunnista </a:t>
            </a:r>
            <a:r>
              <a:rPr lang="fi-FI" altLang="fi-FI" sz="1400" b="1" dirty="0"/>
              <a:t>3. korkein </a:t>
            </a:r>
            <a:r>
              <a:rPr lang="fi-FI" altLang="fi-FI" sz="1400" dirty="0"/>
              <a:t>(2021).</a:t>
            </a:r>
          </a:p>
          <a:p>
            <a:pPr lvl="1" eaLnBrk="1" hangingPunct="1"/>
            <a:endParaRPr lang="fi-FI" altLang="fi-FI" sz="1400" dirty="0"/>
          </a:p>
          <a:p>
            <a:pPr lvl="1" eaLnBrk="1" hangingPunct="1"/>
            <a:r>
              <a:rPr lang="fi-FI" altLang="fi-FI" sz="1400" dirty="0"/>
              <a:t>Satakunnan osuus Suomen </a:t>
            </a:r>
            <a:r>
              <a:rPr lang="fi-FI" altLang="fi-FI" sz="1400" b="1" dirty="0"/>
              <a:t>teollisuuden</a:t>
            </a:r>
            <a:r>
              <a:rPr lang="fi-FI" altLang="fi-FI" sz="1400" dirty="0"/>
              <a:t> työpaikoista on </a:t>
            </a:r>
            <a:r>
              <a:rPr lang="fi-FI" altLang="fi-FI" sz="1400" b="1" dirty="0"/>
              <a:t>5,5 %</a:t>
            </a:r>
            <a:r>
              <a:rPr lang="fi-FI" altLang="fi-FI" sz="1400" dirty="0"/>
              <a:t>, eli vajaat 1,5 kertaa väestöosuus (2021). Osuus on </a:t>
            </a:r>
            <a:r>
              <a:rPr lang="fi-FI" altLang="fi-FI" sz="1400" b="1" dirty="0"/>
              <a:t>5,8 %</a:t>
            </a:r>
            <a:r>
              <a:rPr lang="fi-FI" altLang="fi-FI" sz="1400" dirty="0"/>
              <a:t> ml. energiantuotanto. Satakunnan teollinen rakenne on maan </a:t>
            </a:r>
            <a:r>
              <a:rPr lang="fi-FI" altLang="fi-FI" sz="1400" b="1" dirty="0"/>
              <a:t>monipuolisimpia</a:t>
            </a:r>
            <a:r>
              <a:rPr lang="fi-FI" altLang="fi-FI" sz="1400" dirty="0"/>
              <a:t>. </a:t>
            </a:r>
          </a:p>
          <a:p>
            <a:pPr marL="457200" lvl="1" indent="0" eaLnBrk="1" hangingPunct="1">
              <a:buNone/>
            </a:pPr>
            <a:endParaRPr lang="fi-FI" altLang="fi-FI" sz="1400" dirty="0"/>
          </a:p>
          <a:p>
            <a:pPr lvl="1" eaLnBrk="1" hangingPunct="1"/>
            <a:r>
              <a:rPr lang="fi-FI" altLang="fi-FI" sz="1400" dirty="0"/>
              <a:t>Satakunnan osuus Suomen </a:t>
            </a:r>
            <a:r>
              <a:rPr lang="fi-FI" altLang="fi-FI" sz="1400" b="1" dirty="0"/>
              <a:t>perusmetallien ja metallituotteiden </a:t>
            </a:r>
            <a:r>
              <a:rPr lang="fi-FI" altLang="fi-FI" sz="1400" dirty="0"/>
              <a:t>tuotoksesta on </a:t>
            </a:r>
            <a:r>
              <a:rPr lang="fi-FI" altLang="fi-FI" sz="1400" b="1" dirty="0"/>
              <a:t>14,3 %.</a:t>
            </a:r>
            <a:r>
              <a:rPr lang="fi-FI" altLang="fi-FI" sz="1400" dirty="0"/>
              <a:t> Elintarvike-, metsä-, konepaja- ja energiateollisuuden osuus on myös selvästi väestöosuutta suurempi, 5,3 %-6,9 %. </a:t>
            </a:r>
            <a:r>
              <a:rPr lang="fi-FI" altLang="fi-FI" sz="1400" b="1" dirty="0"/>
              <a:t>Valmistavan teollisuuden osuus BKT:stä </a:t>
            </a:r>
            <a:r>
              <a:rPr lang="fi-FI" altLang="fi-FI" sz="1400" dirty="0"/>
              <a:t>on </a:t>
            </a:r>
            <a:r>
              <a:rPr lang="fi-FI" altLang="fi-FI" sz="1400" b="1" dirty="0"/>
              <a:t>22,4 %</a:t>
            </a:r>
            <a:r>
              <a:rPr lang="fi-FI" altLang="fi-FI" sz="1400" dirty="0"/>
              <a:t>, joka on maan keskiarvoa (16,5 %) korkeampi (2020). </a:t>
            </a:r>
          </a:p>
          <a:p>
            <a:pPr lvl="1" eaLnBrk="1" hangingPunct="1"/>
            <a:endParaRPr lang="fi-FI" altLang="fi-FI" sz="1400" dirty="0"/>
          </a:p>
          <a:p>
            <a:pPr lvl="1" eaLnBrk="1" hangingPunct="1"/>
            <a:r>
              <a:rPr lang="fi-FI" altLang="fi-FI" sz="1400" b="1" dirty="0"/>
              <a:t>Satakunnan satamien </a:t>
            </a:r>
            <a:r>
              <a:rPr lang="fi-FI" altLang="fi-FI" sz="1400" dirty="0"/>
              <a:t>osuus Suomen viennistä on </a:t>
            </a:r>
            <a:r>
              <a:rPr lang="fi-FI" altLang="fi-FI" sz="1400" b="1" dirty="0"/>
              <a:t>10,4 %</a:t>
            </a:r>
            <a:r>
              <a:rPr lang="fi-FI" altLang="fi-FI" sz="1400" dirty="0"/>
              <a:t> ja tuonnista 8,6 % (yht. 9,5 %), kun väestöosuus on 3,8 % (2022). Esim. viennissä osuus on lähes kolminkertainen väestöosuuteen nähden. </a:t>
            </a:r>
          </a:p>
          <a:p>
            <a:pPr marL="457200" lvl="1" indent="0" eaLnBrk="1" hangingPunct="1">
              <a:buNone/>
            </a:pPr>
            <a:endParaRPr lang="fi-FI" altLang="fi-FI" sz="1400" dirty="0"/>
          </a:p>
          <a:p>
            <a:pPr lvl="1" eaLnBrk="1" hangingPunct="1"/>
            <a:r>
              <a:rPr lang="fi-FI" altLang="fi-FI" sz="1400" b="1" dirty="0"/>
              <a:t>Em. seikkojen ansiosta Satakuntaan sijoittaminen edesauttaa koko Suomen hyvinvointia</a:t>
            </a:r>
          </a:p>
          <a:p>
            <a:pPr lvl="2" eaLnBrk="1" hangingPunct="1"/>
            <a:r>
              <a:rPr lang="fi-FI" altLang="fi-FI" sz="1400" dirty="0"/>
              <a:t>Teollisuudella on merkittävä asema hyvinvoinnin luomisessa pienessä maassa</a:t>
            </a:r>
          </a:p>
          <a:p>
            <a:pPr lvl="2" eaLnBrk="1" hangingPunct="1"/>
            <a:r>
              <a:rPr lang="fi-FI" altLang="fi-FI" sz="1400" dirty="0"/>
              <a:t>Teollisuuden työn tuottavuus on keskimäärin palvelualoja huomattavasti korkeampi</a:t>
            </a:r>
          </a:p>
          <a:p>
            <a:pPr lvl="2" eaLnBrk="1" hangingPunct="1"/>
            <a:r>
              <a:rPr lang="fi-FI" altLang="fi-FI" sz="1400" i="1" dirty="0"/>
              <a:t>Satakunnan elinkeinoelämä rahoittaa oman maakunnan ohella koko Suomen hyvinvointia vahvan teollisen perustan ja sen kautta syntyvän vientiylijäämän ansiosta. </a:t>
            </a:r>
          </a:p>
          <a:p>
            <a:pPr marL="914400" lvl="2" indent="0" eaLnBrk="1" hangingPunct="1">
              <a:buNone/>
            </a:pPr>
            <a:r>
              <a:rPr lang="fi-FI" altLang="fi-FI" sz="1400" dirty="0"/>
              <a:t>                         </a:t>
            </a:r>
            <a:r>
              <a:rPr lang="fi-FI" altLang="fi-FI" sz="1400" b="1" dirty="0">
                <a:effectLst>
                  <a:outerShdw blurRad="38100" dist="38100" dir="2700000" algn="tl">
                    <a:srgbClr val="000000">
                      <a:alpha val="43137"/>
                    </a:srgbClr>
                  </a:outerShdw>
                </a:effectLst>
              </a:rPr>
              <a:t>Siten investoimalla Satakuntaan koko maa hyötyy!</a:t>
            </a:r>
          </a:p>
          <a:p>
            <a:pPr marL="457200" lvl="1" indent="0" eaLnBrk="1" hangingPunct="1">
              <a:buNone/>
            </a:pPr>
            <a:endParaRPr lang="fi-FI" altLang="fi-FI" sz="1800" dirty="0"/>
          </a:p>
        </p:txBody>
      </p:sp>
      <p:pic>
        <p:nvPicPr>
          <p:cNvPr id="4" name="Kuva 3" descr="Kuva, joka sisältää kohteen teksti, merkki, clipart-kuva&#10;&#10;Kuvaus luotu automaattisesti">
            <a:extLst>
              <a:ext uri="{FF2B5EF4-FFF2-40B4-BE49-F238E27FC236}">
                <a16:creationId xmlns:a16="http://schemas.microsoft.com/office/drawing/2014/main" id="{53DB66F8-900A-F88C-C35A-D8185634A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7075" y="6294462"/>
            <a:ext cx="1856812" cy="480765"/>
          </a:xfrm>
          <a:prstGeom prst="rect">
            <a:avLst/>
          </a:prstGeom>
        </p:spPr>
      </p:pic>
    </p:spTree>
    <p:extLst>
      <p:ext uri="{BB962C8B-B14F-4D97-AF65-F5344CB8AC3E}">
        <p14:creationId xmlns:p14="http://schemas.microsoft.com/office/powerpoint/2010/main" val="1489008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Pyöristetty suorakulmio 9">
            <a:extLst>
              <a:ext uri="{FF2B5EF4-FFF2-40B4-BE49-F238E27FC236}">
                <a16:creationId xmlns:a16="http://schemas.microsoft.com/office/drawing/2014/main" id="{AD7A0C80-024E-312E-D9CF-9BFC147C1082}"/>
              </a:ext>
            </a:extLst>
          </p:cNvPr>
          <p:cNvSpPr/>
          <p:nvPr/>
        </p:nvSpPr>
        <p:spPr>
          <a:xfrm>
            <a:off x="7803411" y="3803226"/>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7" name="Pyöristetty suorakulmio 9">
            <a:extLst>
              <a:ext uri="{FF2B5EF4-FFF2-40B4-BE49-F238E27FC236}">
                <a16:creationId xmlns:a16="http://schemas.microsoft.com/office/drawing/2014/main" id="{7BF9B6DF-9908-8872-0FC8-50DE5614BE89}"/>
              </a:ext>
            </a:extLst>
          </p:cNvPr>
          <p:cNvSpPr/>
          <p:nvPr/>
        </p:nvSpPr>
        <p:spPr>
          <a:xfrm>
            <a:off x="4540050" y="382651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74" name="Otsikko 1"/>
          <p:cNvSpPr>
            <a:spLocks noGrp="1"/>
          </p:cNvSpPr>
          <p:nvPr>
            <p:ph type="title"/>
          </p:nvPr>
        </p:nvSpPr>
        <p:spPr>
          <a:xfrm>
            <a:off x="718571" y="353160"/>
            <a:ext cx="8229600" cy="1143000"/>
          </a:xfrm>
        </p:spPr>
        <p:txBody>
          <a:bodyPr/>
          <a:lstStyle/>
          <a:p>
            <a:pPr algn="l" eaLnBrk="1" hangingPunct="1">
              <a:lnSpc>
                <a:spcPct val="85000"/>
              </a:lnSpc>
            </a:pPr>
            <a:r>
              <a:rPr lang="fi-FI" altLang="fi-FI" sz="2700" b="1" cap="all" spc="-50" dirty="0">
                <a:solidFill>
                  <a:srgbClr val="0070C0"/>
                </a:solidFill>
                <a:effectLst>
                  <a:outerShdw blurRad="38100" dist="38100" dir="2700000" algn="tl">
                    <a:srgbClr val="000000">
                      <a:alpha val="43137"/>
                    </a:srgbClr>
                  </a:outerShdw>
                </a:effectLst>
              </a:rPr>
              <a:t>Suomen talouden vahva osa:</a:t>
            </a:r>
            <a:br>
              <a:rPr lang="fi-FI" altLang="fi-FI" sz="2700" b="1" cap="all" spc="-50" dirty="0">
                <a:solidFill>
                  <a:srgbClr val="0070C0"/>
                </a:solidFill>
                <a:effectLst>
                  <a:outerShdw blurRad="38100" dist="38100" dir="2700000" algn="tl">
                    <a:srgbClr val="000000">
                      <a:alpha val="43137"/>
                    </a:srgbClr>
                  </a:outerShdw>
                </a:effectLst>
              </a:rPr>
            </a:br>
            <a:r>
              <a:rPr lang="fi-FI" altLang="fi-FI" sz="2700" b="1" cap="all" spc="-50" dirty="0">
                <a:solidFill>
                  <a:srgbClr val="0070C0"/>
                </a:solidFill>
                <a:effectLst>
                  <a:outerShdw blurRad="38100" dist="38100" dir="2700000" algn="tl">
                    <a:srgbClr val="000000">
                      <a:alpha val="43137"/>
                    </a:srgbClr>
                  </a:outerShdw>
                </a:effectLst>
              </a:rPr>
              <a:t>SATAKUNNAN positiivinen rakennemuutos</a:t>
            </a:r>
          </a:p>
        </p:txBody>
      </p:sp>
      <p:sp>
        <p:nvSpPr>
          <p:cNvPr id="3075" name="Sisällön paikkamerkki 2"/>
          <p:cNvSpPr>
            <a:spLocks noGrp="1"/>
          </p:cNvSpPr>
          <p:nvPr>
            <p:ph idx="1"/>
          </p:nvPr>
        </p:nvSpPr>
        <p:spPr>
          <a:xfrm>
            <a:off x="36777" y="1677231"/>
            <a:ext cx="8712968" cy="4968130"/>
          </a:xfrm>
        </p:spPr>
        <p:txBody>
          <a:bodyPr/>
          <a:lstStyle/>
          <a:p>
            <a:pPr lvl="1" eaLnBrk="1" hangingPunct="1"/>
            <a:r>
              <a:rPr lang="fi-FI" altLang="fi-FI" sz="1700" dirty="0"/>
              <a:t>Yritykset uskovat Satakuntaan: tulevat investoinnit ovat miljardiluokkaa.                      2010-20 jalostuksen investoinneissa kasvua                 ,                    </a:t>
            </a:r>
          </a:p>
          <a:p>
            <a:pPr marL="457200" lvl="1" indent="0" eaLnBrk="1" hangingPunct="1">
              <a:buNone/>
            </a:pPr>
            <a:r>
              <a:rPr lang="fi-FI" altLang="fi-FI" sz="1700" dirty="0"/>
              <a:t>                  kun koko maassa vastaavasti nousua </a:t>
            </a:r>
          </a:p>
          <a:p>
            <a:pPr lvl="1" eaLnBrk="1" hangingPunct="1"/>
            <a:endParaRPr lang="fi-FI" altLang="fi-FI" sz="1700" dirty="0"/>
          </a:p>
          <a:p>
            <a:pPr lvl="1" eaLnBrk="1" hangingPunct="1"/>
            <a:r>
              <a:rPr lang="fi-FI" altLang="fi-FI" sz="1700" dirty="0"/>
              <a:t>Teknologiateollisuuden viennin arvon kasvu 2000-21:</a:t>
            </a:r>
          </a:p>
          <a:p>
            <a:pPr marL="457200" lvl="1" indent="0" eaLnBrk="1" hangingPunct="1">
              <a:buNone/>
            </a:pPr>
            <a:r>
              <a:rPr lang="fi-FI" altLang="fi-FI" sz="1700" dirty="0"/>
              <a:t>                         Satakunta                   , koko maa </a:t>
            </a:r>
          </a:p>
          <a:p>
            <a:pPr lvl="1" eaLnBrk="1" hangingPunct="1"/>
            <a:endParaRPr lang="fi-FI" altLang="fi-FI" sz="1700" dirty="0"/>
          </a:p>
          <a:p>
            <a:pPr lvl="1" eaLnBrk="1" hangingPunct="1"/>
            <a:r>
              <a:rPr lang="fi-FI" altLang="fi-FI" sz="1700" dirty="0"/>
              <a:t>Automaatio- ja robotiikka-alan liikevaihto              , henkilöstö +65 % (2010-21)</a:t>
            </a:r>
            <a:r>
              <a:rPr lang="fi-FI" sz="1600" dirty="0"/>
              <a:t> </a:t>
            </a:r>
            <a:endParaRPr lang="fi-FI" altLang="fi-FI" sz="1700" dirty="0"/>
          </a:p>
          <a:p>
            <a:pPr lvl="1" eaLnBrk="1" hangingPunct="1"/>
            <a:endParaRPr lang="fi-FI" altLang="fi-FI" sz="1700" dirty="0"/>
          </a:p>
          <a:p>
            <a:pPr lvl="1" eaLnBrk="1" hangingPunct="1"/>
            <a:r>
              <a:rPr lang="fi-FI" altLang="fi-FI" sz="1700" dirty="0"/>
              <a:t>Metallien jalostuksen liikevaihdon kasvu 1-6/2022                </a:t>
            </a:r>
          </a:p>
          <a:p>
            <a:pPr marL="457200" lvl="1" indent="0" eaLnBrk="1" hangingPunct="1">
              <a:buNone/>
            </a:pPr>
            <a:endParaRPr lang="fi-FI" altLang="fi-FI" sz="1700" dirty="0"/>
          </a:p>
          <a:p>
            <a:pPr marL="457200" lvl="1" indent="0" eaLnBrk="1" hangingPunct="1">
              <a:buNone/>
            </a:pPr>
            <a:r>
              <a:rPr lang="fi-FI" sz="1800" dirty="0"/>
              <a:t>–</a:t>
            </a:r>
            <a:r>
              <a:rPr lang="fi-FI" altLang="fi-FI" sz="2000" dirty="0"/>
              <a:t>  </a:t>
            </a:r>
            <a:r>
              <a:rPr lang="fi-FI" altLang="fi-FI" sz="1700" dirty="0"/>
              <a:t>Teollisuuden liikevaihto Porissa ja sen lähikunnissa                  </a:t>
            </a:r>
          </a:p>
          <a:p>
            <a:pPr marL="457200" lvl="1" indent="0" eaLnBrk="1" hangingPunct="1">
              <a:buNone/>
            </a:pPr>
            <a:r>
              <a:rPr lang="fi-FI" altLang="fi-FI" sz="1700" dirty="0"/>
              <a:t>     Satakunnassa, </a:t>
            </a:r>
          </a:p>
          <a:p>
            <a:pPr marL="457200" lvl="1" indent="0" eaLnBrk="1" hangingPunct="1">
              <a:buNone/>
            </a:pPr>
            <a:r>
              <a:rPr lang="fi-FI" altLang="fi-FI" sz="1700" dirty="0"/>
              <a:t>      koko maa vastaavasti (1-6/2022 vs. 1-6/ 2021)</a:t>
            </a:r>
          </a:p>
          <a:p>
            <a:pPr marL="457200" lvl="1" indent="0" eaLnBrk="1" hangingPunct="1">
              <a:buNone/>
            </a:pPr>
            <a:endParaRPr lang="fi-FI" altLang="fi-FI" sz="1800" dirty="0"/>
          </a:p>
        </p:txBody>
      </p:sp>
      <p:pic>
        <p:nvPicPr>
          <p:cNvPr id="3076" name="Kuva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938" y="28575"/>
            <a:ext cx="1409666" cy="149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yöristetty suorakulmio 9"/>
          <p:cNvSpPr/>
          <p:nvPr/>
        </p:nvSpPr>
        <p:spPr>
          <a:xfrm>
            <a:off x="4710176" y="200899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 name="Rectangle 1"/>
          <p:cNvSpPr/>
          <p:nvPr/>
        </p:nvSpPr>
        <p:spPr>
          <a:xfrm>
            <a:off x="4692967" y="1937506"/>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+19 %</a:t>
            </a:r>
          </a:p>
        </p:txBody>
      </p:sp>
      <p:sp>
        <p:nvSpPr>
          <p:cNvPr id="8" name="Pyöristetty suorakulmio 4"/>
          <p:cNvSpPr/>
          <p:nvPr/>
        </p:nvSpPr>
        <p:spPr>
          <a:xfrm>
            <a:off x="6389140" y="2120870"/>
            <a:ext cx="2267188" cy="878475"/>
          </a:xfrm>
          <a:prstGeom prst="round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1200" b="1" i="0" u="none" strike="noStrike" kern="1200" cap="none" spc="0" normalizeH="0" baseline="0" noProof="0" dirty="0">
                <a:ln>
                  <a:noFill/>
                </a:ln>
                <a:solidFill>
                  <a:srgbClr val="0070C0"/>
                </a:solidFill>
                <a:effectLst/>
                <a:uLnTx/>
                <a:uFillTx/>
                <a:latin typeface="Calibri"/>
                <a:ea typeface="+mn-ea"/>
                <a:cs typeface="+mn-cs"/>
              </a:rPr>
              <a:t>Satakunnassa useat päätoimialat ovat kasvaneet nopeasti vuosien 2020-21 </a:t>
            </a:r>
            <a:r>
              <a:rPr lang="fi-FI" sz="1200" b="1" dirty="0">
                <a:solidFill>
                  <a:srgbClr val="0070C0"/>
                </a:solidFill>
                <a:latin typeface="Calibri"/>
              </a:rPr>
              <a:t>koronakriisin </a:t>
            </a:r>
            <a:r>
              <a:rPr kumimoji="0" lang="fi-FI" sz="1200" b="1" i="0" u="none" strike="noStrike" kern="1200" cap="none" spc="0" normalizeH="0" baseline="0" noProof="0" dirty="0">
                <a:ln>
                  <a:noFill/>
                </a:ln>
                <a:solidFill>
                  <a:srgbClr val="0070C0"/>
                </a:solidFill>
                <a:effectLst/>
                <a:uLnTx/>
                <a:uFillTx/>
                <a:latin typeface="Calibri"/>
                <a:ea typeface="+mn-ea"/>
                <a:cs typeface="+mn-cs"/>
              </a:rPr>
              <a:t>jälkeen. </a:t>
            </a:r>
          </a:p>
        </p:txBody>
      </p:sp>
      <p:sp>
        <p:nvSpPr>
          <p:cNvPr id="9" name="Kaarinuoli vasemmalle 2"/>
          <p:cNvSpPr/>
          <p:nvPr/>
        </p:nvSpPr>
        <p:spPr>
          <a:xfrm rot="12575265" flipH="1">
            <a:off x="8323733" y="3015378"/>
            <a:ext cx="322631" cy="880278"/>
          </a:xfrm>
          <a:prstGeom prst="curvedLeftArrow">
            <a:avLst>
              <a:gd name="adj1" fmla="val 25000"/>
              <a:gd name="adj2" fmla="val 99647"/>
              <a:gd name="adj3" fmla="val 457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Pyöristetty suorakulmio 9"/>
          <p:cNvSpPr/>
          <p:nvPr/>
        </p:nvSpPr>
        <p:spPr>
          <a:xfrm>
            <a:off x="4710176" y="2321143"/>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1" name="Rectangle 10"/>
          <p:cNvSpPr/>
          <p:nvPr/>
        </p:nvSpPr>
        <p:spPr>
          <a:xfrm>
            <a:off x="4692316" y="2275806"/>
            <a:ext cx="85950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a:t>
            </a:r>
            <a:r>
              <a:rPr lang="fi-FI" b="1" dirty="0">
                <a:solidFill>
                  <a:prstClr val="black"/>
                </a:solidFill>
              </a:rPr>
              <a:t> </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2" name="Pyöristetty suorakulmio 9"/>
          <p:cNvSpPr/>
          <p:nvPr/>
        </p:nvSpPr>
        <p:spPr>
          <a:xfrm>
            <a:off x="2788391" y="318465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3" name="Pyöristetty suorakulmio 9"/>
          <p:cNvSpPr/>
          <p:nvPr/>
        </p:nvSpPr>
        <p:spPr>
          <a:xfrm>
            <a:off x="4674649" y="3223525"/>
            <a:ext cx="783656"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4" name="Rectangle 13"/>
          <p:cNvSpPr/>
          <p:nvPr/>
        </p:nvSpPr>
        <p:spPr>
          <a:xfrm>
            <a:off x="2553571" y="3146638"/>
            <a:ext cx="122413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+116 %</a:t>
            </a:r>
          </a:p>
        </p:txBody>
      </p:sp>
      <p:sp>
        <p:nvSpPr>
          <p:cNvPr id="15" name="Rectangle 14"/>
          <p:cNvSpPr/>
          <p:nvPr/>
        </p:nvSpPr>
        <p:spPr>
          <a:xfrm>
            <a:off x="4602969" y="3160856"/>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51</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8" name="Pyöristetty suorakulmio 9"/>
          <p:cNvSpPr/>
          <p:nvPr/>
        </p:nvSpPr>
        <p:spPr>
          <a:xfrm>
            <a:off x="5317134" y="5087130"/>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9" name="Pyöristetty suorakulmio 9"/>
          <p:cNvSpPr/>
          <p:nvPr/>
        </p:nvSpPr>
        <p:spPr>
          <a:xfrm>
            <a:off x="5317134" y="5810257"/>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21" name="Rectangle 20"/>
          <p:cNvSpPr/>
          <p:nvPr/>
        </p:nvSpPr>
        <p:spPr>
          <a:xfrm>
            <a:off x="5208937" y="5739784"/>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+28%</a:t>
            </a:r>
          </a:p>
        </p:txBody>
      </p:sp>
      <p:sp>
        <p:nvSpPr>
          <p:cNvPr id="22" name="Rectangle 21"/>
          <p:cNvSpPr/>
          <p:nvPr/>
        </p:nvSpPr>
        <p:spPr>
          <a:xfrm>
            <a:off x="5208937" y="5056590"/>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fi-FI" b="1" dirty="0">
                <a:solidFill>
                  <a:prstClr val="black"/>
                </a:solidFill>
              </a:rPr>
              <a:t>35</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p>
        </p:txBody>
      </p:sp>
      <p:sp>
        <p:nvSpPr>
          <p:cNvPr id="29" name="Pyöristetty suorakulmio 9"/>
          <p:cNvSpPr/>
          <p:nvPr/>
        </p:nvSpPr>
        <p:spPr>
          <a:xfrm>
            <a:off x="5317134" y="4471969"/>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0" name="Pyöristetty suorakulmio 9"/>
          <p:cNvSpPr/>
          <p:nvPr/>
        </p:nvSpPr>
        <p:spPr>
          <a:xfrm>
            <a:off x="5317134" y="5436324"/>
            <a:ext cx="648072" cy="283397"/>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i-FI" sz="12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1" name="Rectangle 30"/>
          <p:cNvSpPr/>
          <p:nvPr/>
        </p:nvSpPr>
        <p:spPr>
          <a:xfrm>
            <a:off x="5064477" y="4429001"/>
            <a:ext cx="974696"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i-FI" b="1" dirty="0">
                <a:solidFill>
                  <a:prstClr val="black"/>
                </a:solidFill>
              </a:rPr>
              <a:t>+46</a:t>
            </a: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8" name="Rectangle 27"/>
          <p:cNvSpPr/>
          <p:nvPr/>
        </p:nvSpPr>
        <p:spPr>
          <a:xfrm>
            <a:off x="5228013" y="5395947"/>
            <a:ext cx="90261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a:t>
            </a:r>
          </a:p>
        </p:txBody>
      </p:sp>
      <p:sp>
        <p:nvSpPr>
          <p:cNvPr id="3" name="TextBox 2"/>
          <p:cNvSpPr txBox="1"/>
          <p:nvPr/>
        </p:nvSpPr>
        <p:spPr>
          <a:xfrm>
            <a:off x="2160126" y="6411946"/>
            <a:ext cx="1224136" cy="369332"/>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kstiruutu 36"/>
          <p:cNvSpPr txBox="1"/>
          <p:nvPr/>
        </p:nvSpPr>
        <p:spPr>
          <a:xfrm rot="16200000">
            <a:off x="7973893" y="4904397"/>
            <a:ext cx="2088866" cy="215444"/>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Satakunnan ELY-keskus  2020                </a:t>
            </a:r>
          </a:p>
        </p:txBody>
      </p:sp>
      <p:sp>
        <p:nvSpPr>
          <p:cNvPr id="34" name="Tekstiruutu 8"/>
          <p:cNvSpPr txBox="1"/>
          <p:nvPr/>
        </p:nvSpPr>
        <p:spPr>
          <a:xfrm>
            <a:off x="8860298" y="3547043"/>
            <a:ext cx="307777" cy="992455"/>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Tilastokeskus 2022</a:t>
            </a:r>
          </a:p>
        </p:txBody>
      </p:sp>
      <p:sp>
        <p:nvSpPr>
          <p:cNvPr id="4" name="Rectangle 3">
            <a:extLst>
              <a:ext uri="{FF2B5EF4-FFF2-40B4-BE49-F238E27FC236}">
                <a16:creationId xmlns:a16="http://schemas.microsoft.com/office/drawing/2014/main" id="{97EF65B1-048A-52DA-F6B9-FB384522B365}"/>
              </a:ext>
            </a:extLst>
          </p:cNvPr>
          <p:cNvSpPr/>
          <p:nvPr/>
        </p:nvSpPr>
        <p:spPr>
          <a:xfrm>
            <a:off x="4344985" y="3783020"/>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+88 %</a:t>
            </a:r>
          </a:p>
        </p:txBody>
      </p:sp>
      <p:sp>
        <p:nvSpPr>
          <p:cNvPr id="5" name="Rectangle 4">
            <a:extLst>
              <a:ext uri="{FF2B5EF4-FFF2-40B4-BE49-F238E27FC236}">
                <a16:creationId xmlns:a16="http://schemas.microsoft.com/office/drawing/2014/main" id="{9F82B2D5-1662-010F-4FAD-062721F59BCC}"/>
              </a:ext>
            </a:extLst>
          </p:cNvPr>
          <p:cNvSpPr/>
          <p:nvPr/>
        </p:nvSpPr>
        <p:spPr>
          <a:xfrm>
            <a:off x="7651950" y="3754786"/>
            <a:ext cx="1038201"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+65 %</a:t>
            </a:r>
          </a:p>
        </p:txBody>
      </p:sp>
      <p:pic>
        <p:nvPicPr>
          <p:cNvPr id="16" name="Kuva 15" descr="Kuva, joka sisältää kohteen teksti, merkki, clipart-kuva&#10;&#10;Kuvaus luotu automaattisesti">
            <a:extLst>
              <a:ext uri="{FF2B5EF4-FFF2-40B4-BE49-F238E27FC236}">
                <a16:creationId xmlns:a16="http://schemas.microsoft.com/office/drawing/2014/main" id="{08841B99-A37B-911D-CD2D-3B394493BF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6797" y="6316417"/>
            <a:ext cx="1856812" cy="480765"/>
          </a:xfrm>
          <a:prstGeom prst="rect">
            <a:avLst/>
          </a:prstGeom>
        </p:spPr>
      </p:pic>
    </p:spTree>
    <p:extLst>
      <p:ext uri="{BB962C8B-B14F-4D97-AF65-F5344CB8AC3E}">
        <p14:creationId xmlns:p14="http://schemas.microsoft.com/office/powerpoint/2010/main" val="22174412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Otsikko 1"/>
          <p:cNvSpPr>
            <a:spLocks noGrp="1"/>
          </p:cNvSpPr>
          <p:nvPr>
            <p:ph type="title"/>
          </p:nvPr>
        </p:nvSpPr>
        <p:spPr bwMode="auto">
          <a:xfrm>
            <a:off x="1531985" y="667514"/>
            <a:ext cx="6080029" cy="482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fi-FI" altLang="fi-FI" sz="2400" b="1" dirty="0"/>
              <a:t>Työvoiman kysynnän ja osaamistarpeiden näkymät (joulukuu 2022)</a:t>
            </a:r>
          </a:p>
        </p:txBody>
      </p:sp>
      <p:sp>
        <p:nvSpPr>
          <p:cNvPr id="3" name="Tekstin paikkamerkki 2"/>
          <p:cNvSpPr>
            <a:spLocks noGrp="1"/>
          </p:cNvSpPr>
          <p:nvPr>
            <p:ph type="body" sz="quarter" idx="10"/>
          </p:nvPr>
        </p:nvSpPr>
        <p:spPr>
          <a:xfrm>
            <a:off x="161764" y="1700807"/>
            <a:ext cx="8820472" cy="4104455"/>
          </a:xfrm>
        </p:spPr>
        <p:txBody>
          <a:bodyPr/>
          <a:lstStyle/>
          <a:p>
            <a:pPr>
              <a:defRPr/>
            </a:pPr>
            <a:r>
              <a:rPr lang="fi-FI" sz="1800" dirty="0"/>
              <a:t>TE-toimistoon ilmoitettuja uusia avoimia työpaikkoja oli vuonna 2021 ennätysmäärä vuodesta 2006 alkavassa tilastoinnissa. Tänä vuonna työvoiman kysyntä on edelleen kasvanut ja lokakuun loppuun mennessä uusia työpaikkoja oli avautunut jo enemmän kuin koko viime vuonna yhteensä.</a:t>
            </a:r>
          </a:p>
          <a:p>
            <a:pPr>
              <a:defRPr/>
            </a:pPr>
            <a:r>
              <a:rPr lang="fi-FI" sz="1800" dirty="0"/>
              <a:t>Työnantajien kokemat rekrytointiongelmat ovat vuoden 2020 jälkeen jälleen yleistyneet (IV/2021-III/2022 54 %, v. 2021 42 %, v. 2020 36 %, v. 2019 42 %, v. 2018 36 %).</a:t>
            </a:r>
          </a:p>
          <a:p>
            <a:pPr>
              <a:defRPr/>
            </a:pPr>
            <a:r>
              <a:rPr lang="fi-FI" sz="1800" dirty="0"/>
              <a:t>Työvoiman saatavuusongelmat koskettavat laajasti eri ammattialoja. Viimeisimmän ammattibarometrin mukaan eniten työvoimapula-ammatteja oli terveydenhuollossa ja sosiaalialalla. Myös muiden palvelualojen ammateissa pula työvoimasta on yleistynyt. Lisäksi rakentamisen ja teollisuuden ammattialoilla on edelleen vaikeuksia osaavan työvoiman saatavuudessa. Arviot on tehty syyskuussa 2022.</a:t>
            </a:r>
          </a:p>
          <a:p>
            <a:pPr>
              <a:defRPr/>
            </a:pPr>
            <a:r>
              <a:rPr lang="fi-FI" sz="1800" dirty="0"/>
              <a:t>Voimakkaassa kasvussa oleva automaatio- ja robotiikka-ala ei löydä tarvitsemaansa korkeakoulutettua työvoimaa, sähkö- ja automaatioinsinööreistä on Satakunnassa pulaa. </a:t>
            </a:r>
          </a:p>
        </p:txBody>
      </p:sp>
      <p:sp>
        <p:nvSpPr>
          <p:cNvPr id="26628" name="Dian numeron paikkamerkki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999E8ADE-F03E-4213-97C5-CB86B93DC6C0}" type="slidenum">
              <a:rPr lang="fi-FI" altLang="fi-FI">
                <a:solidFill>
                  <a:srgbClr val="58585A"/>
                </a:solidFill>
                <a:cs typeface="Arial" panose="020B0604020202020204" pitchFamily="34" charset="0"/>
              </a:rPr>
              <a:pPr fontAlgn="base">
                <a:spcBef>
                  <a:spcPct val="0"/>
                </a:spcBef>
                <a:spcAft>
                  <a:spcPct val="0"/>
                </a:spcAft>
                <a:defRPr/>
              </a:pPr>
              <a:t>83</a:t>
            </a:fld>
            <a:endParaRPr lang="fi-FI" altLang="fi-FI">
              <a:solidFill>
                <a:srgbClr val="58585A"/>
              </a:solidFill>
              <a:cs typeface="Arial" panose="020B0604020202020204" pitchFamily="34" charset="0"/>
            </a:endParaRPr>
          </a:p>
        </p:txBody>
      </p:sp>
      <p:pic>
        <p:nvPicPr>
          <p:cNvPr id="2" name="Kuva 1" descr="Kuva, joka sisältää kohteen teksti, merkki, clipart-kuva&#10;&#10;Kuvaus luotu automaattisesti">
            <a:extLst>
              <a:ext uri="{FF2B5EF4-FFF2-40B4-BE49-F238E27FC236}">
                <a16:creationId xmlns:a16="http://schemas.microsoft.com/office/drawing/2014/main" id="{7A6C3594-4119-CF36-2CD8-514BAE6F8D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764" y="6241731"/>
            <a:ext cx="1856812" cy="480765"/>
          </a:xfrm>
          <a:prstGeom prst="rect">
            <a:avLst/>
          </a:prstGeom>
        </p:spPr>
      </p:pic>
    </p:spTree>
    <p:extLst>
      <p:ext uri="{BB962C8B-B14F-4D97-AF65-F5344CB8AC3E}">
        <p14:creationId xmlns:p14="http://schemas.microsoft.com/office/powerpoint/2010/main" val="8956368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140C9273-5092-488D-8097-041698EA8DE6}"/>
              </a:ext>
            </a:extLst>
          </p:cNvPr>
          <p:cNvSpPr>
            <a:spLocks noGrp="1"/>
          </p:cNvSpPr>
          <p:nvPr>
            <p:ph type="sldNum" sz="quarter" idx="12"/>
          </p:nvPr>
        </p:nvSpPr>
        <p:spPr>
          <a:xfrm>
            <a:off x="8532440" y="6332378"/>
            <a:ext cx="400050" cy="360040"/>
          </a:xfrm>
        </p:spPr>
        <p:txBody>
          <a:bodyPr/>
          <a:lstStyle/>
          <a:p>
            <a:pPr defTabSz="685800" eaLnBrk="1" fontAlgn="auto" hangingPunct="1">
              <a:spcBef>
                <a:spcPts val="0"/>
              </a:spcBef>
              <a:spcAft>
                <a:spcPts val="0"/>
              </a:spcAft>
              <a:defRPr/>
            </a:pPr>
            <a:fld id="{D3C89A02-2183-4EC2-9978-996C81F899C4}" type="slidenum">
              <a:rPr lang="fi-FI" sz="1100">
                <a:solidFill>
                  <a:prstClr val="black">
                    <a:tint val="75000"/>
                  </a:prstClr>
                </a:solidFill>
                <a:latin typeface="Calibri" panose="020F0502020204030204"/>
                <a:cs typeface="+mn-cs"/>
              </a:rPr>
              <a:pPr defTabSz="685800" eaLnBrk="1" fontAlgn="auto" hangingPunct="1">
                <a:spcBef>
                  <a:spcPts val="0"/>
                </a:spcBef>
                <a:spcAft>
                  <a:spcPts val="0"/>
                </a:spcAft>
                <a:defRPr/>
              </a:pPr>
              <a:t>84</a:t>
            </a:fld>
            <a:endParaRPr lang="fi-FI" sz="1100" dirty="0">
              <a:solidFill>
                <a:prstClr val="black">
                  <a:tint val="75000"/>
                </a:prstClr>
              </a:solidFill>
              <a:latin typeface="Calibri" panose="020F0502020204030204"/>
              <a:cs typeface="+mn-cs"/>
            </a:endParaRPr>
          </a:p>
        </p:txBody>
      </p:sp>
      <p:sp>
        <p:nvSpPr>
          <p:cNvPr id="3" name="TextBox 2">
            <a:extLst>
              <a:ext uri="{FF2B5EF4-FFF2-40B4-BE49-F238E27FC236}">
                <a16:creationId xmlns:a16="http://schemas.microsoft.com/office/drawing/2014/main" id="{2866ABD2-2CE5-E76C-C316-830DC1436AC3}"/>
              </a:ext>
            </a:extLst>
          </p:cNvPr>
          <p:cNvSpPr txBox="1"/>
          <p:nvPr/>
        </p:nvSpPr>
        <p:spPr>
          <a:xfrm>
            <a:off x="2960955" y="6269895"/>
            <a:ext cx="4506362" cy="369332"/>
          </a:xfrm>
          <a:prstGeom prst="rect">
            <a:avLst/>
          </a:prstGeom>
          <a:noFill/>
        </p:spPr>
        <p:txBody>
          <a:bodyPr wrap="none" rtlCol="0">
            <a:spAutoFit/>
          </a:bodyPr>
          <a:lstStyle/>
          <a:p>
            <a:r>
              <a:rPr lang="fi-FI" dirty="0"/>
              <a:t>1-6/2022 Satakunta 61 %, koko maa 53 %</a:t>
            </a:r>
            <a:endParaRPr lang="en-US" dirty="0"/>
          </a:p>
        </p:txBody>
      </p:sp>
      <p:pic>
        <p:nvPicPr>
          <p:cNvPr id="5" name="Picture 4">
            <a:extLst>
              <a:ext uri="{FF2B5EF4-FFF2-40B4-BE49-F238E27FC236}">
                <a16:creationId xmlns:a16="http://schemas.microsoft.com/office/drawing/2014/main" id="{CC5CFC7A-26DB-8B38-408B-9332C38189F8}"/>
              </a:ext>
            </a:extLst>
          </p:cNvPr>
          <p:cNvPicPr>
            <a:picLocks noChangeAspect="1"/>
          </p:cNvPicPr>
          <p:nvPr/>
        </p:nvPicPr>
        <p:blipFill>
          <a:blip r:embed="rId3"/>
          <a:stretch>
            <a:fillRect/>
          </a:stretch>
        </p:blipFill>
        <p:spPr>
          <a:xfrm>
            <a:off x="0" y="188640"/>
            <a:ext cx="9144000" cy="5982224"/>
          </a:xfrm>
          <a:prstGeom prst="rect">
            <a:avLst/>
          </a:prstGeom>
        </p:spPr>
      </p:pic>
      <p:pic>
        <p:nvPicPr>
          <p:cNvPr id="4" name="Kuva 3" descr="Kuva, joka sisältää kohteen teksti, merkki, clipart-kuva&#10;&#10;Kuvaus luotu automaattisesti">
            <a:extLst>
              <a:ext uri="{FF2B5EF4-FFF2-40B4-BE49-F238E27FC236}">
                <a16:creationId xmlns:a16="http://schemas.microsoft.com/office/drawing/2014/main" id="{F56B3A49-1A5D-23C8-DFFC-5CE62A5C4D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8842764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Dian numeron paikkamerkki 3"/>
          <p:cNvSpPr>
            <a:spLocks noGrp="1"/>
          </p:cNvSpPr>
          <p:nvPr>
            <p:ph type="sldNum" sz="quarter" idx="11"/>
          </p:nvPr>
        </p:nvSpPr>
        <p:spPr bwMode="auto">
          <a:xfrm>
            <a:off x="-63353" y="6535637"/>
            <a:ext cx="4000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fld id="{867CA9D1-D1F1-4CF8-8D2A-CFB6699B130C}" type="slidenum">
              <a:rPr lang="fi-FI" altLang="fi-FI" sz="750">
                <a:solidFill>
                  <a:srgbClr val="58585A"/>
                </a:solidFill>
              </a:rPr>
              <a:pPr fontAlgn="base">
                <a:spcBef>
                  <a:spcPct val="0"/>
                </a:spcBef>
                <a:spcAft>
                  <a:spcPct val="0"/>
                </a:spcAft>
                <a:defRPr/>
              </a:pPr>
              <a:t>85</a:t>
            </a:fld>
            <a:endParaRPr lang="fi-FI" altLang="fi-FI" sz="750" dirty="0">
              <a:solidFill>
                <a:srgbClr val="58585A"/>
              </a:solidFill>
            </a:endParaRPr>
          </a:p>
        </p:txBody>
      </p:sp>
      <p:pic>
        <p:nvPicPr>
          <p:cNvPr id="2" name="Picture 1">
            <a:extLst>
              <a:ext uri="{FF2B5EF4-FFF2-40B4-BE49-F238E27FC236}">
                <a16:creationId xmlns:a16="http://schemas.microsoft.com/office/drawing/2014/main" id="{02B2BF13-DDD3-440C-B7F4-053B3A3B99FB}"/>
              </a:ext>
            </a:extLst>
          </p:cNvPr>
          <p:cNvPicPr>
            <a:picLocks noChangeAspect="1"/>
          </p:cNvPicPr>
          <p:nvPr/>
        </p:nvPicPr>
        <p:blipFill>
          <a:blip r:embed="rId2"/>
          <a:stretch>
            <a:fillRect/>
          </a:stretch>
        </p:blipFill>
        <p:spPr>
          <a:xfrm>
            <a:off x="9385" y="26019"/>
            <a:ext cx="4881837" cy="2886420"/>
          </a:xfrm>
          <a:prstGeom prst="rect">
            <a:avLst/>
          </a:prstGeom>
        </p:spPr>
      </p:pic>
      <p:pic>
        <p:nvPicPr>
          <p:cNvPr id="4" name="Picture 3">
            <a:extLst>
              <a:ext uri="{FF2B5EF4-FFF2-40B4-BE49-F238E27FC236}">
                <a16:creationId xmlns:a16="http://schemas.microsoft.com/office/drawing/2014/main" id="{743F02B8-8FEE-C171-EE24-447968F2F69A}"/>
              </a:ext>
            </a:extLst>
          </p:cNvPr>
          <p:cNvPicPr>
            <a:picLocks noChangeAspect="1"/>
          </p:cNvPicPr>
          <p:nvPr/>
        </p:nvPicPr>
        <p:blipFill>
          <a:blip r:embed="rId3"/>
          <a:stretch>
            <a:fillRect/>
          </a:stretch>
        </p:blipFill>
        <p:spPr>
          <a:xfrm>
            <a:off x="4952997" y="26020"/>
            <a:ext cx="4095486" cy="2476964"/>
          </a:xfrm>
          <a:prstGeom prst="rect">
            <a:avLst/>
          </a:prstGeom>
        </p:spPr>
      </p:pic>
      <p:pic>
        <p:nvPicPr>
          <p:cNvPr id="5" name="Picture 4">
            <a:extLst>
              <a:ext uri="{FF2B5EF4-FFF2-40B4-BE49-F238E27FC236}">
                <a16:creationId xmlns:a16="http://schemas.microsoft.com/office/drawing/2014/main" id="{07FE2E8E-F3A1-1150-DC67-C9EE7419AFD1}"/>
              </a:ext>
            </a:extLst>
          </p:cNvPr>
          <p:cNvPicPr>
            <a:picLocks noChangeAspect="1"/>
          </p:cNvPicPr>
          <p:nvPr/>
        </p:nvPicPr>
        <p:blipFill>
          <a:blip r:embed="rId4"/>
          <a:stretch>
            <a:fillRect/>
          </a:stretch>
        </p:blipFill>
        <p:spPr>
          <a:xfrm>
            <a:off x="4952997" y="2557882"/>
            <a:ext cx="4095486" cy="3109712"/>
          </a:xfrm>
          <a:prstGeom prst="rect">
            <a:avLst/>
          </a:prstGeom>
        </p:spPr>
      </p:pic>
      <p:pic>
        <p:nvPicPr>
          <p:cNvPr id="6" name="Picture 5">
            <a:extLst>
              <a:ext uri="{FF2B5EF4-FFF2-40B4-BE49-F238E27FC236}">
                <a16:creationId xmlns:a16="http://schemas.microsoft.com/office/drawing/2014/main" id="{AA6988F0-C448-AEC4-7621-2E3B1475018E}"/>
              </a:ext>
            </a:extLst>
          </p:cNvPr>
          <p:cNvPicPr>
            <a:picLocks noChangeAspect="1"/>
          </p:cNvPicPr>
          <p:nvPr/>
        </p:nvPicPr>
        <p:blipFill>
          <a:blip r:embed="rId5"/>
          <a:stretch>
            <a:fillRect/>
          </a:stretch>
        </p:blipFill>
        <p:spPr>
          <a:xfrm>
            <a:off x="-1156" y="2944577"/>
            <a:ext cx="4881837" cy="3701114"/>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51C56537-D807-69CE-DEAA-378AA22510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2280" y="6295255"/>
            <a:ext cx="1856812" cy="480765"/>
          </a:xfrm>
          <a:prstGeom prst="rect">
            <a:avLst/>
          </a:prstGeom>
        </p:spPr>
      </p:pic>
    </p:spTree>
    <p:extLst>
      <p:ext uri="{BB962C8B-B14F-4D97-AF65-F5344CB8AC3E}">
        <p14:creationId xmlns:p14="http://schemas.microsoft.com/office/powerpoint/2010/main" val="43596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7244B-3684-F961-E903-37A371134341}"/>
              </a:ext>
            </a:extLst>
          </p:cNvPr>
          <p:cNvPicPr>
            <a:picLocks noChangeAspect="1"/>
          </p:cNvPicPr>
          <p:nvPr/>
        </p:nvPicPr>
        <p:blipFill>
          <a:blip r:embed="rId3"/>
          <a:stretch>
            <a:fillRect/>
          </a:stretch>
        </p:blipFill>
        <p:spPr>
          <a:xfrm>
            <a:off x="0" y="136523"/>
            <a:ext cx="9144000" cy="5982224"/>
          </a:xfrm>
          <a:prstGeom prst="rect">
            <a:avLst/>
          </a:prstGeom>
        </p:spPr>
      </p:pic>
      <p:sp>
        <p:nvSpPr>
          <p:cNvPr id="3" name="Dian numeron paikkamerkki 1">
            <a:extLst>
              <a:ext uri="{FF2B5EF4-FFF2-40B4-BE49-F238E27FC236}">
                <a16:creationId xmlns:a16="http://schemas.microsoft.com/office/drawing/2014/main" id="{FFF04397-EB35-ADFB-15A4-E2D9FB4E8972}"/>
              </a:ext>
            </a:extLst>
          </p:cNvPr>
          <p:cNvSpPr txBox="1">
            <a:spLocks/>
          </p:cNvSpPr>
          <p:nvPr/>
        </p:nvSpPr>
        <p:spPr>
          <a:xfrm>
            <a:off x="8532440" y="6332378"/>
            <a:ext cx="400050" cy="360040"/>
          </a:xfrm>
          <a:prstGeom prst="rect">
            <a:avLst/>
          </a:prstGeom>
        </p:spPr>
        <p:txBody>
          <a:bodyPr vert="horz" lIns="91440" tIns="45720" rIns="91440" bIns="45720" rtlCol="0" anchor="ctr"/>
          <a:lstStyle>
            <a:defPPr>
              <a:defRPr lang="fi-FI"/>
            </a:defPPr>
            <a:lvl1pPr algn="ctr" rtl="0" eaLnBrk="1" fontAlgn="auto" hangingPunct="1">
              <a:spcBef>
                <a:spcPts val="0"/>
              </a:spcBef>
              <a:spcAft>
                <a:spcPts val="0"/>
              </a:spcAft>
              <a:defRPr sz="1200" kern="1200" dirty="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685800">
              <a:defRPr/>
            </a:pPr>
            <a:fld id="{D3C89A02-2183-4EC2-9978-996C81F899C4}" type="slidenum">
              <a:rPr lang="fi-FI" sz="1100" smtClean="0">
                <a:solidFill>
                  <a:prstClr val="black">
                    <a:tint val="75000"/>
                  </a:prstClr>
                </a:solidFill>
                <a:latin typeface="Calibri" panose="020F0502020204030204"/>
              </a:rPr>
              <a:pPr defTabSz="685800">
                <a:defRPr/>
              </a:pPr>
              <a:t>86</a:t>
            </a:fld>
            <a:endParaRPr lang="fi-FI" sz="1100">
              <a:solidFill>
                <a:prstClr val="black">
                  <a:tint val="75000"/>
                </a:prstClr>
              </a:solidFill>
              <a:latin typeface="Calibri" panose="020F0502020204030204"/>
            </a:endParaRPr>
          </a:p>
        </p:txBody>
      </p:sp>
      <p:pic>
        <p:nvPicPr>
          <p:cNvPr id="5" name="Kuva 4" descr="Kuva, joka sisältää kohteen teksti, merkki, clipart-kuva&#10;&#10;Kuvaus luotu automaattisesti">
            <a:extLst>
              <a:ext uri="{FF2B5EF4-FFF2-40B4-BE49-F238E27FC236}">
                <a16:creationId xmlns:a16="http://schemas.microsoft.com/office/drawing/2014/main" id="{8157CF78-8B63-38A4-4379-37D2884BC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15549759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a:xfrm>
            <a:off x="8388424" y="6356352"/>
            <a:ext cx="400050" cy="365125"/>
          </a:xfrm>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87</a:t>
            </a:fld>
            <a:endParaRPr lang="fi-FI" sz="750" dirty="0">
              <a:solidFill>
                <a:srgbClr val="58585A"/>
              </a:solidFill>
              <a:latin typeface="Arial" panose="020B0604020202020204" pitchFamily="34" charset="0"/>
            </a:endParaRPr>
          </a:p>
        </p:txBody>
      </p:sp>
      <p:pic>
        <p:nvPicPr>
          <p:cNvPr id="3" name="Picture 2">
            <a:extLst>
              <a:ext uri="{FF2B5EF4-FFF2-40B4-BE49-F238E27FC236}">
                <a16:creationId xmlns:a16="http://schemas.microsoft.com/office/drawing/2014/main" id="{9114BA41-0A6E-77D5-47C8-54A0065C1BD2}"/>
              </a:ext>
            </a:extLst>
          </p:cNvPr>
          <p:cNvPicPr>
            <a:picLocks noChangeAspect="1"/>
          </p:cNvPicPr>
          <p:nvPr/>
        </p:nvPicPr>
        <p:blipFill>
          <a:blip r:embed="rId2"/>
          <a:stretch>
            <a:fillRect/>
          </a:stretch>
        </p:blipFill>
        <p:spPr>
          <a:xfrm>
            <a:off x="0" y="136523"/>
            <a:ext cx="9144000" cy="5982224"/>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62EC55C7-97CF-5BFE-9A23-0D1927B26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1887410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88</a:t>
            </a:fld>
            <a:endParaRPr lang="fi-FI" sz="750" dirty="0">
              <a:solidFill>
                <a:srgbClr val="58585A"/>
              </a:solidFill>
              <a:latin typeface="Arial" panose="020B0604020202020204" pitchFamily="34" charset="0"/>
            </a:endParaRPr>
          </a:p>
        </p:txBody>
      </p:sp>
      <p:pic>
        <p:nvPicPr>
          <p:cNvPr id="3" name="Picture 2">
            <a:extLst>
              <a:ext uri="{FF2B5EF4-FFF2-40B4-BE49-F238E27FC236}">
                <a16:creationId xmlns:a16="http://schemas.microsoft.com/office/drawing/2014/main" id="{EF2E969B-9327-0858-7257-532009584BAE}"/>
              </a:ext>
            </a:extLst>
          </p:cNvPr>
          <p:cNvPicPr>
            <a:picLocks noChangeAspect="1"/>
          </p:cNvPicPr>
          <p:nvPr/>
        </p:nvPicPr>
        <p:blipFill>
          <a:blip r:embed="rId2"/>
          <a:stretch>
            <a:fillRect/>
          </a:stretch>
        </p:blipFill>
        <p:spPr>
          <a:xfrm>
            <a:off x="0" y="136523"/>
            <a:ext cx="9144000" cy="5982224"/>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6F5FC38B-E819-E8D7-02C4-333A07957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12899576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89</a:t>
            </a:fld>
            <a:endParaRPr lang="fi-FI" sz="750" dirty="0">
              <a:solidFill>
                <a:srgbClr val="58585A"/>
              </a:solidFill>
              <a:latin typeface="Arial" panose="020B0604020202020204" pitchFamily="34" charset="0"/>
            </a:endParaRPr>
          </a:p>
        </p:txBody>
      </p:sp>
      <p:pic>
        <p:nvPicPr>
          <p:cNvPr id="3" name="Picture 2">
            <a:extLst>
              <a:ext uri="{FF2B5EF4-FFF2-40B4-BE49-F238E27FC236}">
                <a16:creationId xmlns:a16="http://schemas.microsoft.com/office/drawing/2014/main" id="{CBE709AD-D434-DDAB-087A-60D81A0FBB90}"/>
              </a:ext>
            </a:extLst>
          </p:cNvPr>
          <p:cNvPicPr>
            <a:picLocks noChangeAspect="1"/>
          </p:cNvPicPr>
          <p:nvPr/>
        </p:nvPicPr>
        <p:blipFill>
          <a:blip r:embed="rId2"/>
          <a:stretch>
            <a:fillRect/>
          </a:stretch>
        </p:blipFill>
        <p:spPr>
          <a:xfrm>
            <a:off x="0" y="260648"/>
            <a:ext cx="9144000" cy="5982224"/>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5DC68B0A-172E-A89C-F70A-8B3BD88C9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3737291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p:cNvSpPr>
            <a:spLocks noGrp="1"/>
          </p:cNvSpPr>
          <p:nvPr>
            <p:ph type="title"/>
          </p:nvPr>
        </p:nvSpPr>
        <p:spPr>
          <a:xfrm>
            <a:off x="457200" y="274638"/>
            <a:ext cx="8147248" cy="566737"/>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defRPr/>
            </a:pPr>
            <a:r>
              <a:rPr lang="fi-FI" b="1" dirty="0">
                <a:solidFill>
                  <a:schemeClr val="tx2"/>
                </a:solidFill>
              </a:rPr>
              <a:t>Väestö</a:t>
            </a:r>
            <a:endParaRPr lang="fi-FI" dirty="0"/>
          </a:p>
        </p:txBody>
      </p:sp>
      <p:sp>
        <p:nvSpPr>
          <p:cNvPr id="6148" name="Dian numeron paikkamerkki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50E393C-88B3-4481-A7BE-E469CA16A396}" type="slidenum">
              <a:rPr lang="fi-FI" altLang="fi-FI" sz="1200" smtClean="0">
                <a:solidFill>
                  <a:srgbClr val="898989"/>
                </a:solidFill>
              </a:rPr>
              <a:pPr>
                <a:spcBef>
                  <a:spcPct val="0"/>
                </a:spcBef>
                <a:buFontTx/>
                <a:buNone/>
              </a:pPr>
              <a:t>9</a:t>
            </a:fld>
            <a:endParaRPr lang="fi-FI" altLang="fi-FI" sz="1200">
              <a:solidFill>
                <a:srgbClr val="898989"/>
              </a:solidFill>
            </a:endParaRPr>
          </a:p>
        </p:txBody>
      </p:sp>
      <p:sp>
        <p:nvSpPr>
          <p:cNvPr id="4" name="Rectangle 2">
            <a:extLst>
              <a:ext uri="{FF2B5EF4-FFF2-40B4-BE49-F238E27FC236}">
                <a16:creationId xmlns:a16="http://schemas.microsoft.com/office/drawing/2014/main" id="{DE6F5F2B-5E3A-4708-8F7D-2612A9A35B95}"/>
              </a:ext>
            </a:extLst>
          </p:cNvPr>
          <p:cNvSpPr>
            <a:spLocks noChangeArrowheads="1"/>
          </p:cNvSpPr>
          <p:nvPr/>
        </p:nvSpPr>
        <p:spPr bwMode="auto">
          <a:xfrm>
            <a:off x="2123728" y="6016625"/>
            <a:ext cx="6845121" cy="3397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lvl="0" indent="0" eaLnBrk="0" fontAlgn="base" latinLnBrk="0" hangingPunct="0">
              <a:lnSpc>
                <a:spcPct val="100000"/>
              </a:lnSpc>
              <a:spcBef>
                <a:spcPct val="0"/>
              </a:spcBef>
              <a:spcAft>
                <a:spcPts val="1200"/>
              </a:spcAft>
              <a:tabLst/>
            </a:pPr>
            <a:r>
              <a:rPr kumimoji="0" lang="fi-FI" altLang="fi-FI" sz="2000" b="0" i="0" u="none" strike="noStrike" cap="none" normalizeH="0" baseline="0" dirty="0">
                <a:ln>
                  <a:noFill/>
                </a:ln>
                <a:solidFill>
                  <a:srgbClr val="000000"/>
                </a:solidFill>
                <a:effectLst/>
                <a:latin typeface="Times New Roman" panose="02020603050405020304" pitchFamily="18" charset="0"/>
              </a:rPr>
              <a:t>20-34-vuotiaiden nettomuutto kuntien välisessä </a:t>
            </a:r>
            <a:r>
              <a:rPr lang="fi-FI" altLang="fi-FI" sz="2000" dirty="0">
                <a:solidFill>
                  <a:srgbClr val="000000"/>
                </a:solidFill>
                <a:latin typeface="Times New Roman" panose="02020603050405020304" pitchFamily="18" charset="0"/>
              </a:rPr>
              <a:t>muuttoliikkeessä </a:t>
            </a:r>
            <a:r>
              <a:rPr kumimoji="0" lang="fi-FI" altLang="fi-FI" sz="2000" b="0" i="0" u="none" strike="noStrike" cap="none" normalizeH="0" baseline="0" dirty="0">
                <a:ln>
                  <a:noFill/>
                </a:ln>
                <a:solidFill>
                  <a:srgbClr val="000000"/>
                </a:solidFill>
                <a:effectLst/>
                <a:latin typeface="Times New Roman" panose="02020603050405020304" pitchFamily="18" charset="0"/>
              </a:rPr>
              <a:t>Satakunnassa 1990-2021, lähde: Tilastokeskus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B96B62D3-89D8-4821-BE4A-12D68DFBC3BB}"/>
              </a:ext>
            </a:extLst>
          </p:cNvPr>
          <p:cNvPicPr>
            <a:picLocks noChangeAspect="1"/>
          </p:cNvPicPr>
          <p:nvPr/>
        </p:nvPicPr>
        <p:blipFill>
          <a:blip r:embed="rId3"/>
          <a:stretch>
            <a:fillRect/>
          </a:stretch>
        </p:blipFill>
        <p:spPr>
          <a:xfrm>
            <a:off x="850069" y="847120"/>
            <a:ext cx="7443861" cy="5163760"/>
          </a:xfrm>
          <a:prstGeom prst="rect">
            <a:avLst/>
          </a:prstGeom>
        </p:spPr>
      </p:pic>
      <p:pic>
        <p:nvPicPr>
          <p:cNvPr id="3" name="Kuva 2" descr="Kuva, joka sisältää kohteen teksti, merkki, clipart-kuva&#10;&#10;Kuvaus luotu automaattisesti">
            <a:extLst>
              <a:ext uri="{FF2B5EF4-FFF2-40B4-BE49-F238E27FC236}">
                <a16:creationId xmlns:a16="http://schemas.microsoft.com/office/drawing/2014/main" id="{017F00BD-DE64-48CB-DB4A-58BD9D2B6E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780" y="6165304"/>
            <a:ext cx="1856812" cy="480765"/>
          </a:xfrm>
          <a:prstGeom prst="rect">
            <a:avLst/>
          </a:prstGeom>
        </p:spPr>
      </p:pic>
    </p:spTree>
    <p:extLst>
      <p:ext uri="{BB962C8B-B14F-4D97-AF65-F5344CB8AC3E}">
        <p14:creationId xmlns:p14="http://schemas.microsoft.com/office/powerpoint/2010/main" val="33946319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an numeron paikkamerkki 3"/>
          <p:cNvSpPr>
            <a:spLocks noGrp="1"/>
          </p:cNvSpPr>
          <p:nvPr>
            <p:ph type="sldNum" sz="quarter" idx="11"/>
          </p:nvPr>
        </p:nvSpPr>
        <p:spPr/>
        <p:txBody>
          <a:bodyPr/>
          <a:lstStyle/>
          <a:p>
            <a:pPr fontAlgn="base">
              <a:spcBef>
                <a:spcPct val="0"/>
              </a:spcBef>
              <a:spcAft>
                <a:spcPct val="0"/>
              </a:spcAft>
              <a:defRPr/>
            </a:pPr>
            <a:fld id="{AF4D4436-EA3B-4AA5-8079-86ADB86592F5}" type="slidenum">
              <a:rPr lang="fi-FI" sz="750">
                <a:solidFill>
                  <a:srgbClr val="58585A"/>
                </a:solidFill>
                <a:latin typeface="Arial" panose="020B0604020202020204" pitchFamily="34" charset="0"/>
              </a:rPr>
              <a:pPr fontAlgn="base">
                <a:spcBef>
                  <a:spcPct val="0"/>
                </a:spcBef>
                <a:spcAft>
                  <a:spcPct val="0"/>
                </a:spcAft>
                <a:defRPr/>
              </a:pPr>
              <a:t>90</a:t>
            </a:fld>
            <a:endParaRPr lang="fi-FI" sz="750" dirty="0">
              <a:solidFill>
                <a:srgbClr val="58585A"/>
              </a:solidFill>
              <a:latin typeface="Arial" panose="020B0604020202020204" pitchFamily="34" charset="0"/>
            </a:endParaRPr>
          </a:p>
        </p:txBody>
      </p:sp>
      <p:pic>
        <p:nvPicPr>
          <p:cNvPr id="3" name="Picture 2">
            <a:extLst>
              <a:ext uri="{FF2B5EF4-FFF2-40B4-BE49-F238E27FC236}">
                <a16:creationId xmlns:a16="http://schemas.microsoft.com/office/drawing/2014/main" id="{6BF524AA-8124-F734-0381-35ACD25A4F00}"/>
              </a:ext>
            </a:extLst>
          </p:cNvPr>
          <p:cNvPicPr>
            <a:picLocks noChangeAspect="1"/>
          </p:cNvPicPr>
          <p:nvPr/>
        </p:nvPicPr>
        <p:blipFill>
          <a:blip r:embed="rId2"/>
          <a:stretch>
            <a:fillRect/>
          </a:stretch>
        </p:blipFill>
        <p:spPr>
          <a:xfrm>
            <a:off x="0" y="136523"/>
            <a:ext cx="9144000" cy="5982224"/>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E5894FC4-0FDA-CD2E-0F26-036B201CA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23767263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F38BD6-9D60-9C9C-2FCB-C125D96521CD}"/>
              </a:ext>
            </a:extLst>
          </p:cNvPr>
          <p:cNvPicPr>
            <a:picLocks noChangeAspect="1"/>
          </p:cNvPicPr>
          <p:nvPr/>
        </p:nvPicPr>
        <p:blipFill>
          <a:blip r:embed="rId2"/>
          <a:stretch>
            <a:fillRect/>
          </a:stretch>
        </p:blipFill>
        <p:spPr>
          <a:xfrm>
            <a:off x="245937" y="3262106"/>
            <a:ext cx="2194750" cy="3097036"/>
          </a:xfrm>
          <a:prstGeom prst="rect">
            <a:avLst/>
          </a:prstGeom>
        </p:spPr>
      </p:pic>
      <p:sp>
        <p:nvSpPr>
          <p:cNvPr id="31" name="Otsikko 1"/>
          <p:cNvSpPr txBox="1">
            <a:spLocks/>
          </p:cNvSpPr>
          <p:nvPr/>
        </p:nvSpPr>
        <p:spPr>
          <a:xfrm>
            <a:off x="827465" y="38859"/>
            <a:ext cx="7798445" cy="46599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r>
              <a:rPr lang="fi-FI" sz="2700" b="1" cap="all" dirty="0" err="1">
                <a:solidFill>
                  <a:srgbClr val="0070C0"/>
                </a:solidFill>
                <a:effectLst>
                  <a:outerShdw blurRad="38100" dist="38100" dir="2700000" algn="tl">
                    <a:srgbClr val="000000">
                      <a:alpha val="43137"/>
                    </a:srgbClr>
                  </a:outerShdw>
                </a:effectLst>
              </a:rPr>
              <a:t>satakunnaN</a:t>
            </a:r>
            <a:r>
              <a:rPr lang="fi-FI" sz="2700" b="1" cap="all" dirty="0">
                <a:solidFill>
                  <a:srgbClr val="0070C0"/>
                </a:solidFill>
                <a:effectLst>
                  <a:outerShdw blurRad="38100" dist="38100" dir="2700000" algn="tl">
                    <a:srgbClr val="000000">
                      <a:alpha val="43137"/>
                    </a:srgbClr>
                  </a:outerShdw>
                </a:effectLst>
              </a:rPr>
              <a:t> SEUTUKUNTIEN VAHVUUKSIA</a:t>
            </a:r>
          </a:p>
        </p:txBody>
      </p:sp>
      <p:sp>
        <p:nvSpPr>
          <p:cNvPr id="40" name="Tekstiruutu 36"/>
          <p:cNvSpPr txBox="1"/>
          <p:nvPr/>
        </p:nvSpPr>
        <p:spPr>
          <a:xfrm rot="16200000">
            <a:off x="7966641" y="1577494"/>
            <a:ext cx="2080654" cy="215444"/>
          </a:xfrm>
          <a:prstGeom prst="rect">
            <a:avLst/>
          </a:prstGeom>
          <a:noFill/>
        </p:spPr>
        <p:txBody>
          <a:bodyPr vert="horz" wrap="square" rtlCol="0">
            <a:spAutoFit/>
          </a:bodyPr>
          <a:lstStyle/>
          <a:p>
            <a:r>
              <a:rPr lang="fi-FI" sz="800" dirty="0"/>
              <a:t>           </a:t>
            </a:r>
          </a:p>
        </p:txBody>
      </p:sp>
      <p:sp>
        <p:nvSpPr>
          <p:cNvPr id="41" name="Tekstiruutu 8"/>
          <p:cNvSpPr txBox="1"/>
          <p:nvPr/>
        </p:nvSpPr>
        <p:spPr>
          <a:xfrm>
            <a:off x="8868498" y="0"/>
            <a:ext cx="307777" cy="992455"/>
          </a:xfrm>
          <a:prstGeom prst="rect">
            <a:avLst/>
          </a:prstGeom>
          <a:noFill/>
        </p:spPr>
        <p:txBody>
          <a:bodyPr vert="vert270" wrap="square" rtlCol="0">
            <a:spAutoFit/>
          </a:bodyPr>
          <a:lstStyle/>
          <a:p>
            <a:r>
              <a:rPr lang="fi-FI" sz="800" dirty="0"/>
              <a:t>Tilastokeskus 2019</a:t>
            </a:r>
          </a:p>
        </p:txBody>
      </p:sp>
      <p:sp>
        <p:nvSpPr>
          <p:cNvPr id="15" name="TextBox 14"/>
          <p:cNvSpPr txBox="1"/>
          <p:nvPr/>
        </p:nvSpPr>
        <p:spPr>
          <a:xfrm>
            <a:off x="3386602" y="3405625"/>
            <a:ext cx="2029723" cy="369332"/>
          </a:xfrm>
          <a:prstGeom prst="rect">
            <a:avLst/>
          </a:prstGeom>
          <a:noFill/>
        </p:spPr>
        <p:txBody>
          <a:bodyPr wrap="non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Pohjois-Satakunta</a:t>
            </a:r>
            <a:endParaRPr lang="en-US" b="1" dirty="0">
              <a:solidFill>
                <a:prstClr val="black"/>
              </a:solidFill>
              <a:latin typeface="Britannic Bold" panose="020B0903060703020204" pitchFamily="34" charset="0"/>
            </a:endParaRPr>
          </a:p>
        </p:txBody>
      </p:sp>
      <p:sp>
        <p:nvSpPr>
          <p:cNvPr id="16" name="TextBox 15"/>
          <p:cNvSpPr txBox="1"/>
          <p:nvPr/>
        </p:nvSpPr>
        <p:spPr>
          <a:xfrm>
            <a:off x="4885379" y="473271"/>
            <a:ext cx="2295948" cy="369332"/>
          </a:xfrm>
          <a:prstGeom prst="rect">
            <a:avLst/>
          </a:prstGeom>
          <a:solidFill>
            <a:schemeClr val="bg1"/>
          </a:solidFill>
        </p:spPr>
        <p:txBody>
          <a:bodyPr wrap="square" rtlCol="0">
            <a:spAutoFit/>
          </a:bodyPr>
          <a:lstStyle/>
          <a:p>
            <a:pPr eaLnBrk="1" fontAlgn="auto" hangingPunct="1">
              <a:spcBef>
                <a:spcPts val="0"/>
              </a:spcBef>
              <a:spcAft>
                <a:spcPts val="0"/>
              </a:spcAft>
            </a:pPr>
            <a:r>
              <a:rPr lang="fi-FI" b="1" dirty="0">
                <a:solidFill>
                  <a:prstClr val="black"/>
                </a:solidFill>
                <a:latin typeface="Britannic Bold" panose="020B0903060703020204" pitchFamily="34" charset="0"/>
              </a:rPr>
              <a:t>Rauman seutukunta</a:t>
            </a:r>
            <a:endParaRPr lang="en-US" b="1" dirty="0">
              <a:solidFill>
                <a:prstClr val="black"/>
              </a:solidFill>
              <a:latin typeface="Britannic Bold" panose="020B0903060703020204" pitchFamily="34" charset="0"/>
            </a:endParaRPr>
          </a:p>
        </p:txBody>
      </p:sp>
      <p:sp>
        <p:nvSpPr>
          <p:cNvPr id="18" name="Tekstiruutu 34"/>
          <p:cNvSpPr txBox="1"/>
          <p:nvPr/>
        </p:nvSpPr>
        <p:spPr>
          <a:xfrm>
            <a:off x="584877" y="151425"/>
            <a:ext cx="1955985" cy="677108"/>
          </a:xfrm>
          <a:prstGeom prst="rect">
            <a:avLst/>
          </a:prstGeom>
          <a:noFill/>
        </p:spPr>
        <p:txBody>
          <a:bodyPr wrap="none" rtlCol="0">
            <a:spAutoFit/>
          </a:bodyPr>
          <a:lstStyle/>
          <a:p>
            <a:endParaRPr lang="fi-FI" sz="2000" b="1" dirty="0">
              <a:solidFill>
                <a:schemeClr val="bg1">
                  <a:lumMod val="50000"/>
                </a:schemeClr>
              </a:solidFill>
              <a:effectLst>
                <a:outerShdw blurRad="38100" dist="38100" dir="2700000" algn="tl">
                  <a:srgbClr val="000000">
                    <a:alpha val="43137"/>
                  </a:srgbClr>
                </a:outerShdw>
              </a:effectLst>
            </a:endParaRPr>
          </a:p>
          <a:p>
            <a:r>
              <a:rPr lang="fi-FI" b="1" dirty="0">
                <a:latin typeface="Britannic Bold" panose="020B0903060703020204" pitchFamily="34" charset="0"/>
              </a:rPr>
              <a:t>Porin seutukunta</a:t>
            </a:r>
          </a:p>
        </p:txBody>
      </p:sp>
      <p:sp>
        <p:nvSpPr>
          <p:cNvPr id="7" name="Rectangle 6"/>
          <p:cNvSpPr/>
          <p:nvPr/>
        </p:nvSpPr>
        <p:spPr>
          <a:xfrm>
            <a:off x="154687" y="856287"/>
            <a:ext cx="4572000" cy="2160656"/>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a:t>
            </a:r>
            <a:r>
              <a:rPr lang="fi-FI" dirty="0"/>
              <a:t> </a:t>
            </a:r>
            <a:r>
              <a:rPr lang="fi-FI" sz="1400" b="1" cap="all" spc="-50" dirty="0">
                <a:solidFill>
                  <a:srgbClr val="0070C0"/>
                </a:solidFill>
                <a:latin typeface="+mj-lt"/>
                <a:ea typeface="+mj-ea"/>
                <a:cs typeface="+mj-cs"/>
              </a:rPr>
              <a:t>vahva resilienssi (teollisuuden monipuolisuus </a:t>
            </a:r>
          </a:p>
          <a:p>
            <a:pPr>
              <a:lnSpc>
                <a:spcPct val="85000"/>
              </a:lnSpc>
              <a:spcBef>
                <a:spcPct val="0"/>
              </a:spcBef>
            </a:pPr>
            <a:r>
              <a:rPr lang="fi-FI" sz="1400" b="1" cap="all" spc="-50" dirty="0">
                <a:solidFill>
                  <a:srgbClr val="0070C0"/>
                </a:solidFill>
                <a:latin typeface="+mj-lt"/>
                <a:ea typeface="+mj-ea"/>
                <a:cs typeface="+mj-cs"/>
              </a:rPr>
              <a:t>Suomen 9. paras 70 seutukunnasta)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metallien jalostus sekä kone- ja laitevalmistus </a:t>
            </a:r>
          </a:p>
          <a:p>
            <a:pPr>
              <a:lnSpc>
                <a:spcPct val="85000"/>
              </a:lnSpc>
              <a:spcBef>
                <a:spcPct val="0"/>
              </a:spcBef>
            </a:pPr>
            <a:r>
              <a:rPr lang="fi-FI" sz="1400" b="1" cap="all" spc="-50" dirty="0">
                <a:solidFill>
                  <a:srgbClr val="0070C0"/>
                </a:solidFill>
                <a:latin typeface="+mj-lt"/>
                <a:ea typeface="+mj-ea"/>
                <a:cs typeface="+mj-cs"/>
              </a:rPr>
              <a:t>vahvoja vientialoja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teollisten investointien kasvu ripeää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pPr>
            <a:r>
              <a:rPr lang="fi-FI" sz="1400" b="1" cap="all" spc="-50" dirty="0">
                <a:solidFill>
                  <a:srgbClr val="0070C0"/>
                </a:solidFill>
                <a:latin typeface="+mj-lt"/>
                <a:ea typeface="+mj-ea"/>
                <a:cs typeface="+mj-cs"/>
              </a:rPr>
              <a:t>• </a:t>
            </a:r>
            <a:r>
              <a:rPr lang="fi-FI" sz="1400" b="1" cap="all" spc="-50" dirty="0">
                <a:solidFill>
                  <a:srgbClr val="0070C0"/>
                </a:solidFill>
                <a:latin typeface="Calibri"/>
              </a:rPr>
              <a:t>metallien jalostus vahvassa vedossa</a:t>
            </a:r>
            <a:endParaRPr lang="fi-FI" sz="1400" b="1" cap="all" spc="-50" dirty="0">
              <a:solidFill>
                <a:srgbClr val="0070C0"/>
              </a:solidFill>
              <a:latin typeface="+mj-lt"/>
              <a:ea typeface="+mj-ea"/>
              <a:cs typeface="+mj-cs"/>
            </a:endParaRP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AUTOMAATIO- JA ROBOTIIKKA </a:t>
            </a:r>
            <a:r>
              <a:rPr lang="fi-FI" sz="1400" b="1" cap="all" spc="-50" dirty="0" err="1">
                <a:solidFill>
                  <a:srgbClr val="0070C0"/>
                </a:solidFill>
                <a:latin typeface="+mj-lt"/>
                <a:ea typeface="+mj-ea"/>
                <a:cs typeface="+mj-cs"/>
              </a:rPr>
              <a:t>kovaSSA</a:t>
            </a:r>
            <a:r>
              <a:rPr lang="fi-FI" sz="1400" b="1" cap="all" spc="-50" dirty="0">
                <a:solidFill>
                  <a:srgbClr val="0070C0"/>
                </a:solidFill>
                <a:latin typeface="+mj-lt"/>
                <a:ea typeface="+mj-ea"/>
                <a:cs typeface="+mj-cs"/>
              </a:rPr>
              <a:t> NOSTEESSA</a:t>
            </a:r>
          </a:p>
        </p:txBody>
      </p:sp>
      <p:sp>
        <p:nvSpPr>
          <p:cNvPr id="19" name="Rectangle 18"/>
          <p:cNvSpPr/>
          <p:nvPr/>
        </p:nvSpPr>
        <p:spPr>
          <a:xfrm>
            <a:off x="2588814" y="3845326"/>
            <a:ext cx="4572000" cy="1611275"/>
          </a:xfrm>
          <a:prstGeom prst="rect">
            <a:avLst/>
          </a:prstGeom>
        </p:spPr>
        <p:txBody>
          <a:bodyPr>
            <a:spAutoFit/>
          </a:bodyPr>
          <a:lstStyle/>
          <a:p>
            <a:pPr>
              <a:lnSpc>
                <a:spcPct val="85000"/>
              </a:lnSpc>
              <a:spcBef>
                <a:spcPct val="0"/>
              </a:spcBef>
            </a:pPr>
            <a:r>
              <a:rPr lang="fi-FI" sz="1400" b="1" cap="all" spc="-50" dirty="0">
                <a:solidFill>
                  <a:srgbClr val="0070C0"/>
                </a:solidFill>
                <a:latin typeface="+mj-lt"/>
                <a:ea typeface="+mj-ea"/>
                <a:cs typeface="+mj-cs"/>
              </a:rPr>
              <a:t>•</a:t>
            </a:r>
            <a:r>
              <a:rPr lang="fi-FI" dirty="0"/>
              <a:t> </a:t>
            </a:r>
            <a:r>
              <a:rPr lang="fi-FI" sz="1400" b="1" cap="all" spc="-50" dirty="0">
                <a:solidFill>
                  <a:srgbClr val="0070C0"/>
                </a:solidFill>
                <a:latin typeface="+mj-lt"/>
                <a:ea typeface="+mj-ea"/>
                <a:cs typeface="+mj-cs"/>
              </a:rPr>
              <a:t>talouskasvu nopeaa 6/2021-3/2022</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Korkea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suhteessa alueen kokoon</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monipuolinen teollinen rakenne</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valtakunnallisesti merkittäviä toimijoita (puolustusvoimat ja kuntoutuskeskus)</a:t>
            </a:r>
          </a:p>
        </p:txBody>
      </p:sp>
      <p:sp>
        <p:nvSpPr>
          <p:cNvPr id="20" name="Rectangle 19"/>
          <p:cNvSpPr/>
          <p:nvPr/>
        </p:nvSpPr>
        <p:spPr>
          <a:xfrm>
            <a:off x="4360418" y="884418"/>
            <a:ext cx="4754272" cy="2108334"/>
          </a:xfrm>
          <a:prstGeom prst="rect">
            <a:avLst/>
          </a:prstGeom>
        </p:spPr>
        <p:txBody>
          <a:bodyPr wrap="square">
            <a:spAutoFit/>
          </a:bodyPr>
          <a:lstStyle/>
          <a:p>
            <a:pPr>
              <a:lnSpc>
                <a:spcPct val="85000"/>
              </a:lnSpc>
              <a:spcBef>
                <a:spcPct val="0"/>
              </a:spcBef>
            </a:pPr>
            <a:r>
              <a:rPr lang="fi-FI" sz="1400" b="1" cap="all" spc="-50" dirty="0">
                <a:solidFill>
                  <a:srgbClr val="0070C0"/>
                </a:solidFill>
                <a:latin typeface="+mj-lt"/>
                <a:ea typeface="+mj-ea"/>
                <a:cs typeface="+mj-cs"/>
              </a:rPr>
              <a:t>• BKT per </a:t>
            </a:r>
            <a:r>
              <a:rPr lang="fi-FI" sz="1400" b="1" cap="all" spc="-50" dirty="0" err="1">
                <a:solidFill>
                  <a:srgbClr val="0070C0"/>
                </a:solidFill>
                <a:latin typeface="+mj-lt"/>
                <a:ea typeface="+mj-ea"/>
                <a:cs typeface="+mj-cs"/>
              </a:rPr>
              <a:t>capita</a:t>
            </a:r>
            <a:r>
              <a:rPr lang="fi-FI" sz="1400" b="1" cap="all" spc="-50" dirty="0">
                <a:solidFill>
                  <a:srgbClr val="0070C0"/>
                </a:solidFill>
                <a:latin typeface="+mj-lt"/>
                <a:ea typeface="+mj-ea"/>
                <a:cs typeface="+mj-cs"/>
              </a:rPr>
              <a:t> Suomen 9. korkein,  </a:t>
            </a:r>
          </a:p>
          <a:p>
            <a:pPr>
              <a:lnSpc>
                <a:spcPct val="85000"/>
              </a:lnSpc>
              <a:spcBef>
                <a:spcPct val="0"/>
              </a:spcBef>
            </a:pPr>
            <a:r>
              <a:rPr lang="fi-FI" sz="1400" b="1" cap="all" spc="-50" dirty="0">
                <a:solidFill>
                  <a:srgbClr val="0070C0"/>
                </a:solidFill>
                <a:latin typeface="+mj-lt"/>
                <a:ea typeface="+mj-ea"/>
                <a:cs typeface="+mj-cs"/>
              </a:rPr>
              <a:t>   kilpailukyky maan  kärkeä</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runsaasti monipuolista ja tuottavaa Vientiteollisuutta  </a:t>
            </a:r>
          </a:p>
          <a:p>
            <a:pPr>
              <a:lnSpc>
                <a:spcPct val="85000"/>
              </a:lnSpc>
              <a:spcBef>
                <a:spcPct val="0"/>
              </a:spcBef>
            </a:pPr>
            <a:r>
              <a:rPr lang="fi-FI" sz="1400" b="1" cap="all" spc="-50" dirty="0">
                <a:solidFill>
                  <a:srgbClr val="0070C0"/>
                </a:solidFill>
                <a:latin typeface="+mj-lt"/>
                <a:ea typeface="+mj-ea"/>
                <a:cs typeface="+mj-cs"/>
              </a:rPr>
              <a:t>   etenkin metsä-, konepaja- ja  meriteollisuudessa </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vahva elintarvikeketju</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hyvin merkittävä energian tuottaja</a:t>
            </a:r>
          </a:p>
          <a:p>
            <a:pPr>
              <a:lnSpc>
                <a:spcPct val="85000"/>
              </a:lnSpc>
              <a:spcBef>
                <a:spcPct val="0"/>
              </a:spcBef>
            </a:pPr>
            <a:endParaRPr lang="fi-FI" sz="1400" b="1" cap="all" spc="-50" dirty="0">
              <a:solidFill>
                <a:srgbClr val="0070C0"/>
              </a:solidFill>
              <a:latin typeface="+mj-lt"/>
              <a:ea typeface="+mj-ea"/>
              <a:cs typeface="+mj-cs"/>
            </a:endParaRPr>
          </a:p>
          <a:p>
            <a:pPr>
              <a:lnSpc>
                <a:spcPct val="85000"/>
              </a:lnSpc>
              <a:spcBef>
                <a:spcPct val="0"/>
              </a:spcBef>
            </a:pPr>
            <a:r>
              <a:rPr lang="fi-FI" sz="1400" b="1" cap="all" spc="-50" dirty="0">
                <a:solidFill>
                  <a:srgbClr val="0070C0"/>
                </a:solidFill>
                <a:latin typeface="+mj-lt"/>
                <a:ea typeface="+mj-ea"/>
                <a:cs typeface="+mj-cs"/>
              </a:rPr>
              <a:t>• meriteollisuus kasvussa</a:t>
            </a:r>
          </a:p>
        </p:txBody>
      </p:sp>
      <p:pic>
        <p:nvPicPr>
          <p:cNvPr id="21" name="Picture 20"/>
          <p:cNvPicPr>
            <a:picLocks noChangeAspect="1"/>
          </p:cNvPicPr>
          <p:nvPr/>
        </p:nvPicPr>
        <p:blipFill>
          <a:blip r:embed="rId3"/>
          <a:stretch>
            <a:fillRect/>
          </a:stretch>
        </p:blipFill>
        <p:spPr>
          <a:xfrm>
            <a:off x="7271895" y="59412"/>
            <a:ext cx="1548113" cy="1423811"/>
          </a:xfrm>
          <a:prstGeom prst="rect">
            <a:avLst/>
          </a:prstGeom>
        </p:spPr>
      </p:pic>
      <p:sp>
        <p:nvSpPr>
          <p:cNvPr id="23" name="TextBox 22"/>
          <p:cNvSpPr txBox="1"/>
          <p:nvPr/>
        </p:nvSpPr>
        <p:spPr>
          <a:xfrm>
            <a:off x="6038877" y="3007760"/>
            <a:ext cx="2829621" cy="400110"/>
          </a:xfrm>
          <a:prstGeom prst="rect">
            <a:avLst/>
          </a:prstGeom>
          <a:noFill/>
        </p:spPr>
        <p:txBody>
          <a:bodyPr wrap="none" rtlCol="0">
            <a:spAutoFit/>
          </a:bodyPr>
          <a:lstStyle/>
          <a:p>
            <a:r>
              <a:rPr lang="fi-FI" sz="1000" dirty="0"/>
              <a:t>Seutukuntien BKT/</a:t>
            </a:r>
            <a:r>
              <a:rPr lang="fi-FI" sz="1000" dirty="0" err="1"/>
              <a:t>capita</a:t>
            </a:r>
            <a:endParaRPr lang="fi-FI" sz="1000" dirty="0"/>
          </a:p>
          <a:p>
            <a:r>
              <a:rPr lang="fi-FI" sz="1000" dirty="0"/>
              <a:t>Sijaluvut (sininen parempi, punainen heikompi)</a:t>
            </a:r>
          </a:p>
        </p:txBody>
      </p:sp>
      <p:sp>
        <p:nvSpPr>
          <p:cNvPr id="4" name="TextBox 3"/>
          <p:cNvSpPr txBox="1"/>
          <p:nvPr/>
        </p:nvSpPr>
        <p:spPr>
          <a:xfrm>
            <a:off x="2551070" y="6410474"/>
            <a:ext cx="885109" cy="369332"/>
          </a:xfrm>
          <a:prstGeom prst="rect">
            <a:avLst/>
          </a:prstGeom>
          <a:solidFill>
            <a:schemeClr val="bg1"/>
          </a:solidFill>
        </p:spPr>
        <p:txBody>
          <a:bodyPr wrap="square" rtlCol="0">
            <a:spAutoFit/>
          </a:bodyPr>
          <a:lstStyle/>
          <a:p>
            <a:endParaRPr lang="fi-FI" dirty="0"/>
          </a:p>
        </p:txBody>
      </p:sp>
      <p:sp>
        <p:nvSpPr>
          <p:cNvPr id="2" name="TextBox 1"/>
          <p:cNvSpPr txBox="1"/>
          <p:nvPr/>
        </p:nvSpPr>
        <p:spPr>
          <a:xfrm>
            <a:off x="274712" y="2911064"/>
            <a:ext cx="2773516" cy="400110"/>
          </a:xfrm>
          <a:prstGeom prst="rect">
            <a:avLst/>
          </a:prstGeom>
          <a:noFill/>
        </p:spPr>
        <p:txBody>
          <a:bodyPr wrap="none" rtlCol="0">
            <a:spAutoFit/>
          </a:bodyPr>
          <a:lstStyle/>
          <a:p>
            <a:r>
              <a:rPr lang="fi-FI" sz="1000" dirty="0"/>
              <a:t>Seutukuntien resilienssi,</a:t>
            </a:r>
          </a:p>
          <a:p>
            <a:r>
              <a:rPr lang="fi-FI" sz="1000" dirty="0"/>
              <a:t>Sijaluvut (vihreä parempi, punainen heikompi)</a:t>
            </a:r>
          </a:p>
        </p:txBody>
      </p:sp>
      <p:pic>
        <p:nvPicPr>
          <p:cNvPr id="3" name="Picture 2">
            <a:extLst>
              <a:ext uri="{FF2B5EF4-FFF2-40B4-BE49-F238E27FC236}">
                <a16:creationId xmlns:a16="http://schemas.microsoft.com/office/drawing/2014/main" id="{AA2D4A54-DFB6-11A9-82DB-88B915A840D7}"/>
              </a:ext>
            </a:extLst>
          </p:cNvPr>
          <p:cNvPicPr>
            <a:picLocks noChangeAspect="1"/>
          </p:cNvPicPr>
          <p:nvPr/>
        </p:nvPicPr>
        <p:blipFill>
          <a:blip r:embed="rId4"/>
          <a:stretch>
            <a:fillRect/>
          </a:stretch>
        </p:blipFill>
        <p:spPr>
          <a:xfrm>
            <a:off x="6565734" y="3370432"/>
            <a:ext cx="2445933" cy="3460100"/>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F927843E-2951-9329-562D-04998F7F4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7203299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92</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LIIKEVAIHTO</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4" name="Picture 3">
            <a:extLst>
              <a:ext uri="{FF2B5EF4-FFF2-40B4-BE49-F238E27FC236}">
                <a16:creationId xmlns:a16="http://schemas.microsoft.com/office/drawing/2014/main" id="{A5D27CD2-A8AA-4745-9BA6-0FA2EF0F7680}"/>
              </a:ext>
            </a:extLst>
          </p:cNvPr>
          <p:cNvPicPr>
            <a:picLocks noChangeAspect="1"/>
          </p:cNvPicPr>
          <p:nvPr/>
        </p:nvPicPr>
        <p:blipFill>
          <a:blip r:embed="rId2"/>
          <a:stretch>
            <a:fillRect/>
          </a:stretch>
        </p:blipFill>
        <p:spPr>
          <a:xfrm>
            <a:off x="4307320" y="1983141"/>
            <a:ext cx="4675466" cy="3345836"/>
          </a:xfrm>
          <a:prstGeom prst="rect">
            <a:avLst/>
          </a:prstGeom>
        </p:spPr>
      </p:pic>
      <p:pic>
        <p:nvPicPr>
          <p:cNvPr id="5" name="Picture 4">
            <a:extLst>
              <a:ext uri="{FF2B5EF4-FFF2-40B4-BE49-F238E27FC236}">
                <a16:creationId xmlns:a16="http://schemas.microsoft.com/office/drawing/2014/main" id="{C0300DD5-A111-483A-ADC1-07D86F3494BC}"/>
              </a:ext>
            </a:extLst>
          </p:cNvPr>
          <p:cNvPicPr>
            <a:picLocks noChangeAspect="1"/>
          </p:cNvPicPr>
          <p:nvPr/>
        </p:nvPicPr>
        <p:blipFill>
          <a:blip r:embed="rId3"/>
          <a:stretch>
            <a:fillRect/>
          </a:stretch>
        </p:blipFill>
        <p:spPr>
          <a:xfrm>
            <a:off x="0" y="1983141"/>
            <a:ext cx="4336991" cy="3345835"/>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9683837C-21E4-BF20-8101-0B08D0235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fld id="{5B3087D9-6CC8-4239-9F79-CBB91022B82F}" type="slidenum">
              <a:rPr lang="fi-FI" altLang="fi-FI">
                <a:solidFill>
                  <a:prstClr val="white"/>
                </a:solidFill>
                <a:cs typeface="+mn-cs"/>
              </a:rPr>
              <a:pPr defTabSz="685800" eaLnBrk="1" fontAlgn="auto" hangingPunct="1">
                <a:spcBef>
                  <a:spcPts val="0"/>
                </a:spcBef>
                <a:spcAft>
                  <a:spcPts val="0"/>
                </a:spcAft>
              </a:pPr>
              <a:t>93</a:t>
            </a:fld>
            <a:endParaRPr lang="fi-FI" altLang="fi-FI">
              <a:solidFill>
                <a:prstClr val="white"/>
              </a:solidFill>
              <a:cs typeface="+mn-cs"/>
            </a:endParaRPr>
          </a:p>
        </p:txBody>
      </p:sp>
      <p:sp>
        <p:nvSpPr>
          <p:cNvPr id="19459" name="Rectangle 2"/>
          <p:cNvSpPr>
            <a:spLocks noGrp="1" noChangeArrowheads="1"/>
          </p:cNvSpPr>
          <p:nvPr>
            <p:ph type="title"/>
          </p:nvPr>
        </p:nvSpPr>
        <p:spPr>
          <a:xfrm>
            <a:off x="628650" y="926693"/>
            <a:ext cx="7886700" cy="994172"/>
          </a:xfrm>
        </p:spPr>
        <p:txBody>
          <a:bodyPr/>
          <a:lstStyle/>
          <a:p>
            <a:r>
              <a:rPr lang="en-GB" altLang="fi-FI" sz="2025" b="1" cap="all" spc="-38" dirty="0" err="1">
                <a:solidFill>
                  <a:srgbClr val="0070C0"/>
                </a:solidFill>
                <a:effectLst>
                  <a:outerShdw blurRad="38100" dist="38100" dir="2700000" algn="tl">
                    <a:srgbClr val="000000">
                      <a:alpha val="43137"/>
                    </a:srgbClr>
                  </a:outerShdw>
                </a:effectLst>
              </a:rPr>
              <a:t>Satakunnan</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1200" b="1" cap="all" spc="-38" dirty="0">
                <a:solidFill>
                  <a:srgbClr val="0070C0"/>
                </a:solidFill>
                <a:effectLst>
                  <a:outerShdw blurRad="38100" dist="38100" dir="2700000" algn="tl">
                    <a:srgbClr val="000000">
                      <a:alpha val="43137"/>
                    </a:srgbClr>
                  </a:outerShdw>
                </a:effectLst>
              </a:rPr>
              <a:t>(</a:t>
            </a:r>
            <a:r>
              <a:rPr lang="en-GB" altLang="fi-FI" sz="1200" b="1" cap="all" spc="-38" dirty="0" err="1">
                <a:solidFill>
                  <a:srgbClr val="0070C0"/>
                </a:solidFill>
                <a:effectLst>
                  <a:outerShdw blurRad="38100" dist="38100" dir="2700000" algn="tl">
                    <a:srgbClr val="000000">
                      <a:alpha val="43137"/>
                    </a:srgbClr>
                  </a:outerShdw>
                </a:effectLst>
              </a:rPr>
              <a:t>Lähde</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Tilastokeskus</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asiakaskohtainen</a:t>
            </a:r>
            <a:r>
              <a:rPr lang="en-GB" altLang="fi-FI" sz="1200" b="1" cap="all" spc="-38" dirty="0">
                <a:solidFill>
                  <a:srgbClr val="0070C0"/>
                </a:solidFill>
                <a:effectLst>
                  <a:outerShdw blurRad="38100" dist="38100" dir="2700000" algn="tl">
                    <a:srgbClr val="000000">
                      <a:alpha val="43137"/>
                    </a:srgbClr>
                  </a:outerShdw>
                </a:effectLst>
              </a:rPr>
              <a:t> </a:t>
            </a:r>
            <a:r>
              <a:rPr lang="en-GB" altLang="fi-FI" sz="1200" b="1" cap="all" spc="-38" dirty="0" err="1">
                <a:solidFill>
                  <a:srgbClr val="0070C0"/>
                </a:solidFill>
                <a:effectLst>
                  <a:outerShdw blurRad="38100" dist="38100" dir="2700000" algn="tl">
                    <a:srgbClr val="000000">
                      <a:alpha val="43137"/>
                    </a:srgbClr>
                  </a:outerShdw>
                </a:effectLst>
              </a:rPr>
              <a:t>suhdannepalvelu</a:t>
            </a:r>
            <a:r>
              <a:rPr lang="en-GB" altLang="fi-FI" sz="1200" b="1" cap="all" spc="-38" dirty="0">
                <a:solidFill>
                  <a:srgbClr val="0070C0"/>
                </a:solidFill>
                <a:effectLst>
                  <a:outerShdw blurRad="38100" dist="38100" dir="2700000" algn="tl">
                    <a:srgbClr val="000000">
                      <a:alpha val="43137"/>
                    </a:srgbClr>
                  </a:outerShdw>
                </a:effectLst>
              </a:rPr>
              <a:t>)</a:t>
            </a:r>
            <a:endParaRPr lang="en-US" altLang="fi-FI" sz="1200" b="1" cap="all" spc="-38" dirty="0">
              <a:solidFill>
                <a:srgbClr val="0070C0"/>
              </a:solidFill>
              <a:effectLst>
                <a:outerShdw blurRad="38100" dist="38100" dir="2700000" algn="tl">
                  <a:srgbClr val="000000">
                    <a:alpha val="43137"/>
                  </a:srgbClr>
                </a:outerShdw>
              </a:effectLst>
            </a:endParaRPr>
          </a:p>
        </p:txBody>
      </p:sp>
      <p:sp>
        <p:nvSpPr>
          <p:cNvPr id="19460" name="Rectangle 3"/>
          <p:cNvSpPr>
            <a:spLocks noGrp="1" noChangeArrowheads="1"/>
          </p:cNvSpPr>
          <p:nvPr>
            <p:ph type="body" idx="1"/>
          </p:nvPr>
        </p:nvSpPr>
        <p:spPr>
          <a:xfrm>
            <a:off x="1702594" y="1437086"/>
            <a:ext cx="6143625" cy="3611165"/>
          </a:xfrm>
        </p:spPr>
        <p:txBody>
          <a:bodyPr/>
          <a:lstStyle/>
          <a:p>
            <a:pPr>
              <a:buFontTx/>
              <a:buNone/>
            </a:pPr>
            <a:r>
              <a:rPr lang="en-GB" altLang="fi-FI" sz="1350" b="1" dirty="0"/>
              <a:t>         </a:t>
            </a:r>
          </a:p>
          <a:p>
            <a:pPr>
              <a:buFontTx/>
              <a:buNone/>
            </a:pPr>
            <a:r>
              <a:rPr lang="en-GB" altLang="fi-FI" sz="1350" b="1" dirty="0"/>
              <a:t>HENKILÖSTÖMÄÄRÄ</a:t>
            </a:r>
          </a:p>
          <a:p>
            <a:pPr>
              <a:buFontTx/>
              <a:buNone/>
            </a:pPr>
            <a:endParaRPr lang="fi-FI" altLang="fi-FI" sz="1350" b="1" dirty="0"/>
          </a:p>
        </p:txBody>
      </p:sp>
      <p:sp>
        <p:nvSpPr>
          <p:cNvPr id="19464" name="Rectangle 1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5"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6" name="Rectangle 1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7"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8"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69"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0"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1"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2"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3"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4"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5"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endParaRPr lang="fi-FI" altLang="fi-FI" sz="1350">
              <a:solidFill>
                <a:prstClr val="black"/>
              </a:solidFill>
              <a:cs typeface="+mn-cs"/>
            </a:endParaRPr>
          </a:p>
        </p:txBody>
      </p:sp>
      <p:sp>
        <p:nvSpPr>
          <p:cNvPr id="19476" name="Rectangle 23"/>
          <p:cNvSpPr>
            <a:spLocks noChangeArrowheads="1"/>
          </p:cNvSpPr>
          <p:nvPr/>
        </p:nvSpPr>
        <p:spPr bwMode="auto">
          <a:xfrm>
            <a:off x="1551386"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sp>
        <p:nvSpPr>
          <p:cNvPr id="19477" name="Rectangle 25"/>
          <p:cNvSpPr>
            <a:spLocks noChangeArrowheads="1"/>
          </p:cNvSpPr>
          <p:nvPr/>
        </p:nvSpPr>
        <p:spPr bwMode="auto">
          <a:xfrm>
            <a:off x="4739880" y="359090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cs typeface="+mn-cs"/>
            </a:endParaRPr>
          </a:p>
        </p:txBody>
      </p:sp>
      <p:pic>
        <p:nvPicPr>
          <p:cNvPr id="4" name="Picture 3">
            <a:extLst>
              <a:ext uri="{FF2B5EF4-FFF2-40B4-BE49-F238E27FC236}">
                <a16:creationId xmlns:a16="http://schemas.microsoft.com/office/drawing/2014/main" id="{6009306F-7222-4B6D-B6B0-9395D759511E}"/>
              </a:ext>
            </a:extLst>
          </p:cNvPr>
          <p:cNvPicPr>
            <a:picLocks noChangeAspect="1"/>
          </p:cNvPicPr>
          <p:nvPr/>
        </p:nvPicPr>
        <p:blipFill>
          <a:blip r:embed="rId2"/>
          <a:stretch>
            <a:fillRect/>
          </a:stretch>
        </p:blipFill>
        <p:spPr>
          <a:xfrm>
            <a:off x="4362766" y="2042372"/>
            <a:ext cx="4781234" cy="3456135"/>
          </a:xfrm>
          <a:prstGeom prst="rect">
            <a:avLst/>
          </a:prstGeom>
        </p:spPr>
      </p:pic>
      <p:pic>
        <p:nvPicPr>
          <p:cNvPr id="5" name="Picture 4">
            <a:extLst>
              <a:ext uri="{FF2B5EF4-FFF2-40B4-BE49-F238E27FC236}">
                <a16:creationId xmlns:a16="http://schemas.microsoft.com/office/drawing/2014/main" id="{5BBC70BE-7D59-49C9-B7BD-FD804772FD26}"/>
              </a:ext>
            </a:extLst>
          </p:cNvPr>
          <p:cNvPicPr>
            <a:picLocks noChangeAspect="1"/>
          </p:cNvPicPr>
          <p:nvPr/>
        </p:nvPicPr>
        <p:blipFill>
          <a:blip r:embed="rId3"/>
          <a:stretch>
            <a:fillRect/>
          </a:stretch>
        </p:blipFill>
        <p:spPr>
          <a:xfrm>
            <a:off x="0" y="2027846"/>
            <a:ext cx="4350106" cy="3498759"/>
          </a:xfrm>
          <a:prstGeom prst="rect">
            <a:avLst/>
          </a:prstGeom>
        </p:spPr>
      </p:pic>
      <p:pic>
        <p:nvPicPr>
          <p:cNvPr id="2" name="Kuva 1" descr="Kuva, joka sisältää kohteen teksti, merkki, clipart-kuva&#10;&#10;Kuvaus luotu automaattisesti">
            <a:extLst>
              <a:ext uri="{FF2B5EF4-FFF2-40B4-BE49-F238E27FC236}">
                <a16:creationId xmlns:a16="http://schemas.microsoft.com/office/drawing/2014/main" id="{114D7648-D9FD-DAE3-4B98-C2DDE022F9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35382681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60956" y="1297990"/>
            <a:ext cx="3873087" cy="4800257"/>
          </a:xfrm>
        </p:spPr>
        <p:txBody>
          <a:bodyPr>
            <a:noAutofit/>
          </a:bodyPr>
          <a:lstStyle/>
          <a:p>
            <a:pPr algn="just">
              <a:defRPr/>
            </a:pPr>
            <a:r>
              <a:rPr lang="fi-FI" altLang="fi-FI" sz="1350" b="1" dirty="0"/>
              <a:t>Satakunnan talous kasvoi kohisten vuoden 2022 tammi-kesäkuun aikana. Valtaosassa päätoimialoista liikevaihto kasvoi nopeasti, osin jopa poikkeuksellisen ripeästi. Näitä olivat teollisuus keskimäärin (etenkin metsäteollisuus, metallien jalostus sekä metallituotteiden valmistus) sekä rakentaminen. Liikevaihdon kasvun taustalla vaikuttaa osin myös hintojen nousu etenkin teknologiateollisuudessa. Toisaalta myös usean päätoimialan henkilöstömäärä oli kasvussa, mikä viittaa myös tuotantomäärien nousuun. </a:t>
            </a:r>
          </a:p>
          <a:p>
            <a:pPr algn="just">
              <a:defRPr/>
            </a:pPr>
            <a:r>
              <a:rPr lang="fi-FI" altLang="fi-FI" sz="1350" b="1" dirty="0"/>
              <a:t>Satakunnan päätoimialat olivat mainiossa iskussa, ja ainoastaan automaatiossa kirjattiin liikevaihdon laskua. Tosin henkilöstö kasvoi automaatiossakin. Talous on myös kasvanut edelleen vähän nopeammin kuin valtakunnallisesti teollisuuden ja rakentamisen vankemman vedon ansiosta. Satakunnan vienti veti alkuvuonna vahvasti, sillä merkittävimpien vientialojen, teknologia- ja metsäteollisuuden, vienti kasvoi maakunnassa yhä rivakasti. Molempien alojen viennin kehitys oli poikkeuksellisen vauhdikasta.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94</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a:t>
            </a:r>
            <a:r>
              <a:rPr lang="en-GB" altLang="fi-FI" sz="2025" b="1" cap="all" spc="-38" dirty="0" err="1">
                <a:solidFill>
                  <a:srgbClr val="0070C0"/>
                </a:solidFill>
                <a:effectLst>
                  <a:outerShdw blurRad="38100" dist="38100" dir="2700000" algn="tl">
                    <a:srgbClr val="000000">
                      <a:alpha val="43137"/>
                    </a:srgbClr>
                  </a:outerShdw>
                </a:effectLst>
              </a:rPr>
              <a:t>yleiskatsaus</a:t>
            </a:r>
            <a:endParaRPr lang="en-US" altLang="fi-FI" sz="2025" b="1" cap="all" spc="-38" dirty="0">
              <a:solidFill>
                <a:srgbClr val="0070C0"/>
              </a:solidFill>
              <a:effectLst>
                <a:outerShdw blurRad="38100" dist="38100" dir="2700000" algn="tl">
                  <a:srgbClr val="000000">
                    <a:alpha val="43137"/>
                  </a:srgbClr>
                </a:outerShdw>
              </a:effectLst>
            </a:endParaRPr>
          </a:p>
        </p:txBody>
      </p:sp>
      <p:sp>
        <p:nvSpPr>
          <p:cNvPr id="11" name="Rectangle 4">
            <a:extLst>
              <a:ext uri="{FF2B5EF4-FFF2-40B4-BE49-F238E27FC236}">
                <a16:creationId xmlns:a16="http://schemas.microsoft.com/office/drawing/2014/main" id="{1924C4A4-EEE3-4802-9E1C-0D9016983B35}"/>
              </a:ext>
            </a:extLst>
          </p:cNvPr>
          <p:cNvSpPr>
            <a:spLocks noChangeArrowheads="1"/>
          </p:cNvSpPr>
          <p:nvPr/>
        </p:nvSpPr>
        <p:spPr bwMode="auto">
          <a:xfrm flipV="1">
            <a:off x="3970090" y="2899435"/>
            <a:ext cx="248786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14" name="Rectangle 2">
            <a:extLst>
              <a:ext uri="{FF2B5EF4-FFF2-40B4-BE49-F238E27FC236}">
                <a16:creationId xmlns:a16="http://schemas.microsoft.com/office/drawing/2014/main" id="{E6DA5759-3627-F6FE-F407-6EAB5FAF39A9}"/>
              </a:ext>
            </a:extLst>
          </p:cNvPr>
          <p:cNvSpPr>
            <a:spLocks noChangeArrowheads="1"/>
          </p:cNvSpPr>
          <p:nvPr/>
        </p:nvSpPr>
        <p:spPr bwMode="auto">
          <a:xfrm>
            <a:off x="3726307" y="1449928"/>
            <a:ext cx="4187429"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B414CF3E-225F-A3D4-87A0-798CE218B5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4801" y="1687732"/>
            <a:ext cx="5226299" cy="3186014"/>
          </a:xfrm>
          <a:prstGeom prst="rect">
            <a:avLst/>
          </a:prstGeom>
          <a:noFill/>
          <a:extLst>
            <a:ext uri="{909E8E84-426E-40DD-AFC4-6F175D3DCCD1}">
              <a14:hiddenFill xmlns:a14="http://schemas.microsoft.com/office/drawing/2010/main">
                <a:solidFill>
                  <a:srgbClr val="FFFFFF"/>
                </a:solidFill>
              </a14:hiddenFill>
            </a:ext>
          </a:extLst>
        </p:spPr>
      </p:pic>
      <p:pic>
        <p:nvPicPr>
          <p:cNvPr id="6" name="Kuva 5" descr="Kuva, joka sisältää kohteen teksti, merkki, clipart-kuva&#10;&#10;Kuvaus luotu automaattisesti">
            <a:extLst>
              <a:ext uri="{FF2B5EF4-FFF2-40B4-BE49-F238E27FC236}">
                <a16:creationId xmlns:a16="http://schemas.microsoft.com/office/drawing/2014/main" id="{7685E327-05DD-F27D-0B13-8739E51041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6212265"/>
            <a:ext cx="1856812" cy="480765"/>
          </a:xfrm>
          <a:prstGeom prst="rect">
            <a:avLst/>
          </a:prstGeom>
        </p:spPr>
      </p:pic>
    </p:spTree>
    <p:extLst>
      <p:ext uri="{BB962C8B-B14F-4D97-AF65-F5344CB8AC3E}">
        <p14:creationId xmlns:p14="http://schemas.microsoft.com/office/powerpoint/2010/main" val="23522823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48322" y="1097339"/>
            <a:ext cx="4695332" cy="4989136"/>
          </a:xfrm>
        </p:spPr>
        <p:txBody>
          <a:bodyPr>
            <a:noAutofit/>
          </a:bodyPr>
          <a:lstStyle/>
          <a:p>
            <a:pPr marL="0" indent="0">
              <a:buNone/>
              <a:defRPr/>
            </a:pPr>
            <a:endParaRPr lang="fi-FI" altLang="fi-FI" sz="1253" b="1" dirty="0"/>
          </a:p>
          <a:p>
            <a:pPr>
              <a:defRPr/>
            </a:pPr>
            <a:r>
              <a:rPr lang="fi-FI" altLang="fi-FI" sz="1350" b="1" dirty="0"/>
              <a:t>Satakunnan menestyjin kuuluivat vuoden 2022 tammi-kesäkuussa metallien jalostus, metallituotteiden valmistus sekä metsäteollisuus. Muutkin metallialat pysyivät edelleen tukevasti nousu-uralla. Meriteollisuuden liikevaihto kääntyi kasvuun. Automaatio- ja robotiikkaklusterin kehitys jatkui vaihtelevana liikevaihdon jäädessä hieman pakkaselle alkuvuonna. Meri-Porin teollisuusalue jatkoi ripeää elpymistään. </a:t>
            </a:r>
          </a:p>
          <a:p>
            <a:pPr>
              <a:defRPr/>
            </a:pPr>
            <a:r>
              <a:rPr lang="fi-FI" altLang="fi-FI" sz="1350" b="1" dirty="0"/>
              <a:t>Kemianteollisuus kykeni edelleen toipumaan alkuvuonna. Elintarviketeollisuuden kehitys näytti varsin myönteiseltä, sillä liikevaihto kohosi selvästi, tosin monen muun alan tapaan ainakin osin hintojen nousun siivittämänä. Rakentaminen ylsi edelleen huippuvauhtiin, mutta alan näkymät ovat synkkenemässä. </a:t>
            </a:r>
          </a:p>
          <a:p>
            <a:pPr>
              <a:defRPr/>
            </a:pPr>
            <a:r>
              <a:rPr lang="fi-FI" altLang="fi-FI" sz="1350" b="1" dirty="0"/>
              <a:t>Satakunnan palvelualat kehittyivät alkuvuonna 2022 myönteisissä merkeissä, sillä kaikki palvelualat pääsivät kunnon kasvuun kiinni. Kaupan liikevaihto kohosi yhä nopeasti. Liike-elämän palveluiden kasvu jatkui muun talouden nousun vanavedessä. Majoitus- ja ravitsemistoiminta kuroi koronan synnyttämää kuilua kiinni nopeasti. Luovilla aloilla alkuvuosi sujui varsin mainiosti.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95</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92006" y="607845"/>
            <a:ext cx="9019780" cy="88957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 </a:t>
            </a:r>
            <a:r>
              <a:rPr lang="en-GB" altLang="fi-FI" sz="2025" b="1" cap="all" spc="-38" dirty="0" err="1">
                <a:solidFill>
                  <a:srgbClr val="0070C0"/>
                </a:solidFill>
                <a:effectLst>
                  <a:outerShdw blurRad="38100" dist="38100" dir="2700000" algn="tl">
                    <a:srgbClr val="000000">
                      <a:alpha val="43137"/>
                    </a:srgbClr>
                  </a:outerShdw>
                </a:effectLst>
              </a:rPr>
              <a:t>yleiskatsaus</a:t>
            </a:r>
            <a:endParaRPr lang="en-US" altLang="fi-FI" sz="2025" b="1" cap="all" spc="-38" dirty="0">
              <a:solidFill>
                <a:srgbClr val="0070C0"/>
              </a:solidFill>
              <a:effectLst>
                <a:outerShdw blurRad="38100" dist="38100" dir="2700000" algn="tl">
                  <a:srgbClr val="000000">
                    <a:alpha val="43137"/>
                  </a:srgbClr>
                </a:outerShdw>
              </a:effectLst>
            </a:endParaRPr>
          </a:p>
        </p:txBody>
      </p:sp>
      <p:sp>
        <p:nvSpPr>
          <p:cNvPr id="6" name="Rectangle 2">
            <a:extLst>
              <a:ext uri="{FF2B5EF4-FFF2-40B4-BE49-F238E27FC236}">
                <a16:creationId xmlns:a16="http://schemas.microsoft.com/office/drawing/2014/main" id="{3349801B-79E9-43E4-AEAF-2BCB63A9B7F3}"/>
              </a:ext>
            </a:extLst>
          </p:cNvPr>
          <p:cNvSpPr>
            <a:spLocks noChangeArrowheads="1"/>
          </p:cNvSpPr>
          <p:nvPr/>
        </p:nvSpPr>
        <p:spPr bwMode="auto">
          <a:xfrm>
            <a:off x="4424145" y="1054143"/>
            <a:ext cx="358068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9" name="Rectangle 2">
            <a:extLst>
              <a:ext uri="{FF2B5EF4-FFF2-40B4-BE49-F238E27FC236}">
                <a16:creationId xmlns:a16="http://schemas.microsoft.com/office/drawing/2014/main" id="{CE0555D7-BEA6-582A-0B90-9D1333749858}"/>
              </a:ext>
            </a:extLst>
          </p:cNvPr>
          <p:cNvSpPr>
            <a:spLocks noChangeArrowheads="1"/>
          </p:cNvSpPr>
          <p:nvPr/>
        </p:nvSpPr>
        <p:spPr bwMode="auto">
          <a:xfrm>
            <a:off x="4565709" y="1939987"/>
            <a:ext cx="3653383"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1" name="Picture 1">
            <a:extLst>
              <a:ext uri="{FF2B5EF4-FFF2-40B4-BE49-F238E27FC236}">
                <a16:creationId xmlns:a16="http://schemas.microsoft.com/office/drawing/2014/main" id="{62CF2FFB-07C2-A25B-EA19-C35BA1942F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4146" y="1883759"/>
            <a:ext cx="4368794" cy="2663269"/>
          </a:xfrm>
          <a:prstGeom prst="rect">
            <a:avLst/>
          </a:prstGeom>
          <a:noFill/>
          <a:extLst>
            <a:ext uri="{909E8E84-426E-40DD-AFC4-6F175D3DCCD1}">
              <a14:hiddenFill xmlns:a14="http://schemas.microsoft.com/office/drawing/2010/main">
                <a:solidFill>
                  <a:srgbClr val="FFFFFF"/>
                </a:solidFill>
              </a14:hiddenFill>
            </a:ext>
          </a:extLst>
        </p:spPr>
      </p:pic>
      <p:pic>
        <p:nvPicPr>
          <p:cNvPr id="14" name="Kuva 13" descr="Kuva, joka sisältää kohteen teksti, merkki, clipart-kuva&#10;&#10;Kuvaus luotu automaattisesti">
            <a:extLst>
              <a:ext uri="{FF2B5EF4-FFF2-40B4-BE49-F238E27FC236}">
                <a16:creationId xmlns:a16="http://schemas.microsoft.com/office/drawing/2014/main" id="{0F36F529-FFEF-C829-A843-658E65E6F9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12525940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94543" y="1436490"/>
            <a:ext cx="8925237" cy="2720743"/>
          </a:xfrm>
        </p:spPr>
        <p:txBody>
          <a:bodyPr>
            <a:noAutofit/>
          </a:bodyPr>
          <a:lstStyle/>
          <a:p>
            <a:pPr>
              <a:defRPr/>
            </a:pPr>
            <a:r>
              <a:rPr lang="fi-FI" altLang="fi-FI" sz="1350" b="1" dirty="0"/>
              <a:t>Tilastokeskuksen tuoreimpien suhdannetietojen mukaan Satakunnan yritysten yhteenlaskettu liikevaihto kohosi vuoden 2022 tammi–kesäkuussa 21,4 % vuoden 2021 vastaavaan aikaan verrattuna. Koko maassa kasvua kirjattiin vastaavasti 17,2 %. Ero Satakunnan hyväksi selittyy pitkälti maakunnan teollisuuden ja rakentamisen paremmalla vedolla. </a:t>
            </a:r>
          </a:p>
          <a:p>
            <a:pPr>
              <a:defRPr/>
            </a:pPr>
            <a:r>
              <a:rPr lang="fi-FI" altLang="fi-FI" sz="1350" b="1" dirty="0"/>
              <a:t>Maakunnan yrityksistä 59 % saavutti tammi–kesäkuussa liikevaihdon kasvua. 42 % yrityskannasta ylsi vähintään 15 %:n nousuun. Toimiala- ja yrityskohtainen vaihtelu on ollut aiempaa vähäisempää, sillä lähes kaikkien päätoimialojen liikevaihto kasvoi nopeasti tai erittäin nopeasti, tosin osin inflaation vuoksi. Eniten kasvoi yli 20 henkilön yritysten liikevaihto, n. 24 %. 5-19 työntekijän yritysten liikevaihto kohosi 14 %. Alle viiden hengen yritysten nousu oli 18 %:n luokkaa. Suurin muutosvaikutus Satakunnan talouden suuntaviivoihin on edelleen ollut yli 20 hengen lähinnä teollisuudessa toimivilla yrityksillä. Alle viisi vuotta toimineiden yritysten liikevaihto kohosi alkuvuoden aikana n. 60 %. Yli viisi vuotta toimineiden kasvu oli keskimäärin 20 %:n luokkaa. </a:t>
            </a:r>
          </a:p>
          <a:p>
            <a:pPr>
              <a:defRPr/>
            </a:pPr>
            <a:r>
              <a:rPr lang="fi-FI" altLang="fi-FI" sz="1350" b="1" dirty="0"/>
              <a:t>Koko maassa keskimäärin talous kasvoi poikkeuksellisen kovalla vauhdilla. Lähinnä teollisuuden ja etenkin metallialojen sekä rakentamisen vaisumpi vauhti alkuvuonna 2022 heikensi liikevaihdon kasvun Satakuntaa hieman hitaammaksi, joskin näissäkin liikevaihdon kasvu oli silti yhä erittäin nopeaa. Kaikki päätoimialat pääsivät kasvuun kiinni.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96</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97875" y="847428"/>
            <a:ext cx="7886700" cy="6821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tammi−kesäkuu</a:t>
            </a:r>
            <a:r>
              <a:rPr lang="en-GB" altLang="fi-FI" sz="2025" b="1" cap="all" spc="-38" dirty="0">
                <a:solidFill>
                  <a:srgbClr val="0070C0"/>
                </a:solidFill>
                <a:effectLst>
                  <a:outerShdw blurRad="38100" dist="38100" dir="2700000" algn="tl">
                    <a:srgbClr val="000000">
                      <a:alpha val="43137"/>
                    </a:srgbClr>
                  </a:outerShdw>
                </a:effectLst>
              </a:rPr>
              <a:t> 2022 : </a:t>
            </a:r>
            <a:r>
              <a:rPr lang="en-GB" altLang="fi-FI" sz="2025" b="1" cap="all" spc="-38" dirty="0" err="1">
                <a:solidFill>
                  <a:srgbClr val="0070C0"/>
                </a:solidFill>
                <a:effectLst>
                  <a:outerShdw blurRad="38100" dist="38100" dir="2700000" algn="tl">
                    <a:srgbClr val="000000">
                      <a:alpha val="43137"/>
                    </a:srgbClr>
                  </a:outerShdw>
                </a:effectLst>
              </a:rPr>
              <a:t>liikevaihto</a:t>
            </a:r>
            <a:endParaRPr lang="en-US" altLang="fi-FI" sz="2025" b="1" cap="all" spc="-38" dirty="0">
              <a:solidFill>
                <a:srgbClr val="0070C0"/>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44519F6A-0975-F197-1AFE-17B45C9ED838}"/>
              </a:ext>
            </a:extLst>
          </p:cNvPr>
          <p:cNvPicPr>
            <a:picLocks noChangeAspect="1"/>
          </p:cNvPicPr>
          <p:nvPr/>
        </p:nvPicPr>
        <p:blipFill>
          <a:blip r:embed="rId2"/>
          <a:stretch>
            <a:fillRect/>
          </a:stretch>
        </p:blipFill>
        <p:spPr>
          <a:xfrm>
            <a:off x="35653" y="4502045"/>
            <a:ext cx="9072694" cy="1424382"/>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FDE60BE6-735D-FA19-66B5-58342FB6C6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19814625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9" name="Content Placeholder 1"/>
          <p:cNvSpPr>
            <a:spLocks noGrp="1"/>
          </p:cNvSpPr>
          <p:nvPr>
            <p:ph sz="half" idx="2"/>
          </p:nvPr>
        </p:nvSpPr>
        <p:spPr>
          <a:xfrm>
            <a:off x="218350" y="1744785"/>
            <a:ext cx="3991485" cy="2852961"/>
          </a:xfrm>
        </p:spPr>
        <p:txBody>
          <a:bodyPr>
            <a:noAutofit/>
          </a:bodyPr>
          <a:lstStyle/>
          <a:p>
            <a:pPr>
              <a:defRPr/>
            </a:pPr>
            <a:r>
              <a:rPr lang="fi-FI" altLang="fi-FI" sz="1400" b="1" dirty="0"/>
              <a:t>Vuoden 2021 heinäkuun ja vuoden 2022 maaliskuun välillä yritysten liikevaihto kasvoi voimakkaasti kaikissa Satakunnan seutukunnissa. Ripein kasvu kirjattiin Pohjois-Satakunnassa, sillä viime vuoden lopulla kasvu oli siellä poikkeuksellisen nopeaa.</a:t>
            </a:r>
          </a:p>
          <a:p>
            <a:pPr>
              <a:defRPr/>
            </a:pPr>
            <a:r>
              <a:rPr lang="fi-FI" altLang="fi-FI" sz="1400" b="1" dirty="0"/>
              <a:t> Vuoden 2022 alussa kaikkien maakunnan seutukuntien liikevaihto kohosi lähes saman verran. Kasvu on ollut tarkasteluajanjaksolla pääosin maan keskiarvoa nopeampaa. </a:t>
            </a:r>
          </a:p>
        </p:txBody>
      </p:sp>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fld id="{A4D88758-6F26-4E0F-8C14-550F5C0188B8}" type="slidenum">
              <a:rPr lang="fi-FI" altLang="fi-FI" smtClean="0">
                <a:solidFill>
                  <a:schemeClr val="bg1"/>
                </a:solidFill>
              </a:rPr>
              <a:pPr/>
              <a:t>97</a:t>
            </a:fld>
            <a:endParaRPr lang="fi-FI" altLang="fi-FI">
              <a:solidFill>
                <a:schemeClr val="bg1"/>
              </a:solidFill>
            </a:endParaRPr>
          </a:p>
        </p:txBody>
      </p:sp>
      <p:sp>
        <p:nvSpPr>
          <p:cNvPr id="21512" name="Rectangle 1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3" name="Rectangle 1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4" name="Rectangle 1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5" name="Rectangle 15"/>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6" name="Rectangle 1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7" name="Rectangle 19"/>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8" name="Rectangle 1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19" name="Rectangle 20"/>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0" name="Rectangle 22"/>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1" name="Rectangle 21"/>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2" name="Rectangle 23"/>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3" name="Rectangle 25"/>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4" name="Rectangle 24"/>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5" name="Rectangle 26"/>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6" name="Rectangle 28"/>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7" name="Rectangle 27"/>
          <p:cNvSpPr>
            <a:spLocks noChangeArrowheads="1"/>
          </p:cNvSpPr>
          <p:nvPr/>
        </p:nvSpPr>
        <p:spPr bwMode="auto">
          <a:xfrm>
            <a:off x="4479636" y="6725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8" name="Rectangle 29"/>
          <p:cNvSpPr>
            <a:spLocks noChangeArrowheads="1"/>
          </p:cNvSpPr>
          <p:nvPr/>
        </p:nvSpPr>
        <p:spPr bwMode="auto">
          <a:xfrm>
            <a:off x="4593936" y="7868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29" name="Rectangle 31"/>
          <p:cNvSpPr>
            <a:spLocks noChangeArrowheads="1"/>
          </p:cNvSpPr>
          <p:nvPr/>
        </p:nvSpPr>
        <p:spPr bwMode="auto">
          <a:xfrm>
            <a:off x="4708236" y="90118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fi-FI" altLang="fi-FI"/>
          </a:p>
        </p:txBody>
      </p:sp>
      <p:sp>
        <p:nvSpPr>
          <p:cNvPr id="21530" name="Rectangle 30"/>
          <p:cNvSpPr>
            <a:spLocks noChangeArrowheads="1"/>
          </p:cNvSpPr>
          <p:nvPr/>
        </p:nvSpPr>
        <p:spPr bwMode="auto">
          <a:xfrm>
            <a:off x="1563292" y="149054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1" name="Rectangle 32"/>
          <p:cNvSpPr>
            <a:spLocks noChangeArrowheads="1"/>
          </p:cNvSpPr>
          <p:nvPr/>
        </p:nvSpPr>
        <p:spPr bwMode="auto">
          <a:xfrm>
            <a:off x="1538289"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2" name="Rectangle 34"/>
          <p:cNvSpPr>
            <a:spLocks noChangeArrowheads="1"/>
          </p:cNvSpPr>
          <p:nvPr/>
        </p:nvSpPr>
        <p:spPr bwMode="auto">
          <a:xfrm>
            <a:off x="4773217" y="361581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3" name="Rectangle 33"/>
          <p:cNvSpPr>
            <a:spLocks noChangeArrowheads="1"/>
          </p:cNvSpPr>
          <p:nvPr/>
        </p:nvSpPr>
        <p:spPr bwMode="auto">
          <a:xfrm>
            <a:off x="1527574" y="14405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5" name="Rectangle 35"/>
          <p:cNvSpPr>
            <a:spLocks noChangeArrowheads="1"/>
          </p:cNvSpPr>
          <p:nvPr/>
        </p:nvSpPr>
        <p:spPr bwMode="auto">
          <a:xfrm>
            <a:off x="1527574" y="36229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1537" name="Rectangle 37"/>
          <p:cNvSpPr>
            <a:spLocks noChangeArrowheads="1"/>
          </p:cNvSpPr>
          <p:nvPr/>
        </p:nvSpPr>
        <p:spPr bwMode="auto">
          <a:xfrm>
            <a:off x="4798220" y="3628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2" name="Rectangle 2"/>
          <p:cNvSpPr>
            <a:spLocks noChangeArrowheads="1"/>
          </p:cNvSpPr>
          <p:nvPr/>
        </p:nvSpPr>
        <p:spPr bwMode="auto">
          <a:xfrm>
            <a:off x="1538289" y="14472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 name="Rectangle 6"/>
          <p:cNvSpPr>
            <a:spLocks noChangeArrowheads="1"/>
          </p:cNvSpPr>
          <p:nvPr/>
        </p:nvSpPr>
        <p:spPr bwMode="auto">
          <a:xfrm>
            <a:off x="4647010" y="36665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5" name="Rectangle 8"/>
          <p:cNvSpPr>
            <a:spLocks noChangeArrowheads="1"/>
          </p:cNvSpPr>
          <p:nvPr/>
        </p:nvSpPr>
        <p:spPr bwMode="auto">
          <a:xfrm>
            <a:off x="1489473" y="3588060"/>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3" name="Rectangle 2"/>
          <p:cNvSpPr>
            <a:spLocks noChangeArrowheads="1"/>
          </p:cNvSpPr>
          <p:nvPr/>
        </p:nvSpPr>
        <p:spPr bwMode="auto">
          <a:xfrm>
            <a:off x="1554129" y="1250268"/>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8" name="Rectangle 6"/>
          <p:cNvSpPr>
            <a:spLocks noChangeArrowheads="1"/>
          </p:cNvSpPr>
          <p:nvPr/>
        </p:nvSpPr>
        <p:spPr bwMode="auto">
          <a:xfrm>
            <a:off x="4707878" y="37702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0" name="Rectangle 8"/>
          <p:cNvSpPr>
            <a:spLocks noChangeArrowheads="1"/>
          </p:cNvSpPr>
          <p:nvPr/>
        </p:nvSpPr>
        <p:spPr bwMode="auto">
          <a:xfrm>
            <a:off x="1532335" y="37871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7" name="Rectangle 2"/>
          <p:cNvSpPr>
            <a:spLocks noChangeArrowheads="1"/>
          </p:cNvSpPr>
          <p:nvPr/>
        </p:nvSpPr>
        <p:spPr bwMode="auto">
          <a:xfrm>
            <a:off x="1538289" y="126336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2" name="Rectangle 4"/>
          <p:cNvSpPr>
            <a:spLocks noChangeArrowheads="1"/>
          </p:cNvSpPr>
          <p:nvPr/>
        </p:nvSpPr>
        <p:spPr bwMode="auto">
          <a:xfrm>
            <a:off x="1611496" y="377537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13" name="Rectangle 6"/>
          <p:cNvSpPr>
            <a:spLocks noChangeArrowheads="1"/>
          </p:cNvSpPr>
          <p:nvPr/>
        </p:nvSpPr>
        <p:spPr bwMode="auto">
          <a:xfrm>
            <a:off x="4816080" y="378052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fi-FI"/>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323528" y="44282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fi-FI" sz="2025" b="1" cap="all" spc="-38" dirty="0">
                <a:solidFill>
                  <a:srgbClr val="0070C0"/>
                </a:solidFill>
                <a:effectLst>
                  <a:outerShdw blurRad="38100" dist="38100" dir="2700000" algn="tl">
                    <a:srgbClr val="000000">
                      <a:alpha val="43137"/>
                    </a:srgbClr>
                  </a:outerShdw>
                </a:effectLst>
              </a:rPr>
              <a:t>Satakunnan </a:t>
            </a:r>
            <a:r>
              <a:rPr lang="en-GB" altLang="fi-FI" sz="2025" b="1" cap="all" spc="-38" dirty="0" err="1">
                <a:solidFill>
                  <a:srgbClr val="0070C0"/>
                </a:solidFill>
                <a:effectLst>
                  <a:outerShdw blurRad="38100" dist="38100" dir="2700000" algn="tl">
                    <a:srgbClr val="000000">
                      <a:alpha val="43137"/>
                    </a:srgbClr>
                  </a:outerShdw>
                </a:effectLst>
              </a:rPr>
              <a:t>talouskehitys</a:t>
            </a:r>
            <a:r>
              <a:rPr lang="en-GB" altLang="fi-FI" sz="2025" b="1" cap="all" spc="-38" dirty="0">
                <a:solidFill>
                  <a:srgbClr val="0070C0"/>
                </a:solidFill>
                <a:effectLst>
                  <a:outerShdw blurRad="38100" dist="38100" dir="2700000" algn="tl">
                    <a:srgbClr val="000000">
                      <a:alpha val="43137"/>
                    </a:srgbClr>
                  </a:outerShdw>
                </a:effectLst>
              </a:rPr>
              <a:t> 2021-22: </a:t>
            </a:r>
            <a:r>
              <a:rPr lang="en-GB" altLang="fi-FI" sz="2025" b="1" cap="all" spc="-38" dirty="0" err="1">
                <a:solidFill>
                  <a:srgbClr val="0070C0"/>
                </a:solidFill>
                <a:effectLst>
                  <a:outerShdw blurRad="38100" dist="38100" dir="2700000" algn="tl">
                    <a:srgbClr val="000000">
                      <a:alpha val="43137"/>
                    </a:srgbClr>
                  </a:outerShdw>
                </a:effectLst>
              </a:rPr>
              <a:t>Liikevaihto</a:t>
            </a:r>
            <a:r>
              <a:rPr lang="en-GB" altLang="fi-FI" sz="2025" b="1" cap="all" spc="-38" dirty="0">
                <a:solidFill>
                  <a:srgbClr val="0070C0"/>
                </a:solidFill>
                <a:effectLst>
                  <a:outerShdw blurRad="38100" dist="38100" dir="2700000" algn="tl">
                    <a:srgbClr val="000000">
                      <a:alpha val="43137"/>
                    </a:srgbClr>
                  </a:outerShdw>
                </a:effectLst>
              </a:rPr>
              <a:t> </a:t>
            </a:r>
            <a:r>
              <a:rPr lang="en-GB" altLang="fi-FI" sz="2025" b="1" cap="all" spc="-38" dirty="0" err="1">
                <a:solidFill>
                  <a:srgbClr val="0070C0"/>
                </a:solidFill>
                <a:effectLst>
                  <a:outerShdw blurRad="38100" dist="38100" dir="2700000" algn="tl">
                    <a:srgbClr val="000000">
                      <a:alpha val="43137"/>
                    </a:srgbClr>
                  </a:outerShdw>
                </a:effectLst>
              </a:rPr>
              <a:t>seutukunnittain</a:t>
            </a:r>
            <a:endParaRPr lang="en-US" altLang="fi-FI" sz="2025" b="1" cap="all" spc="-38" dirty="0">
              <a:solidFill>
                <a:srgbClr val="0070C0"/>
              </a:solidFill>
              <a:effectLst>
                <a:outerShdw blurRad="38100" dist="38100" dir="2700000" algn="tl">
                  <a:srgbClr val="000000">
                    <a:alpha val="43137"/>
                  </a:srgbClr>
                </a:outerShdw>
              </a:effectLst>
            </a:endParaRPr>
          </a:p>
        </p:txBody>
      </p:sp>
      <p:sp>
        <p:nvSpPr>
          <p:cNvPr id="11" name="Rectangle 2">
            <a:extLst>
              <a:ext uri="{FF2B5EF4-FFF2-40B4-BE49-F238E27FC236}">
                <a16:creationId xmlns:a16="http://schemas.microsoft.com/office/drawing/2014/main" id="{4BCA54AF-B114-46D8-BA8E-0DC9709D083D}"/>
              </a:ext>
            </a:extLst>
          </p:cNvPr>
          <p:cNvSpPr>
            <a:spLocks noChangeArrowheads="1"/>
          </p:cNvSpPr>
          <p:nvPr/>
        </p:nvSpPr>
        <p:spPr bwMode="auto">
          <a:xfrm>
            <a:off x="4014133" y="1370090"/>
            <a:ext cx="3254066"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CF6ECC8B-9548-273A-52CD-C834CA682447}"/>
              </a:ext>
            </a:extLst>
          </p:cNvPr>
          <p:cNvSpPr>
            <a:spLocks noChangeArrowheads="1"/>
          </p:cNvSpPr>
          <p:nvPr/>
        </p:nvSpPr>
        <p:spPr bwMode="auto">
          <a:xfrm>
            <a:off x="4110815" y="1392697"/>
            <a:ext cx="3665465"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9" name="Picture 1">
            <a:extLst>
              <a:ext uri="{FF2B5EF4-FFF2-40B4-BE49-F238E27FC236}">
                <a16:creationId xmlns:a16="http://schemas.microsoft.com/office/drawing/2014/main" id="{A7A354AC-363B-8551-1C16-9FF0702DD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0815" y="1649564"/>
            <a:ext cx="4930918" cy="29959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13D7E57-5CE0-5045-442C-AA4A58B77290}"/>
              </a:ext>
            </a:extLst>
          </p:cNvPr>
          <p:cNvPicPr>
            <a:picLocks noChangeAspect="1"/>
          </p:cNvPicPr>
          <p:nvPr/>
        </p:nvPicPr>
        <p:blipFill>
          <a:blip r:embed="rId3"/>
          <a:stretch>
            <a:fillRect/>
          </a:stretch>
        </p:blipFill>
        <p:spPr>
          <a:xfrm>
            <a:off x="40169" y="5208436"/>
            <a:ext cx="9093462" cy="798221"/>
          </a:xfrm>
          <a:prstGeom prst="rect">
            <a:avLst/>
          </a:prstGeom>
        </p:spPr>
      </p:pic>
      <p:pic>
        <p:nvPicPr>
          <p:cNvPr id="14" name="Kuva 13" descr="Kuva, joka sisältää kohteen teksti, merkki, clipart-kuva&#10;&#10;Kuvaus luotu automaattisesti">
            <a:extLst>
              <a:ext uri="{FF2B5EF4-FFF2-40B4-BE49-F238E27FC236}">
                <a16:creationId xmlns:a16="http://schemas.microsoft.com/office/drawing/2014/main" id="{80CE4377-FEC5-CFF9-1EA8-BE1178404E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2343266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98</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107504" y="396479"/>
            <a:ext cx="7886700" cy="65131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FFC000"/>
                </a:solidFill>
                <a:effectLst>
                  <a:outerShdw blurRad="38100" dist="38100" dir="2700000" algn="tl">
                    <a:srgbClr val="000000">
                      <a:alpha val="43137"/>
                    </a:srgbClr>
                  </a:outerShdw>
                </a:effectLst>
                <a:latin typeface="Calibri Light" panose="020F0302020204030204"/>
              </a:rPr>
              <a:t> 2022: </a:t>
            </a:r>
            <a:r>
              <a:rPr lang="en-GB" altLang="fi-FI" sz="2025" b="1" cap="all" spc="-38" dirty="0" err="1">
                <a:solidFill>
                  <a:srgbClr val="FFC000"/>
                </a:solidFill>
                <a:effectLst>
                  <a:outerShdw blurRad="38100" dist="38100" dir="2700000" algn="tl">
                    <a:srgbClr val="000000">
                      <a:alpha val="43137"/>
                    </a:srgbClr>
                  </a:outerShdw>
                </a:effectLst>
                <a:latin typeface="Calibri Light" panose="020F0302020204030204"/>
              </a:rPr>
              <a:t>vienti</a:t>
            </a:r>
            <a:endParaRPr lang="en-US" altLang="fi-FI" sz="2025" b="1" cap="all" spc="-38" dirty="0">
              <a:solidFill>
                <a:srgbClr val="FFC00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0" y="1016921"/>
            <a:ext cx="8714064" cy="125795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350" b="1" dirty="0"/>
              <a:t>Satakunnassa teollisuuden viennin arvo kasvoi selvästi vuoden 2022 tammi-kesäkuussa. Kohonneet tuottajahinnat vaikuttavat osin nousun taustalla. Sekä metsä- että teknologiateollisuus ylsivät huippulukemiin. Koko teollisuuden viennin arvon kasvu jatkui siten hyvin vahvana. Maassa keskimäärin viennin arvon nousu jatkui hieman Satakuntaa vaimeampana, mutta silti poikkeuksellisen nopeana. Tärkeimmät vientialat, metsä- ja teknologiateollisuus, ylsivät huippulukemiin. </a:t>
            </a:r>
          </a:p>
          <a:p>
            <a:pPr>
              <a:defRPr/>
            </a:pPr>
            <a:endParaRPr lang="fi-FI" altLang="fi-FI" sz="1050" b="1" dirty="0"/>
          </a:p>
          <a:p>
            <a:pPr>
              <a:defRPr/>
            </a:pPr>
            <a:endParaRPr lang="fi-FI" altLang="fi-FI" sz="1050" b="1" dirty="0"/>
          </a:p>
        </p:txBody>
      </p:sp>
      <p:sp>
        <p:nvSpPr>
          <p:cNvPr id="9" name="TextBox 8">
            <a:extLst>
              <a:ext uri="{FF2B5EF4-FFF2-40B4-BE49-F238E27FC236}">
                <a16:creationId xmlns:a16="http://schemas.microsoft.com/office/drawing/2014/main" id="{68D7291F-5797-49D9-BE6D-B609C8C9A6D5}"/>
              </a:ext>
            </a:extLst>
          </p:cNvPr>
          <p:cNvSpPr txBox="1"/>
          <p:nvPr/>
        </p:nvSpPr>
        <p:spPr>
          <a:xfrm>
            <a:off x="16063" y="2129331"/>
            <a:ext cx="4555938" cy="2355517"/>
          </a:xfrm>
          <a:prstGeom prst="rect">
            <a:avLst/>
          </a:prstGeom>
          <a:noFill/>
        </p:spPr>
        <p:txBody>
          <a:bodyPr wrap="square" rtlCol="0">
            <a:spAutoFit/>
          </a:bodyPr>
          <a:lstStyle/>
          <a:p>
            <a:pPr marL="172800" indent="-172800">
              <a:lnSpc>
                <a:spcPct val="80000"/>
              </a:lnSpc>
              <a:spcBef>
                <a:spcPts val="750"/>
              </a:spcBef>
              <a:buFont typeface="Arial" panose="020B0604020202020204" pitchFamily="34" charset="0"/>
              <a:buChar char="•"/>
            </a:pPr>
            <a:r>
              <a:rPr lang="sv-SE" sz="1350" b="1" dirty="0">
                <a:highlight>
                  <a:srgbClr val="FFFF00"/>
                </a:highlight>
              </a:rPr>
              <a:t>Satakunnan </a:t>
            </a:r>
            <a:r>
              <a:rPr lang="sv-SE" sz="1350" b="1" dirty="0" err="1">
                <a:highlight>
                  <a:srgbClr val="FFFF00"/>
                </a:highlight>
              </a:rPr>
              <a:t>teollisuuden</a:t>
            </a:r>
            <a:r>
              <a:rPr lang="sv-SE" sz="1350" b="1" dirty="0">
                <a:highlight>
                  <a:srgbClr val="FFFF00"/>
                </a:highlight>
              </a:rPr>
              <a:t> </a:t>
            </a:r>
            <a:r>
              <a:rPr lang="sv-SE" sz="1350" b="1" dirty="0" err="1">
                <a:highlight>
                  <a:srgbClr val="FFFF00"/>
                </a:highlight>
              </a:rPr>
              <a:t>viennin</a:t>
            </a:r>
            <a:r>
              <a:rPr lang="sv-SE" sz="1350" b="1" dirty="0">
                <a:highlight>
                  <a:srgbClr val="FFFF00"/>
                </a:highlight>
              </a:rPr>
              <a:t> </a:t>
            </a:r>
            <a:r>
              <a:rPr lang="sv-SE" sz="1350" b="1" dirty="0" err="1">
                <a:highlight>
                  <a:srgbClr val="FFFF00"/>
                </a:highlight>
              </a:rPr>
              <a:t>arvosta</a:t>
            </a:r>
            <a:r>
              <a:rPr lang="sv-SE" sz="1350" b="1" dirty="0">
                <a:highlight>
                  <a:srgbClr val="FFFF00"/>
                </a:highlight>
              </a:rPr>
              <a:t> 56 % </a:t>
            </a:r>
            <a:r>
              <a:rPr lang="sv-SE" sz="1350" b="1" dirty="0" err="1">
                <a:highlight>
                  <a:srgbClr val="FFFF00"/>
                </a:highlight>
              </a:rPr>
              <a:t>syntyy</a:t>
            </a:r>
            <a:r>
              <a:rPr lang="sv-SE" sz="1350" b="1" dirty="0">
                <a:highlight>
                  <a:srgbClr val="FFFF00"/>
                </a:highlight>
              </a:rPr>
              <a:t> </a:t>
            </a:r>
            <a:r>
              <a:rPr lang="sv-SE" sz="1350" b="1" dirty="0" err="1">
                <a:highlight>
                  <a:srgbClr val="FFFF00"/>
                </a:highlight>
              </a:rPr>
              <a:t>teknologiateollisuudessa</a:t>
            </a:r>
            <a:r>
              <a:rPr lang="sv-SE" sz="1350" b="1" dirty="0">
                <a:highlight>
                  <a:srgbClr val="FFFF00"/>
                </a:highlight>
              </a:rPr>
              <a:t> (2,6 </a:t>
            </a:r>
            <a:r>
              <a:rPr lang="sv-SE" sz="1350" b="1" dirty="0" err="1">
                <a:highlight>
                  <a:srgbClr val="FFFF00"/>
                </a:highlight>
              </a:rPr>
              <a:t>mrd</a:t>
            </a:r>
            <a:r>
              <a:rPr lang="sv-SE" sz="1350" b="1" dirty="0">
                <a:highlight>
                  <a:srgbClr val="FFFF00"/>
                </a:highlight>
              </a:rPr>
              <a:t>. €), 32 % </a:t>
            </a:r>
            <a:r>
              <a:rPr lang="sv-SE" sz="1350" b="1" dirty="0" err="1">
                <a:highlight>
                  <a:srgbClr val="FFFF00"/>
                </a:highlight>
              </a:rPr>
              <a:t>metsäteollisuudessa</a:t>
            </a:r>
            <a:r>
              <a:rPr lang="sv-SE" sz="1350" b="1" dirty="0">
                <a:highlight>
                  <a:srgbClr val="FFFF00"/>
                </a:highlight>
              </a:rPr>
              <a:t> (1,5 </a:t>
            </a:r>
            <a:r>
              <a:rPr lang="sv-SE" sz="1350" b="1" dirty="0" err="1">
                <a:highlight>
                  <a:srgbClr val="FFFF00"/>
                </a:highlight>
              </a:rPr>
              <a:t>mrd</a:t>
            </a:r>
            <a:r>
              <a:rPr lang="sv-SE" sz="1350" b="1" dirty="0">
                <a:highlight>
                  <a:srgbClr val="FFFF00"/>
                </a:highlight>
              </a:rPr>
              <a:t>. €) ja 1 % </a:t>
            </a:r>
            <a:r>
              <a:rPr lang="sv-SE" sz="1350" b="1" dirty="0" err="1">
                <a:highlight>
                  <a:srgbClr val="FFFF00"/>
                </a:highlight>
              </a:rPr>
              <a:t>elintarviketeollisuudessa</a:t>
            </a:r>
            <a:r>
              <a:rPr lang="sv-SE" sz="1350" b="1" dirty="0">
                <a:highlight>
                  <a:srgbClr val="FFFF00"/>
                </a:highlight>
              </a:rPr>
              <a:t> (47 milj. €) v. 2021. </a:t>
            </a:r>
            <a:r>
              <a:rPr lang="sv-SE" sz="1350" b="1" dirty="0" err="1">
                <a:highlight>
                  <a:srgbClr val="FFFF00"/>
                </a:highlight>
              </a:rPr>
              <a:t>Lopusta</a:t>
            </a:r>
            <a:r>
              <a:rPr lang="sv-SE" sz="1350" b="1" dirty="0">
                <a:highlight>
                  <a:srgbClr val="FFFF00"/>
                </a:highlight>
              </a:rPr>
              <a:t> n. 10 %:sta (485 milj. €) </a:t>
            </a:r>
            <a:r>
              <a:rPr lang="sv-SE" sz="1350" b="1" dirty="0" err="1">
                <a:highlight>
                  <a:srgbClr val="FFFF00"/>
                </a:highlight>
              </a:rPr>
              <a:t>valtaosa</a:t>
            </a:r>
            <a:r>
              <a:rPr lang="sv-SE" sz="1350" b="1" dirty="0">
                <a:highlight>
                  <a:srgbClr val="FFFF00"/>
                </a:highlight>
              </a:rPr>
              <a:t> </a:t>
            </a:r>
            <a:r>
              <a:rPr lang="sv-SE" sz="1350" b="1" dirty="0" err="1">
                <a:highlight>
                  <a:srgbClr val="FFFF00"/>
                </a:highlight>
              </a:rPr>
              <a:t>muodostuu</a:t>
            </a:r>
            <a:r>
              <a:rPr lang="sv-SE" sz="1350" b="1" dirty="0">
                <a:highlight>
                  <a:srgbClr val="FFFF00"/>
                </a:highlight>
              </a:rPr>
              <a:t> </a:t>
            </a:r>
            <a:r>
              <a:rPr lang="sv-SE" sz="1350" b="1" dirty="0" err="1">
                <a:highlight>
                  <a:srgbClr val="FFFF00"/>
                </a:highlight>
              </a:rPr>
              <a:t>kemianteollisuudesta</a:t>
            </a:r>
            <a:r>
              <a:rPr lang="sv-SE" sz="1350" b="1" dirty="0">
                <a:highlight>
                  <a:srgbClr val="FFFF00"/>
                </a:highlight>
              </a:rPr>
              <a:t>. </a:t>
            </a:r>
            <a:r>
              <a:rPr lang="sv-SE" sz="1350" b="1" dirty="0" err="1">
                <a:highlight>
                  <a:srgbClr val="FFFF00"/>
                </a:highlight>
              </a:rPr>
              <a:t>Yhteensä</a:t>
            </a:r>
            <a:r>
              <a:rPr lang="sv-SE" sz="1350" b="1" dirty="0">
                <a:highlight>
                  <a:srgbClr val="FFFF00"/>
                </a:highlight>
              </a:rPr>
              <a:t> </a:t>
            </a:r>
            <a:r>
              <a:rPr lang="sv-SE" sz="1350" b="1" dirty="0" err="1">
                <a:highlight>
                  <a:srgbClr val="FFFF00"/>
                </a:highlight>
              </a:rPr>
              <a:t>teollisuuden</a:t>
            </a:r>
            <a:r>
              <a:rPr lang="sv-SE" sz="1350" b="1" dirty="0">
                <a:highlight>
                  <a:srgbClr val="FFFF00"/>
                </a:highlight>
              </a:rPr>
              <a:t> </a:t>
            </a:r>
            <a:r>
              <a:rPr lang="sv-SE" sz="1350" b="1" dirty="0" err="1">
                <a:highlight>
                  <a:srgbClr val="FFFF00"/>
                </a:highlight>
              </a:rPr>
              <a:t>viennin</a:t>
            </a:r>
            <a:r>
              <a:rPr lang="sv-SE" sz="1350" b="1" dirty="0">
                <a:highlight>
                  <a:srgbClr val="FFFF00"/>
                </a:highlight>
              </a:rPr>
              <a:t> </a:t>
            </a:r>
            <a:r>
              <a:rPr lang="sv-SE" sz="1350" b="1" dirty="0" err="1">
                <a:highlight>
                  <a:srgbClr val="FFFF00"/>
                </a:highlight>
              </a:rPr>
              <a:t>arvo</a:t>
            </a:r>
            <a:r>
              <a:rPr lang="sv-SE" sz="1350" b="1" dirty="0">
                <a:highlight>
                  <a:srgbClr val="FFFF00"/>
                </a:highlight>
              </a:rPr>
              <a:t> </a:t>
            </a:r>
            <a:r>
              <a:rPr lang="sv-SE" sz="1350" b="1" dirty="0" err="1">
                <a:highlight>
                  <a:srgbClr val="FFFF00"/>
                </a:highlight>
              </a:rPr>
              <a:t>oli</a:t>
            </a:r>
            <a:r>
              <a:rPr lang="sv-SE" sz="1350" b="1" dirty="0">
                <a:highlight>
                  <a:srgbClr val="FFFF00"/>
                </a:highlight>
              </a:rPr>
              <a:t> 4,6 </a:t>
            </a:r>
            <a:r>
              <a:rPr lang="sv-SE" sz="1350" b="1" dirty="0" err="1">
                <a:highlight>
                  <a:srgbClr val="FFFF00"/>
                </a:highlight>
              </a:rPr>
              <a:t>mrd</a:t>
            </a:r>
            <a:r>
              <a:rPr lang="sv-SE" sz="1350" b="1" dirty="0">
                <a:highlight>
                  <a:srgbClr val="FFFF00"/>
                </a:highlight>
              </a:rPr>
              <a:t>. € v. 2021, </a:t>
            </a:r>
            <a:r>
              <a:rPr lang="sv-SE" sz="1350" b="1" dirty="0" err="1">
                <a:highlight>
                  <a:srgbClr val="FFFF00"/>
                </a:highlight>
              </a:rPr>
              <a:t>Henkeä</a:t>
            </a:r>
            <a:r>
              <a:rPr lang="sv-SE" sz="1350" b="1" dirty="0">
                <a:highlight>
                  <a:srgbClr val="FFFF00"/>
                </a:highlight>
              </a:rPr>
              <a:t> </a:t>
            </a:r>
            <a:r>
              <a:rPr lang="sv-SE" sz="1350" b="1" dirty="0" err="1">
                <a:highlight>
                  <a:srgbClr val="FFFF00"/>
                </a:highlight>
              </a:rPr>
              <a:t>kohti</a:t>
            </a:r>
            <a:r>
              <a:rPr lang="sv-SE" sz="1350" b="1" dirty="0">
                <a:highlight>
                  <a:srgbClr val="FFFF00"/>
                </a:highlight>
              </a:rPr>
              <a:t> </a:t>
            </a:r>
            <a:r>
              <a:rPr lang="sv-SE" sz="1350" b="1" dirty="0" err="1">
                <a:highlight>
                  <a:srgbClr val="FFFF00"/>
                </a:highlight>
              </a:rPr>
              <a:t>laskettuna</a:t>
            </a:r>
            <a:r>
              <a:rPr lang="sv-SE" sz="1350" b="1" dirty="0">
                <a:highlight>
                  <a:srgbClr val="FFFF00"/>
                </a:highlight>
              </a:rPr>
              <a:t> </a:t>
            </a:r>
            <a:r>
              <a:rPr lang="sv-SE" sz="1350" b="1" dirty="0" err="1">
                <a:highlight>
                  <a:srgbClr val="FFFF00"/>
                </a:highlight>
              </a:rPr>
              <a:t>sija</a:t>
            </a:r>
            <a:r>
              <a:rPr lang="sv-SE" sz="1350" b="1" dirty="0">
                <a:highlight>
                  <a:srgbClr val="FFFF00"/>
                </a:highlight>
              </a:rPr>
              <a:t> </a:t>
            </a:r>
            <a:r>
              <a:rPr lang="sv-SE" sz="1350" b="1" dirty="0" err="1">
                <a:highlight>
                  <a:srgbClr val="FFFF00"/>
                </a:highlight>
              </a:rPr>
              <a:t>oli</a:t>
            </a:r>
            <a:r>
              <a:rPr lang="sv-SE" sz="1350" b="1" dirty="0">
                <a:highlight>
                  <a:srgbClr val="FFFF00"/>
                </a:highlight>
              </a:rPr>
              <a:t> </a:t>
            </a:r>
            <a:r>
              <a:rPr lang="sv-SE" sz="1350" b="1" dirty="0" err="1">
                <a:highlight>
                  <a:srgbClr val="FFFF00"/>
                </a:highlight>
              </a:rPr>
              <a:t>viides</a:t>
            </a:r>
            <a:r>
              <a:rPr lang="sv-SE" sz="1350" b="1" dirty="0">
                <a:highlight>
                  <a:srgbClr val="FFFF00"/>
                </a:highlight>
              </a:rPr>
              <a:t> 19 </a:t>
            </a:r>
            <a:r>
              <a:rPr lang="sv-SE" sz="1350" b="1" dirty="0" err="1">
                <a:highlight>
                  <a:srgbClr val="FFFF00"/>
                </a:highlight>
              </a:rPr>
              <a:t>maakunnasta</a:t>
            </a:r>
            <a:r>
              <a:rPr lang="sv-SE" sz="1350" b="1" dirty="0">
                <a:highlight>
                  <a:srgbClr val="FFFF00"/>
                </a:highlight>
              </a:rPr>
              <a:t>.  </a:t>
            </a:r>
          </a:p>
          <a:p>
            <a:pPr marL="172800" indent="-172800">
              <a:lnSpc>
                <a:spcPct val="80000"/>
              </a:lnSpc>
              <a:spcBef>
                <a:spcPts val="750"/>
              </a:spcBef>
              <a:buFont typeface="Arial" panose="020B0604020202020204" pitchFamily="34" charset="0"/>
              <a:buChar char="•"/>
            </a:pPr>
            <a:r>
              <a:rPr lang="sv-SE" sz="1350" b="1" dirty="0" err="1">
                <a:highlight>
                  <a:srgbClr val="FFFF00"/>
                </a:highlight>
              </a:rPr>
              <a:t>Tullin</a:t>
            </a:r>
            <a:r>
              <a:rPr lang="sv-SE" sz="1350" b="1" dirty="0">
                <a:highlight>
                  <a:srgbClr val="FFFF00"/>
                </a:highlight>
              </a:rPr>
              <a:t> </a:t>
            </a:r>
            <a:r>
              <a:rPr lang="sv-SE" sz="1350" b="1" dirty="0" err="1">
                <a:highlight>
                  <a:srgbClr val="FFFF00"/>
                </a:highlight>
              </a:rPr>
              <a:t>mukaan</a:t>
            </a:r>
            <a:r>
              <a:rPr lang="sv-SE" sz="1350" b="1" dirty="0">
                <a:highlight>
                  <a:srgbClr val="FFFF00"/>
                </a:highlight>
              </a:rPr>
              <a:t> </a:t>
            </a:r>
            <a:r>
              <a:rPr lang="fi-FI" sz="1350" b="1" dirty="0">
                <a:highlight>
                  <a:srgbClr val="FFFF00"/>
                </a:highlight>
              </a:rPr>
              <a:t>Satakunnan osuus oli jo 7,1 % Suomen viennistä ja sija 4 (19 maakuntaa) v. 2021. Vuoden 2022 tammi-kesäkuussa vientiosuus oli jo 7,8 %. Väestöosuus on 3,9 %. </a:t>
            </a:r>
          </a:p>
        </p:txBody>
      </p:sp>
      <p:sp>
        <p:nvSpPr>
          <p:cNvPr id="11" name="Rectangle 2">
            <a:extLst>
              <a:ext uri="{FF2B5EF4-FFF2-40B4-BE49-F238E27FC236}">
                <a16:creationId xmlns:a16="http://schemas.microsoft.com/office/drawing/2014/main" id="{AD8ABFF8-8276-48A5-A32A-CBA62EEB665F}"/>
              </a:ext>
            </a:extLst>
          </p:cNvPr>
          <p:cNvSpPr>
            <a:spLocks noChangeArrowheads="1"/>
          </p:cNvSpPr>
          <p:nvPr/>
        </p:nvSpPr>
        <p:spPr bwMode="auto">
          <a:xfrm>
            <a:off x="4902302" y="2315214"/>
            <a:ext cx="303079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a:p>
        </p:txBody>
      </p:sp>
      <p:pic>
        <p:nvPicPr>
          <p:cNvPr id="1026" name="Picture 2">
            <a:extLst>
              <a:ext uri="{FF2B5EF4-FFF2-40B4-BE49-F238E27FC236}">
                <a16:creationId xmlns:a16="http://schemas.microsoft.com/office/drawing/2014/main" id="{F9FEA539-BE30-3F56-D54A-52FE438E8C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9636" y="1902518"/>
            <a:ext cx="4499241" cy="274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ADB786AA-84A4-209D-A147-A76C53FED1B1}"/>
              </a:ext>
            </a:extLst>
          </p:cNvPr>
          <p:cNvPicPr>
            <a:picLocks noChangeAspect="1"/>
          </p:cNvPicPr>
          <p:nvPr/>
        </p:nvPicPr>
        <p:blipFill>
          <a:blip r:embed="rId3"/>
          <a:stretch>
            <a:fillRect/>
          </a:stretch>
        </p:blipFill>
        <p:spPr>
          <a:xfrm>
            <a:off x="251520" y="4600095"/>
            <a:ext cx="5327175" cy="1482822"/>
          </a:xfrm>
          <a:prstGeom prst="rect">
            <a:avLst/>
          </a:prstGeom>
        </p:spPr>
      </p:pic>
      <p:pic>
        <p:nvPicPr>
          <p:cNvPr id="6" name="Kuva 5" descr="Kuva, joka sisältää kohteen teksti, merkki, clipart-kuva&#10;&#10;Kuvaus luotu automaattisesti">
            <a:extLst>
              <a:ext uri="{FF2B5EF4-FFF2-40B4-BE49-F238E27FC236}">
                <a16:creationId xmlns:a16="http://schemas.microsoft.com/office/drawing/2014/main" id="{E00DEA3E-C87B-444E-5B3F-18349B966A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10388456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8" name="Slide Number Placeholder 5"/>
          <p:cNvSpPr>
            <a:spLocks noGrp="1"/>
          </p:cNvSpPr>
          <p:nvPr>
            <p:ph type="sldNum" sz="quarter" idx="12"/>
          </p:nvPr>
        </p:nvSpPr>
        <p:spPr>
          <a:noFill/>
        </p:spPr>
        <p:txBody>
          <a:bodyPr/>
          <a:lstStyle>
            <a:lvl1pPr>
              <a:defRPr>
                <a:solidFill>
                  <a:schemeClr val="tx1"/>
                </a:solidFill>
                <a:latin typeface="Arial" panose="020B0604020202020204" pitchFamily="34" charset="0"/>
              </a:defRPr>
            </a:lvl1pPr>
            <a:lvl2pPr marL="557213" indent="-214313">
              <a:defRPr>
                <a:solidFill>
                  <a:schemeClr val="tx1"/>
                </a:solidFill>
                <a:latin typeface="Arial" panose="020B0604020202020204" pitchFamily="34" charset="0"/>
              </a:defRPr>
            </a:lvl2pPr>
            <a:lvl3pPr marL="857250" indent="-171450">
              <a:defRPr>
                <a:solidFill>
                  <a:schemeClr val="tx1"/>
                </a:solidFill>
                <a:latin typeface="Arial" panose="020B0604020202020204" pitchFamily="34" charset="0"/>
              </a:defRPr>
            </a:lvl3pPr>
            <a:lvl4pPr marL="1200150" indent="-171450">
              <a:defRPr>
                <a:solidFill>
                  <a:schemeClr val="tx1"/>
                </a:solidFill>
                <a:latin typeface="Arial" panose="020B0604020202020204" pitchFamily="34" charset="0"/>
              </a:defRPr>
            </a:lvl4pPr>
            <a:lvl5pPr marL="1543050" indent="-17145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fld id="{A4D88758-6F26-4E0F-8C14-550F5C0188B8}" type="slidenum">
              <a:rPr lang="fi-FI" altLang="fi-FI">
                <a:solidFill>
                  <a:prstClr val="white"/>
                </a:solidFill>
                <a:cs typeface="+mn-cs"/>
              </a:rPr>
              <a:pPr defTabSz="685800" eaLnBrk="1" fontAlgn="auto" hangingPunct="1">
                <a:spcBef>
                  <a:spcPts val="0"/>
                </a:spcBef>
                <a:spcAft>
                  <a:spcPts val="0"/>
                </a:spcAft>
                <a:defRPr/>
              </a:pPr>
              <a:t>99</a:t>
            </a:fld>
            <a:endParaRPr lang="fi-FI" altLang="fi-FI">
              <a:solidFill>
                <a:prstClr val="white"/>
              </a:solidFill>
              <a:cs typeface="+mn-cs"/>
            </a:endParaRPr>
          </a:p>
        </p:txBody>
      </p:sp>
      <p:sp>
        <p:nvSpPr>
          <p:cNvPr id="21512" name="Rectangle 1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3" name="Rectangle 1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4" name="Rectangle 1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5" name="Rectangle 15"/>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6" name="Rectangle 1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7" name="Rectangle 19"/>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8" name="Rectangle 1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19" name="Rectangle 20"/>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0" name="Rectangle 22"/>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1" name="Rectangle 21"/>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2" name="Rectangle 23"/>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3" name="Rectangle 25"/>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4" name="Rectangle 24"/>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5" name="Rectangle 26"/>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6" name="Rectangle 28"/>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7" name="Rectangle 27"/>
          <p:cNvSpPr>
            <a:spLocks noChangeArrowheads="1"/>
          </p:cNvSpPr>
          <p:nvPr/>
        </p:nvSpPr>
        <p:spPr bwMode="auto">
          <a:xfrm>
            <a:off x="4479636"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8" name="Rectangle 29"/>
          <p:cNvSpPr>
            <a:spLocks noChangeArrowheads="1"/>
          </p:cNvSpPr>
          <p:nvPr/>
        </p:nvSpPr>
        <p:spPr bwMode="auto">
          <a:xfrm>
            <a:off x="4593936" y="8215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29" name="Rectangle 31"/>
          <p:cNvSpPr>
            <a:spLocks noChangeArrowheads="1"/>
          </p:cNvSpPr>
          <p:nvPr/>
        </p:nvSpPr>
        <p:spPr bwMode="auto">
          <a:xfrm>
            <a:off x="4708236" y="9358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defRPr/>
            </a:pPr>
            <a:endParaRPr lang="fi-FI" altLang="fi-FI" sz="1350">
              <a:solidFill>
                <a:prstClr val="black"/>
              </a:solidFill>
              <a:cs typeface="+mn-cs"/>
            </a:endParaRPr>
          </a:p>
        </p:txBody>
      </p:sp>
      <p:sp>
        <p:nvSpPr>
          <p:cNvPr id="21530" name="Rectangle 30"/>
          <p:cNvSpPr>
            <a:spLocks noChangeArrowheads="1"/>
          </p:cNvSpPr>
          <p:nvPr/>
        </p:nvSpPr>
        <p:spPr bwMode="auto">
          <a:xfrm>
            <a:off x="1563292" y="15251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1" name="Rectangle 32"/>
          <p:cNvSpPr>
            <a:spLocks noChangeArrowheads="1"/>
          </p:cNvSpPr>
          <p:nvPr/>
        </p:nvSpPr>
        <p:spPr bwMode="auto">
          <a:xfrm>
            <a:off x="1538289"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2" name="Rectangle 34"/>
          <p:cNvSpPr>
            <a:spLocks noChangeArrowheads="1"/>
          </p:cNvSpPr>
          <p:nvPr/>
        </p:nvSpPr>
        <p:spPr bwMode="auto">
          <a:xfrm>
            <a:off x="4773217" y="365043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3" name="Rectangle 33"/>
          <p:cNvSpPr>
            <a:spLocks noChangeArrowheads="1"/>
          </p:cNvSpPr>
          <p:nvPr/>
        </p:nvSpPr>
        <p:spPr bwMode="auto">
          <a:xfrm>
            <a:off x="1527574" y="14751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5" name="Rectangle 35"/>
          <p:cNvSpPr>
            <a:spLocks noChangeArrowheads="1"/>
          </p:cNvSpPr>
          <p:nvPr/>
        </p:nvSpPr>
        <p:spPr bwMode="auto">
          <a:xfrm>
            <a:off x="1527574" y="3657578"/>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1537" name="Rectangle 37"/>
          <p:cNvSpPr>
            <a:spLocks noChangeArrowheads="1"/>
          </p:cNvSpPr>
          <p:nvPr/>
        </p:nvSpPr>
        <p:spPr bwMode="auto">
          <a:xfrm>
            <a:off x="4798220" y="366353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defRPr/>
            </a:pPr>
            <a:endParaRPr lang="en-US" altLang="en-US" sz="1350">
              <a:solidFill>
                <a:prstClr val="black"/>
              </a:solidFill>
              <a:cs typeface="+mn-cs"/>
            </a:endParaRPr>
          </a:p>
        </p:txBody>
      </p:sp>
      <p:sp>
        <p:nvSpPr>
          <p:cNvPr id="2" name="Rectangle 2"/>
          <p:cNvSpPr>
            <a:spLocks noChangeArrowheads="1"/>
          </p:cNvSpPr>
          <p:nvPr/>
        </p:nvSpPr>
        <p:spPr bwMode="auto">
          <a:xfrm>
            <a:off x="1538289" y="148192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 name="Rectangle 6"/>
          <p:cNvSpPr>
            <a:spLocks noChangeArrowheads="1"/>
          </p:cNvSpPr>
          <p:nvPr/>
        </p:nvSpPr>
        <p:spPr bwMode="auto">
          <a:xfrm>
            <a:off x="4647010" y="370113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5" name="Rectangle 8"/>
          <p:cNvSpPr>
            <a:spLocks noChangeArrowheads="1"/>
          </p:cNvSpPr>
          <p:nvPr/>
        </p:nvSpPr>
        <p:spPr bwMode="auto">
          <a:xfrm>
            <a:off x="1489473" y="362268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3" name="Rectangle 2"/>
          <p:cNvSpPr>
            <a:spLocks noChangeArrowheads="1"/>
          </p:cNvSpPr>
          <p:nvPr/>
        </p:nvSpPr>
        <p:spPr bwMode="auto">
          <a:xfrm>
            <a:off x="1554129" y="12848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8" name="Rectangle 6"/>
          <p:cNvSpPr>
            <a:spLocks noChangeArrowheads="1"/>
          </p:cNvSpPr>
          <p:nvPr/>
        </p:nvSpPr>
        <p:spPr bwMode="auto">
          <a:xfrm>
            <a:off x="4707878" y="38048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0" name="Rectangle 8"/>
          <p:cNvSpPr>
            <a:spLocks noChangeArrowheads="1"/>
          </p:cNvSpPr>
          <p:nvPr/>
        </p:nvSpPr>
        <p:spPr bwMode="auto">
          <a:xfrm>
            <a:off x="1532335" y="382173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7" name="Rectangle 2"/>
          <p:cNvSpPr>
            <a:spLocks noChangeArrowheads="1"/>
          </p:cNvSpPr>
          <p:nvPr/>
        </p:nvSpPr>
        <p:spPr bwMode="auto">
          <a:xfrm>
            <a:off x="1538289" y="1297990"/>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2" name="Rectangle 4"/>
          <p:cNvSpPr>
            <a:spLocks noChangeArrowheads="1"/>
          </p:cNvSpPr>
          <p:nvPr/>
        </p:nvSpPr>
        <p:spPr bwMode="auto">
          <a:xfrm>
            <a:off x="1611496" y="3810003"/>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13" name="Rectangle 6"/>
          <p:cNvSpPr>
            <a:spLocks noChangeArrowheads="1"/>
          </p:cNvSpPr>
          <p:nvPr/>
        </p:nvSpPr>
        <p:spPr bwMode="auto">
          <a:xfrm>
            <a:off x="4816080" y="3815155"/>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1" fontAlgn="auto" hangingPunct="1">
              <a:spcBef>
                <a:spcPts val="0"/>
              </a:spcBef>
              <a:spcAft>
                <a:spcPts val="0"/>
              </a:spcAft>
              <a:defRPr/>
            </a:pPr>
            <a:endParaRPr lang="fi-FI" sz="1350">
              <a:solidFill>
                <a:prstClr val="black"/>
              </a:solidFill>
              <a:latin typeface="Calibri" panose="020F0502020204030204"/>
              <a:cs typeface="+mn-cs"/>
            </a:endParaRPr>
          </a:p>
        </p:txBody>
      </p:sp>
      <p:sp>
        <p:nvSpPr>
          <p:cNvPr id="42" name="Rectangle 2">
            <a:extLst>
              <a:ext uri="{FF2B5EF4-FFF2-40B4-BE49-F238E27FC236}">
                <a16:creationId xmlns:a16="http://schemas.microsoft.com/office/drawing/2014/main" id="{00A9B00C-87A1-48F6-8483-2694F3054190}"/>
              </a:ext>
            </a:extLst>
          </p:cNvPr>
          <p:cNvSpPr txBox="1">
            <a:spLocks noChangeArrowheads="1"/>
          </p:cNvSpPr>
          <p:nvPr/>
        </p:nvSpPr>
        <p:spPr>
          <a:xfrm>
            <a:off x="251520" y="559811"/>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fontAlgn="auto">
              <a:spcAft>
                <a:spcPts val="0"/>
              </a:spcAft>
              <a:defRPr/>
            </a:pP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Satakunnan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talouskehitys</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tammi−kesäkuu</a:t>
            </a:r>
            <a:r>
              <a:rPr lang="en-GB" altLang="fi-FI" sz="2025" b="1" cap="all" spc="-38" dirty="0">
                <a:solidFill>
                  <a:srgbClr val="00B050"/>
                </a:solidFill>
                <a:effectLst>
                  <a:outerShdw blurRad="38100" dist="38100" dir="2700000" algn="tl">
                    <a:srgbClr val="000000">
                      <a:alpha val="43137"/>
                    </a:srgbClr>
                  </a:outerShdw>
                </a:effectLst>
                <a:latin typeface="Calibri Light" panose="020F0302020204030204"/>
              </a:rPr>
              <a:t> 2022: </a:t>
            </a:r>
            <a:r>
              <a:rPr lang="en-GB" altLang="fi-FI" sz="2025" b="1" cap="all" spc="-38" dirty="0" err="1">
                <a:solidFill>
                  <a:srgbClr val="00B050"/>
                </a:solidFill>
                <a:effectLst>
                  <a:outerShdw blurRad="38100" dist="38100" dir="2700000" algn="tl">
                    <a:srgbClr val="000000">
                      <a:alpha val="43137"/>
                    </a:srgbClr>
                  </a:outerShdw>
                </a:effectLst>
                <a:latin typeface="Calibri Light" panose="020F0302020204030204"/>
              </a:rPr>
              <a:t>palkkasumma</a:t>
            </a:r>
            <a:endParaRPr lang="en-US" altLang="fi-FI" sz="2025" b="1" cap="all" spc="-38" dirty="0">
              <a:solidFill>
                <a:srgbClr val="00B050"/>
              </a:solidFill>
              <a:effectLst>
                <a:outerShdw blurRad="38100" dist="38100" dir="2700000" algn="tl">
                  <a:srgbClr val="000000">
                    <a:alpha val="43137"/>
                  </a:srgbClr>
                </a:outerShdw>
              </a:effectLst>
              <a:latin typeface="Calibri Light" panose="020F0302020204030204"/>
            </a:endParaRPr>
          </a:p>
        </p:txBody>
      </p:sp>
      <p:sp>
        <p:nvSpPr>
          <p:cNvPr id="44" name="Content Placeholder 1">
            <a:extLst>
              <a:ext uri="{FF2B5EF4-FFF2-40B4-BE49-F238E27FC236}">
                <a16:creationId xmlns:a16="http://schemas.microsoft.com/office/drawing/2014/main" id="{CCD58A97-409F-4C3D-BA7D-6AB4A0D13C8C}"/>
              </a:ext>
            </a:extLst>
          </p:cNvPr>
          <p:cNvSpPr txBox="1">
            <a:spLocks/>
          </p:cNvSpPr>
          <p:nvPr/>
        </p:nvSpPr>
        <p:spPr>
          <a:xfrm>
            <a:off x="116745" y="1616542"/>
            <a:ext cx="4394525" cy="310125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altLang="fi-FI" sz="1400" b="1" dirty="0"/>
              <a:t>Satakunnassa palkkasumma kohosi koronakriisin alkuun saakka. Vuoden 2020 huhti-kesäkuussa palkkasumma putosi poikkeuksellisen paljon. Vuoden 2020 heinä-joulukuussa palkkasumman lasku pysähtyi sekä Satakunnassa että maassa keskimäärin, sillä talouden laskusuhdanne hellitti hieman rajoitusten lieventämisen jälkeen. </a:t>
            </a:r>
          </a:p>
          <a:p>
            <a:pPr>
              <a:defRPr/>
            </a:pPr>
            <a:r>
              <a:rPr lang="fi-FI" altLang="fi-FI" sz="1400" b="1" dirty="0"/>
              <a:t>Vuoden 2021 alussa palkkasumma kääntyi selvään nousuun sekä Satakunnassa että valtakunnallisesti. Vuoden 2021 syyskesällä kasvu kiihtyi edelleen ja oli poikkeuksellisen nopeaa molemmilla alueilla. Kasvu on jatkunut ripeänä ainakin vuoden 2022 kesäkuun loppuun saakka talouden elpyessä. Satakunnassa palkkasumman nousu on jäänyt maan keskiarvoa vaimeammaksi. </a:t>
            </a:r>
          </a:p>
          <a:p>
            <a:pPr marL="0" indent="0">
              <a:buNone/>
              <a:defRPr/>
            </a:pPr>
            <a:endParaRPr lang="fi-FI" altLang="fi-FI" sz="1400" b="1" dirty="0"/>
          </a:p>
          <a:p>
            <a:pPr marL="0" indent="0">
              <a:buNone/>
              <a:defRPr/>
            </a:pPr>
            <a:endParaRPr lang="fi-FI" altLang="fi-FI" sz="1400" b="1" dirty="0"/>
          </a:p>
        </p:txBody>
      </p:sp>
      <p:pic>
        <p:nvPicPr>
          <p:cNvPr id="2050" name="Picture 2">
            <a:extLst>
              <a:ext uri="{FF2B5EF4-FFF2-40B4-BE49-F238E27FC236}">
                <a16:creationId xmlns:a16="http://schemas.microsoft.com/office/drawing/2014/main" id="{A3F0A2B0-5AD9-DAF4-F714-A91C2CB347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4367" y="1734496"/>
            <a:ext cx="4157102" cy="253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EDF566C-BA9B-2676-CCDC-E5304E9C3DCF}"/>
              </a:ext>
            </a:extLst>
          </p:cNvPr>
          <p:cNvPicPr>
            <a:picLocks noChangeAspect="1"/>
          </p:cNvPicPr>
          <p:nvPr/>
        </p:nvPicPr>
        <p:blipFill>
          <a:blip r:embed="rId3"/>
          <a:stretch>
            <a:fillRect/>
          </a:stretch>
        </p:blipFill>
        <p:spPr>
          <a:xfrm>
            <a:off x="443044" y="4863175"/>
            <a:ext cx="6014906" cy="963714"/>
          </a:xfrm>
          <a:prstGeom prst="rect">
            <a:avLst/>
          </a:prstGeom>
        </p:spPr>
      </p:pic>
      <p:pic>
        <p:nvPicPr>
          <p:cNvPr id="9" name="Kuva 8" descr="Kuva, joka sisältää kohteen teksti, merkki, clipart-kuva&#10;&#10;Kuvaus luotu automaattisesti">
            <a:extLst>
              <a:ext uri="{FF2B5EF4-FFF2-40B4-BE49-F238E27FC236}">
                <a16:creationId xmlns:a16="http://schemas.microsoft.com/office/drawing/2014/main" id="{5C23EA93-82D1-E215-FC71-484828E5A4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6269895"/>
            <a:ext cx="1856812" cy="480765"/>
          </a:xfrm>
          <a:prstGeom prst="rect">
            <a:avLst/>
          </a:prstGeom>
        </p:spPr>
      </p:pic>
    </p:spTree>
    <p:extLst>
      <p:ext uri="{BB962C8B-B14F-4D97-AF65-F5344CB8AC3E}">
        <p14:creationId xmlns:p14="http://schemas.microsoft.com/office/powerpoint/2010/main" val="683948425"/>
      </p:ext>
    </p:extLst>
  </p:cSld>
  <p:clrMapOvr>
    <a:masterClrMapping/>
  </p:clrMapOvr>
</p:sld>
</file>

<file path=ppt/theme/theme1.xml><?xml version="1.0" encoding="utf-8"?>
<a:theme xmlns:a="http://schemas.openxmlformats.org/drawingml/2006/main" name="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1.xml><?xml version="1.0" encoding="utf-8"?>
<a:theme xmlns:a="http://schemas.openxmlformats.org/drawingml/2006/main" name="2_Kehys">
  <a:themeElements>
    <a:clrScheme name="Mukautettu 4">
      <a:dk1>
        <a:sysClr val="windowText" lastClr="000000"/>
      </a:dk1>
      <a:lt1>
        <a:srgbClr val="FFFFFF"/>
      </a:lt1>
      <a:dk2>
        <a:srgbClr val="373545"/>
      </a:dk2>
      <a:lt2>
        <a:srgbClr val="CEDBE6"/>
      </a:lt2>
      <a:accent1>
        <a:srgbClr val="0070C0"/>
      </a:accent1>
      <a:accent2>
        <a:srgbClr val="58B6C0"/>
      </a:accent2>
      <a:accent3>
        <a:srgbClr val="75BDA7"/>
      </a:accent3>
      <a:accent4>
        <a:srgbClr val="7A8C8E"/>
      </a:accent4>
      <a:accent5>
        <a:srgbClr val="84ACB6"/>
      </a:accent5>
      <a:accent6>
        <a:srgbClr val="FF9966"/>
      </a:accent6>
      <a:hlink>
        <a:srgbClr val="0070C0"/>
      </a:hlink>
      <a:folHlink>
        <a:srgbClr val="9F6715"/>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1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pohja-v1.pptx" id="{09B7AAFD-A12D-425D-909B-2A3F1C5BAA5A}" vid="{71838A74-8C57-442A-8686-3FE23AAF860D}"/>
    </a:ext>
  </a:extLst>
</a:theme>
</file>

<file path=ppt/theme/theme13.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4_pp-malli_t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6.xml><?xml version="1.0" encoding="utf-8"?>
<a:theme xmlns:a="http://schemas.openxmlformats.org/drawingml/2006/main" name="2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7.xml><?xml version="1.0" encoding="utf-8"?>
<a:theme xmlns:a="http://schemas.openxmlformats.org/drawingml/2006/main" name="1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8.xml><?xml version="1.0" encoding="utf-8"?>
<a:theme xmlns:a="http://schemas.openxmlformats.org/drawingml/2006/main" name="5_Retro">
  <a:themeElements>
    <a:clrScheme name="Retro">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9.xml><?xml version="1.0" encoding="utf-8"?>
<a:theme xmlns:a="http://schemas.openxmlformats.org/drawingml/2006/main" name="ELY_perustyyli">
  <a:themeElements>
    <a:clrScheme name="ELY värit">
      <a:dk1>
        <a:srgbClr val="58585A"/>
      </a:dk1>
      <a:lt1>
        <a:sysClr val="window" lastClr="FFFFFF"/>
      </a:lt1>
      <a:dk2>
        <a:srgbClr val="003883"/>
      </a:dk2>
      <a:lt2>
        <a:srgbClr val="FDD078"/>
      </a:lt2>
      <a:accent1>
        <a:srgbClr val="D9640C"/>
      </a:accent1>
      <a:accent2>
        <a:srgbClr val="779346"/>
      </a:accent2>
      <a:accent3>
        <a:srgbClr val="003883"/>
      </a:accent3>
      <a:accent4>
        <a:srgbClr val="4460A5"/>
      </a:accent4>
      <a:accent5>
        <a:srgbClr val="58585A"/>
      </a:accent5>
      <a:accent6>
        <a:srgbClr val="FDD078"/>
      </a:accent6>
      <a:hlink>
        <a:srgbClr val="003883"/>
      </a:hlink>
      <a:folHlink>
        <a:srgbClr val="00559F"/>
      </a:folHlink>
    </a:clrScheme>
    <a:fontScheme name="ELY_font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eema 1">
        <a:dk1>
          <a:srgbClr val="59595B"/>
        </a:dk1>
        <a:lt1>
          <a:srgbClr val="FFFFFF"/>
        </a:lt1>
        <a:dk2>
          <a:srgbClr val="0081CC"/>
        </a:dk2>
        <a:lt2>
          <a:srgbClr val="A7A8AB"/>
        </a:lt2>
        <a:accent1>
          <a:srgbClr val="859FCB"/>
        </a:accent1>
        <a:accent2>
          <a:srgbClr val="D87F82"/>
        </a:accent2>
        <a:accent3>
          <a:srgbClr val="FFFFFF"/>
        </a:accent3>
        <a:accent4>
          <a:srgbClr val="4B4B4C"/>
        </a:accent4>
        <a:accent5>
          <a:srgbClr val="C2CDE2"/>
        </a:accent5>
        <a:accent6>
          <a:srgbClr val="C47275"/>
        </a:accent6>
        <a:hlink>
          <a:srgbClr val="7FD1ED"/>
        </a:hlink>
        <a:folHlink>
          <a:srgbClr val="F7BC7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pp-malli_tke</Template>
  <TotalTime>37295</TotalTime>
  <Words>9502</Words>
  <Application>Microsoft Office PowerPoint</Application>
  <PresentationFormat>On-screen Show (4:3)</PresentationFormat>
  <Paragraphs>1139</Paragraphs>
  <Slides>132</Slides>
  <Notes>47</Notes>
  <HiddenSlides>0</HiddenSlides>
  <MMClips>0</MMClips>
  <ScaleCrop>false</ScaleCrop>
  <HeadingPairs>
    <vt:vector size="6" baseType="variant">
      <vt:variant>
        <vt:lpstr>Fonts Used</vt:lpstr>
      </vt:variant>
      <vt:variant>
        <vt:i4>11</vt:i4>
      </vt:variant>
      <vt:variant>
        <vt:lpstr>Theme</vt:lpstr>
      </vt:variant>
      <vt:variant>
        <vt:i4>14</vt:i4>
      </vt:variant>
      <vt:variant>
        <vt:lpstr>Slide Titles</vt:lpstr>
      </vt:variant>
      <vt:variant>
        <vt:i4>132</vt:i4>
      </vt:variant>
    </vt:vector>
  </HeadingPairs>
  <TitlesOfParts>
    <vt:vector size="157" baseType="lpstr">
      <vt:lpstr>Arial</vt:lpstr>
      <vt:lpstr>Arial Black</vt:lpstr>
      <vt:lpstr>Britannic Bold</vt:lpstr>
      <vt:lpstr>Calibri</vt:lpstr>
      <vt:lpstr>Calibri Light</vt:lpstr>
      <vt:lpstr>Corbel</vt:lpstr>
      <vt:lpstr>Times</vt:lpstr>
      <vt:lpstr>Times New Roman</vt:lpstr>
      <vt:lpstr>Verdana</vt:lpstr>
      <vt:lpstr>Wingdings</vt:lpstr>
      <vt:lpstr>Wingdings 2</vt:lpstr>
      <vt:lpstr>pp-malli_tke</vt:lpstr>
      <vt:lpstr>1_pp-malli_tke</vt:lpstr>
      <vt:lpstr>6_Retro</vt:lpstr>
      <vt:lpstr>4_pp-malli_tke</vt:lpstr>
      <vt:lpstr>7_Retro</vt:lpstr>
      <vt:lpstr>2_Retro</vt:lpstr>
      <vt:lpstr>1_Retro</vt:lpstr>
      <vt:lpstr>5_Retro</vt:lpstr>
      <vt:lpstr>ELY_perustyyli</vt:lpstr>
      <vt:lpstr>8_Retro</vt:lpstr>
      <vt:lpstr>2_Kehys</vt:lpstr>
      <vt:lpstr>Office-teema</vt:lpstr>
      <vt:lpstr>1_Office-teema</vt:lpstr>
      <vt:lpstr>Office Theme</vt:lpstr>
      <vt:lpstr>SATAKUNTA LUKUINA Satakunnan toimintaympäristö -infograafeja väestöstä, aluetaloudesta, suhdannekehityksestä ja positiivisesta rakennemuutoksesta  huhtikuu 2023  Aluekehitysasiantuntija Saku Vähäsantanen, Satakuntaliitto 044 711 4350, etunimi.sukunimi at satakunta.fi</vt:lpstr>
      <vt:lpstr> SISÄLTÖ  Kalvot 3-24:  Väestö, koulutus, t&amp;k-toiminta, hyvinvointi ja    työllisyys Kalvot 25-32:  Työpaikkarakenne ja resilienssi Kalvot 33-54:  Aluetalous, tuottavuus ja vienti Kalvot 55-80:  Suurimmat työnantajat, yrityskanta, kasvualat,    teollisuus, automaatio, matkailu, ruokaketju Kalvot 81-91:  Positiivinen rakennemuutos Kalvot 92-132:  Satakunnan talous -suhdannekatsaus joulukuu 2022  </vt:lpstr>
      <vt:lpstr>Satakunta 2021-22</vt:lpstr>
      <vt:lpstr>PowerPoint Presentation</vt:lpstr>
      <vt:lpstr>PowerPoint Presentation</vt:lpstr>
      <vt:lpstr>Väestö, kehitys v. 2022 asti</vt:lpstr>
      <vt:lpstr>Väestö, kehitys v. 2022</vt:lpstr>
      <vt:lpstr>Väestö, kehitys kunnittain 1993-2022</vt:lpstr>
      <vt:lpstr>Väestö</vt:lpstr>
      <vt:lpstr>Väestörakenne</vt:lpstr>
      <vt:lpstr>Väestörakenne</vt:lpstr>
      <vt:lpstr>Väestöennuste 2021</vt:lpstr>
      <vt:lpstr>Väestöennuste osa-alueittain 2021</vt:lpstr>
      <vt:lpstr>Väestöennuste 2021</vt:lpstr>
      <vt:lpstr>Väestöennuste 2021</vt:lpstr>
      <vt:lpstr>PowerPoint Presentation</vt:lpstr>
      <vt:lpstr>PowerPoint Presentation</vt:lpstr>
      <vt:lpstr>Työllisyys</vt:lpstr>
      <vt:lpstr>Työllisyys</vt:lpstr>
      <vt:lpstr>Työllisyys</vt:lpstr>
      <vt:lpstr>Koulutus</vt:lpstr>
      <vt:lpstr>T&amp;k-toiminta</vt:lpstr>
      <vt:lpstr>T&amp;k-toiminta</vt:lpstr>
      <vt:lpstr>T&amp;k-toiminta</vt:lpstr>
      <vt:lpstr>Työpaikkarakenne</vt:lpstr>
      <vt:lpstr>PowerPoint Presentation</vt:lpstr>
      <vt:lpstr>PowerPoint Presentation</vt:lpstr>
      <vt:lpstr>Työpaikkojen kehitys</vt:lpstr>
      <vt:lpstr>PowerPoint Presentation</vt:lpstr>
      <vt:lpstr>PowerPoint Presentation</vt:lpstr>
      <vt:lpstr>PowerPoint Presentation</vt:lpstr>
      <vt:lpstr>Teollisuuden erikoistuminen, B-H Satakunta</vt:lpstr>
      <vt:lpstr>Aluetalous</vt:lpstr>
      <vt:lpstr>Kansantalous, työn tuottavuus</vt:lpstr>
      <vt:lpstr>Kansantalous, työn tuottavuus</vt:lpstr>
      <vt:lpstr>Kansantalous, työn tuottavuus</vt:lpstr>
      <vt:lpstr>Aluetalous, työn tuottavuus</vt:lpstr>
      <vt:lpstr>PowerPoint Presentation</vt:lpstr>
      <vt:lpstr>Uusimaa</vt:lpstr>
      <vt:lpstr>PowerPoint Presentation</vt:lpstr>
      <vt:lpstr>PowerPoint Presentation</vt:lpstr>
      <vt:lpstr>PowerPoint Presentation</vt:lpstr>
      <vt:lpstr>PowerPoint Presentation</vt:lpstr>
      <vt:lpstr>satakunnaN vahvuuksia</vt:lpstr>
      <vt:lpstr>Satakunnan aluetalous</vt:lpstr>
      <vt:lpstr>PowerPoint Presentation</vt:lpstr>
      <vt:lpstr>PowerPoint Presentation</vt:lpstr>
      <vt:lpstr>PowerPoint Presentation</vt:lpstr>
      <vt:lpstr>Aluetalous, investoinnit</vt:lpstr>
      <vt:lpstr>PowerPoint Presentation</vt:lpstr>
      <vt:lpstr>Seutukuntien kilpailukyky 2021</vt:lpstr>
      <vt:lpstr>satakunnaN vahvuuksia: vIENTI</vt:lpstr>
      <vt:lpstr>vIENTI VAHVuutena</vt:lpstr>
      <vt:lpstr>satakunnaN vahvuuksia: vIENTI</vt:lpstr>
      <vt:lpstr>satakunnaN SUURIMMAT TYÖNANTAJAT 2021</vt:lpstr>
      <vt:lpstr>seutukuntien SUURIMMAT TYÖNANTAJAT 2021</vt:lpstr>
      <vt:lpstr>satakunnaN yrityskanta</vt:lpstr>
      <vt:lpstr>satakunnaN yrityskanta</vt:lpstr>
      <vt:lpstr>satakunnaN yrityskanta</vt:lpstr>
      <vt:lpstr>satakunnaN yrityskanta: kasvuyritykset</vt:lpstr>
      <vt:lpstr>PowerPoint Presentation</vt:lpstr>
      <vt:lpstr>satakunnaN yritysten kasvu</vt:lpstr>
      <vt:lpstr>satakunnaN NOUSUTRENDEJÄ 2010-2021</vt:lpstr>
      <vt:lpstr>satakunnaN ja koko maan liikevaihdon jakauma</vt:lpstr>
      <vt:lpstr>TEOLLISUUDEN SUHDANNEKUVA satakunnassa</vt:lpstr>
      <vt:lpstr>TEOLLISUUDEN SUHDANNEKUVA satakunnassa</vt:lpstr>
      <vt:lpstr>TEKNOLOGIATEOLLISUUs satakunnassa</vt:lpstr>
      <vt:lpstr>Satakunnan teollinen rakenne</vt:lpstr>
      <vt:lpstr>AUTOMAATIO- JA robotiikka-ala (RoboCoast) satakunnassa</vt:lpstr>
      <vt:lpstr>AUTOMAATIO- JA robotiikka-ala (RoboCoast) satakunnassa</vt:lpstr>
      <vt:lpstr>AUTOMATION AND robotiCS (robocoast) IN satakunTa</vt:lpstr>
      <vt:lpstr>PowerPoint Presentation</vt:lpstr>
      <vt:lpstr>PowerPoint Presentation</vt:lpstr>
      <vt:lpstr>PowerPoint Presentation</vt:lpstr>
      <vt:lpstr>RUOKA-ala satakunnassa (Maatalous, elintarviketeollisuus ja -kauppa sekä ravitsemispalvelut)</vt:lpstr>
      <vt:lpstr>PowerPoint Presentation</vt:lpstr>
      <vt:lpstr>Matkailuala satakunnassa </vt:lpstr>
      <vt:lpstr>Yöpymisten kehitys </vt:lpstr>
      <vt:lpstr>Satakunta – region with strong manufacturing and export</vt:lpstr>
      <vt:lpstr>Satakunnan profiili</vt:lpstr>
      <vt:lpstr>SATAKUNTA Suomen talouden vahva osa</vt:lpstr>
      <vt:lpstr>Suomen talouden vahva osa: SATAKUNNAN positiivinen rakennemuutos</vt:lpstr>
      <vt:lpstr>Työvoiman kysynnän ja osaamistarpeiden näkymät (joulukuu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Satakunnan talouskehitys (Lähde: Tilastokeskus, asiakaskohtainen suhdannepalvelu)</vt:lpstr>
      <vt:lpstr>Satakunnan talouskehitys (Lähde: Tilastokeskus, asiakaskohtainen suhdannepalvelu)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Liikevaihdon toimialoittainen kehitys Satakunnassa</vt:lpstr>
      <vt:lpstr>Liikevaihdon toimialoittainen kehitys Satakunnassa</vt:lpstr>
      <vt:lpstr>PowerPoint Presentation</vt:lpstr>
      <vt:lpstr>PowerPoint Presentation</vt:lpstr>
      <vt:lpstr>SUMMA SUMMARUM, SATAKUNNAN SUHDANNEKEHITYS 1-6/2022: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Tia Kemppainen</dc:creator>
  <cp:lastModifiedBy>Saku Vähäsantanen</cp:lastModifiedBy>
  <cp:revision>1640</cp:revision>
  <cp:lastPrinted>2017-02-15T05:52:19Z</cp:lastPrinted>
  <dcterms:created xsi:type="dcterms:W3CDTF">2013-02-13T10:00:41Z</dcterms:created>
  <dcterms:modified xsi:type="dcterms:W3CDTF">2023-04-03T07:57:34Z</dcterms:modified>
</cp:coreProperties>
</file>