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9"/>
  </p:notesMasterIdLst>
  <p:sldIdLst>
    <p:sldId id="256" r:id="rId4"/>
    <p:sldId id="536" r:id="rId5"/>
    <p:sldId id="671" r:id="rId6"/>
    <p:sldId id="672" r:id="rId7"/>
    <p:sldId id="673" r:id="rId8"/>
    <p:sldId id="507" r:id="rId9"/>
    <p:sldId id="462" r:id="rId10"/>
    <p:sldId id="515" r:id="rId11"/>
    <p:sldId id="676" r:id="rId12"/>
    <p:sldId id="555" r:id="rId13"/>
    <p:sldId id="674" r:id="rId14"/>
    <p:sldId id="668" r:id="rId15"/>
    <p:sldId id="670" r:id="rId16"/>
    <p:sldId id="291" r:id="rId17"/>
    <p:sldId id="529" r:id="rId18"/>
    <p:sldId id="495" r:id="rId19"/>
    <p:sldId id="554" r:id="rId20"/>
    <p:sldId id="496" r:id="rId21"/>
    <p:sldId id="501" r:id="rId22"/>
    <p:sldId id="494" r:id="rId23"/>
    <p:sldId id="493" r:id="rId24"/>
    <p:sldId id="497" r:id="rId25"/>
    <p:sldId id="500" r:id="rId26"/>
    <p:sldId id="284" r:id="rId27"/>
    <p:sldId id="559" r:id="rId28"/>
    <p:sldId id="469" r:id="rId29"/>
    <p:sldId id="558" r:id="rId30"/>
    <p:sldId id="470" r:id="rId31"/>
    <p:sldId id="475" r:id="rId32"/>
    <p:sldId id="553" r:id="rId33"/>
    <p:sldId id="471" r:id="rId34"/>
    <p:sldId id="472" r:id="rId35"/>
    <p:sldId id="473" r:id="rId36"/>
    <p:sldId id="474" r:id="rId37"/>
    <p:sldId id="480" r:id="rId38"/>
    <p:sldId id="520" r:id="rId39"/>
    <p:sldId id="482" r:id="rId40"/>
    <p:sldId id="483" r:id="rId41"/>
    <p:sldId id="484" r:id="rId42"/>
    <p:sldId id="492" r:id="rId43"/>
    <p:sldId id="487" r:id="rId44"/>
    <p:sldId id="488" r:id="rId45"/>
    <p:sldId id="489" r:id="rId46"/>
    <p:sldId id="490" r:id="rId47"/>
    <p:sldId id="491" r:id="rId48"/>
    <p:sldId id="560" r:id="rId49"/>
    <p:sldId id="423" r:id="rId50"/>
    <p:sldId id="498" r:id="rId51"/>
    <p:sldId id="476" r:id="rId52"/>
    <p:sldId id="544" r:id="rId53"/>
    <p:sldId id="292" r:id="rId54"/>
    <p:sldId id="486" r:id="rId55"/>
    <p:sldId id="675" r:id="rId56"/>
    <p:sldId id="499" r:id="rId57"/>
    <p:sldId id="535" r:id="rId5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67" d="100"/>
          <a:sy n="67" d="100"/>
        </p:scale>
        <p:origin x="5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CB833-A2C4-486C-ABDE-EE737837FA2A}" type="datetimeFigureOut">
              <a:rPr lang="fi-FI" smtClean="0"/>
              <a:t>1.12.2022</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BC6D1-04E4-40DC-B635-AB1721FF73DA}" type="slidenum">
              <a:rPr lang="fi-FI" smtClean="0"/>
              <a:t>‹#›</a:t>
            </a:fld>
            <a:endParaRPr lang="fi-FI"/>
          </a:p>
        </p:txBody>
      </p:sp>
    </p:spTree>
    <p:extLst>
      <p:ext uri="{BB962C8B-B14F-4D97-AF65-F5344CB8AC3E}">
        <p14:creationId xmlns:p14="http://schemas.microsoft.com/office/powerpoint/2010/main" val="194000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22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067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01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1858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1.12.2022</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9712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1.12.2022</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22952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1.12.2022</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49107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1.12.2022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24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1.12.2022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685656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1.12.2022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041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1.12.2022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73228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1.12.2022</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89745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1.12.2022</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85469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1.12.2022</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97111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ECBECC00-8EFD-45CB-BF14-C5258F9097ED}" type="datetimeFigureOut">
              <a:rPr lang="fi-FI" smtClean="0"/>
              <a:pPr/>
              <a:t>1.12.2022</a:t>
            </a:fld>
            <a:endParaRPr lang="fi-FI"/>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90593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1.12.2022</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01997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1.12.2022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46649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1.12.2022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8416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1.12.2022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147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1.12.2022</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2512507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1.12.2022</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4027895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1.12.2022</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86973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1.12.2022</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861359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1.12.2022</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587822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1.12.2022</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198341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1.12.2022</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45039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1.12.2022</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385801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1.12.2022</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08886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1.12.2022</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896600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1.12.2022</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122844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1.12.2022</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897291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1.12.2022</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66800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1.12.2022</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612462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1.12.2022</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0419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1.12.2022</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256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1.12.2022</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8034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1.12.2022</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7860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www.satakuntaliitto.fi/"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A2D79-F595-4CE3-8B63-33D1E98E9C70}" type="datetimeFigureOut">
              <a:rPr lang="fi-FI" smtClean="0"/>
              <a:t>1.12.2022</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3751767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pPr/>
              <a:t>1.12.2022</a:t>
            </a:fld>
            <a:endParaRPr lang="fi-FI"/>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4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1.12.2022</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09010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hyperlink" Target="http://www.satakuntaliitto.fi/" TargetMode="External"/><Relationship Id="rId2"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image" Target="../media/image2.png"/><Relationship Id="rId5" Type="http://schemas.openxmlformats.org/officeDocument/2006/relationships/hyperlink" Target="http://www.satakuntaliitto.fi/index.aspx"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6.emf"/><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4.emf"/><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emf"/></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emf"/></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66.emf"/><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7.png"/><Relationship Id="rId1" Type="http://schemas.openxmlformats.org/officeDocument/2006/relationships/slideLayout" Target="../slideLayouts/slideLayout12.xml"/><Relationship Id="rId5" Type="http://schemas.openxmlformats.org/officeDocument/2006/relationships/image" Target="../media/image7.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emf"/></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73.emf"/><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76.emf"/><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79.emf"/><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80.emf"/></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82.emf"/></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85.emf"/><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88.emf"/><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91.emf"/><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3.emf"/></Relationships>
</file>

<file path=ppt/slides/_rels/slide4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atakuntaliitto.fi/" TargetMode="Externa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hyperlink" Target="http://www.satakuntaliitto.fi/index.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512075" y="3034892"/>
            <a:ext cx="9144000" cy="2387600"/>
          </a:xfrm>
        </p:spPr>
        <p:txBody>
          <a:bodyPr>
            <a:normAutofit fontScale="90000"/>
          </a:bodyPr>
          <a:lstStyle/>
          <a:p>
            <a:pPr lvl="0" algn="l" eaLnBrk="0" fontAlgn="base" hangingPunct="0">
              <a:lnSpc>
                <a:spcPct val="100000"/>
              </a:lnSpc>
              <a:spcBef>
                <a:spcPct val="20000"/>
              </a:spcBef>
              <a:spcAft>
                <a:spcPct val="0"/>
              </a:spcAft>
            </a:pP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a:t>
            </a:r>
            <a:r>
              <a:rPr lang="en-GB" altLang="fi-FI" sz="4000" b="1" kern="0" dirty="0" err="1">
                <a:solidFill>
                  <a:srgbClr val="003399"/>
                </a:solidFill>
                <a:latin typeface="Arial"/>
              </a:rPr>
              <a:t>ja</a:t>
            </a:r>
            <a:r>
              <a:rPr lang="en-GB" altLang="fi-FI" sz="4000" b="1" kern="0" dirty="0">
                <a:solidFill>
                  <a:srgbClr val="003399"/>
                </a:solidFill>
                <a:latin typeface="Arial"/>
              </a:rPr>
              <a:t>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39</a:t>
            </a:r>
            <a:br>
              <a:rPr lang="en-GB" altLang="fi-FI" sz="2800" b="1" kern="0" dirty="0">
                <a:solidFill>
                  <a:srgbClr val="003399"/>
                </a:solidFill>
                <a:latin typeface="Arial"/>
              </a:rPr>
            </a:br>
            <a:br>
              <a:rPr lang="fi-FI" sz="7200" dirty="0"/>
            </a:br>
            <a:r>
              <a:rPr lang="en-GB" sz="3600" kern="0" dirty="0" err="1">
                <a:solidFill>
                  <a:srgbClr val="003399"/>
                </a:solidFill>
                <a:latin typeface="Arial"/>
                <a:ea typeface="+mn-ea"/>
                <a:cs typeface="+mn-cs"/>
              </a:rPr>
              <a:t>Joulu</a:t>
            </a:r>
            <a:r>
              <a:rPr lang="en-GB" altLang="fi-FI" sz="3600" kern="0" dirty="0" err="1">
                <a:solidFill>
                  <a:srgbClr val="003399"/>
                </a:solidFill>
                <a:latin typeface="Arial"/>
                <a:ea typeface="+mn-ea"/>
                <a:cs typeface="+mn-cs"/>
              </a:rPr>
              <a:t>kuu</a:t>
            </a:r>
            <a:r>
              <a:rPr lang="en-GB" altLang="fi-FI" sz="3600" kern="0" dirty="0">
                <a:solidFill>
                  <a:srgbClr val="003399"/>
                </a:solidFill>
                <a:latin typeface="Arial"/>
                <a:ea typeface="+mn-ea"/>
                <a:cs typeface="+mn-cs"/>
              </a:rPr>
              <a:t> 2022</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Aluekehitysasiantuntija Saku Vähäsantanen</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Satakuntaliitto</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Etunimi.sukunimi@satakunta.fi</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Puh. 044 711 4350</a:t>
            </a:r>
            <a:br>
              <a:rPr lang="fi-FI" altLang="fi-FI" sz="2200" kern="0" dirty="0">
                <a:solidFill>
                  <a:srgbClr val="FF9933"/>
                </a:solidFill>
                <a:latin typeface="Arial"/>
                <a:ea typeface="+mn-ea"/>
                <a:cs typeface="+mn-cs"/>
              </a:rPr>
            </a:b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9" name="Kuva 8">
            <a:extLst>
              <a:ext uri="{FF2B5EF4-FFF2-40B4-BE49-F238E27FC236}">
                <a16:creationId xmlns:a16="http://schemas.microsoft.com/office/drawing/2014/main" id="{8E0C73A3-E886-4DFE-BEEA-EB0B6C83C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05" y="5948680"/>
            <a:ext cx="2196830" cy="584200"/>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778253"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10</a:t>
            </a:fld>
            <a:endParaRPr lang="fi-FI" altLang="fi-FI" sz="1200">
              <a:solidFill>
                <a:srgbClr val="898989"/>
              </a:solidFill>
              <a:cs typeface="Arial" panose="020B0604020202020204" pitchFamily="34" charset="0"/>
            </a:endParaRPr>
          </a:p>
        </p:txBody>
      </p:sp>
      <p:sp>
        <p:nvSpPr>
          <p:cNvPr id="7" name="TextBox 6">
            <a:extLst>
              <a:ext uri="{FF2B5EF4-FFF2-40B4-BE49-F238E27FC236}">
                <a16:creationId xmlns:a16="http://schemas.microsoft.com/office/drawing/2014/main" id="{9CB29564-CBCD-4248-8AAA-90454839BC15}"/>
              </a:ext>
            </a:extLst>
          </p:cNvPr>
          <p:cNvSpPr txBox="1"/>
          <p:nvPr/>
        </p:nvSpPr>
        <p:spPr>
          <a:xfrm>
            <a:off x="9454530" y="1951815"/>
            <a:ext cx="1746870" cy="2062103"/>
          </a:xfrm>
          <a:prstGeom prst="rect">
            <a:avLst/>
          </a:prstGeom>
          <a:noFill/>
        </p:spPr>
        <p:txBody>
          <a:bodyPr wrap="square" rtlCol="0">
            <a:spAutoFit/>
          </a:bodyPr>
          <a:lstStyle/>
          <a:p>
            <a:pPr eaLnBrk="0" fontAlgn="base" hangingPunct="0">
              <a:spcBef>
                <a:spcPct val="0"/>
              </a:spcBef>
              <a:spcAft>
                <a:spcPct val="0"/>
              </a:spcAft>
            </a:pPr>
            <a:r>
              <a:rPr lang="fi-FI" sz="1600" dirty="0">
                <a:solidFill>
                  <a:prstClr val="black"/>
                </a:solidFill>
                <a:latin typeface="Arial" panose="020B0604020202020204" pitchFamily="34" charset="0"/>
                <a:cs typeface="Arial" panose="020B0604020202020204" pitchFamily="34" charset="0"/>
              </a:rPr>
              <a:t>Arvonlisäys sisältää palkat, voitot, vuokrat  ja poistot yms. eriä. Toimialoittaisten arvonlisäysten summasta muodostuu BKT.</a:t>
            </a:r>
          </a:p>
        </p:txBody>
      </p:sp>
      <p:pic>
        <p:nvPicPr>
          <p:cNvPr id="3" name="Picture 2">
            <a:extLst>
              <a:ext uri="{FF2B5EF4-FFF2-40B4-BE49-F238E27FC236}">
                <a16:creationId xmlns:a16="http://schemas.microsoft.com/office/drawing/2014/main" id="{C46504F4-29A5-CBCB-294D-149B9FF336FC}"/>
              </a:ext>
            </a:extLst>
          </p:cNvPr>
          <p:cNvPicPr>
            <a:picLocks noChangeAspect="1"/>
          </p:cNvPicPr>
          <p:nvPr/>
        </p:nvPicPr>
        <p:blipFill>
          <a:blip r:embed="rId3"/>
          <a:stretch>
            <a:fillRect/>
          </a:stretch>
        </p:blipFill>
        <p:spPr>
          <a:xfrm>
            <a:off x="802427" y="532089"/>
            <a:ext cx="8465397" cy="6325911"/>
          </a:xfrm>
          <a:prstGeom prst="rect">
            <a:avLst/>
          </a:prstGeom>
          <a:solidFill>
            <a:schemeClr val="bg1">
              <a:lumMod val="95000"/>
            </a:schemeClr>
          </a:solidFill>
        </p:spPr>
      </p:pic>
    </p:spTree>
    <p:extLst>
      <p:ext uri="{BB962C8B-B14F-4D97-AF65-F5344CB8AC3E}">
        <p14:creationId xmlns:p14="http://schemas.microsoft.com/office/powerpoint/2010/main" val="1490220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5536D8-51F6-2248-D310-5E96BBB6F95F}"/>
              </a:ext>
            </a:extLst>
          </p:cNvPr>
          <p:cNvPicPr>
            <a:picLocks noChangeAspect="1"/>
          </p:cNvPicPr>
          <p:nvPr/>
        </p:nvPicPr>
        <p:blipFill>
          <a:blip r:embed="rId2"/>
          <a:stretch>
            <a:fillRect/>
          </a:stretch>
        </p:blipFill>
        <p:spPr>
          <a:xfrm>
            <a:off x="1543570" y="1"/>
            <a:ext cx="4824536" cy="6822045"/>
          </a:xfrm>
          <a:prstGeom prst="rect">
            <a:avLst/>
          </a:prstGeom>
        </p:spPr>
      </p:pic>
      <p:grpSp>
        <p:nvGrpSpPr>
          <p:cNvPr id="52226" name="Ryhmä 3"/>
          <p:cNvGrpSpPr>
            <a:grpSpLocks/>
          </p:cNvGrpSpPr>
          <p:nvPr/>
        </p:nvGrpSpPr>
        <p:grpSpPr bwMode="auto">
          <a:xfrm>
            <a:off x="1774825" y="6237288"/>
            <a:ext cx="3138488" cy="419100"/>
            <a:chOff x="5796136" y="6237312"/>
            <a:chExt cx="3137322" cy="419525"/>
          </a:xfrm>
        </p:grpSpPr>
        <p:pic>
          <p:nvPicPr>
            <p:cNvPr id="52228" name="Picture 7" descr="http://www.satakuntaliitto.fi/kuvat/satakunta_vaakuna.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descr="http://www.satakuntaliitto.fi/kuvat/satakuntaliitto_logo.gif">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6240016" y="620689"/>
            <a:ext cx="4232890" cy="2585323"/>
          </a:xfrm>
          <a:prstGeom prst="rect">
            <a:avLst/>
          </a:prstGeom>
          <a:noFill/>
        </p:spPr>
        <p:txBody>
          <a:bodyPr wrap="non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Vihreällä monipuolisimman teollisuuden</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rakenteen (TOL C) seutukunnat,</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punaisella heikoimmat (v. 2020),</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Porin seutukunta sijalla 9, </a:t>
            </a: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Pohjois-Satakunta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13 ja</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Rauman seutukunta sijalla 21</a:t>
            </a: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69 </a:t>
            </a:r>
            <a:r>
              <a:rPr lang="en-US" dirty="0" err="1">
                <a:solidFill>
                  <a:prstClr val="black"/>
                </a:solidFill>
                <a:latin typeface="Arial" panose="020B0604020202020204" pitchFamily="34" charset="0"/>
                <a:cs typeface="Arial" panose="020B0604020202020204" pitchFamily="34" charset="0"/>
              </a:rPr>
              <a:t>seutukunnan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Maakunnittain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Satakunta</a:t>
            </a:r>
            <a:r>
              <a:rPr lang="en-US" dirty="0">
                <a:solidFill>
                  <a:prstClr val="black"/>
                </a:solidFill>
                <a:latin typeface="Arial" panose="020B0604020202020204" pitchFamily="34" charset="0"/>
                <a:cs typeface="Arial" panose="020B0604020202020204" pitchFamily="34" charset="0"/>
              </a:rPr>
              <a:t> on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6 </a:t>
            </a: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19 </a:t>
            </a:r>
            <a:r>
              <a:rPr lang="en-US" dirty="0" err="1">
                <a:solidFill>
                  <a:prstClr val="black"/>
                </a:solidFill>
                <a:latin typeface="Arial" panose="020B0604020202020204" pitchFamily="34" charset="0"/>
                <a:cs typeface="Arial" panose="020B0604020202020204" pitchFamily="34" charset="0"/>
              </a:rPr>
              <a:t>maakunnan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endParaRPr lang="fi-FI" dirty="0">
              <a:solidFill>
                <a:prstClr val="black"/>
              </a:solidFill>
              <a:latin typeface="Arial" panose="020B0604020202020204" pitchFamily="34" charset="0"/>
              <a:cs typeface="Arial" panose="020B0604020202020204" pitchFamily="34" charset="0"/>
            </a:endParaRPr>
          </a:p>
        </p:txBody>
      </p:sp>
      <p:sp>
        <p:nvSpPr>
          <p:cNvPr id="8" name="Right Arrow 7"/>
          <p:cNvSpPr/>
          <p:nvPr/>
        </p:nvSpPr>
        <p:spPr>
          <a:xfrm>
            <a:off x="6456040" y="3217760"/>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Rectangle 1"/>
          <p:cNvSpPr/>
          <p:nvPr/>
        </p:nvSpPr>
        <p:spPr>
          <a:xfrm>
            <a:off x="6194726" y="3597509"/>
            <a:ext cx="4557658" cy="646331"/>
          </a:xfrm>
          <a:prstGeom prst="rect">
            <a:avLst/>
          </a:prstGeom>
        </p:spPr>
        <p:txBody>
          <a:bodyPr wrap="none">
            <a:spAutoFit/>
          </a:bodyPr>
          <a:lstStyle/>
          <a:p>
            <a:pPr eaLnBrk="0" fontAlgn="base" hangingPunct="0">
              <a:spcBef>
                <a:spcPct val="0"/>
              </a:spcBef>
              <a:spcAft>
                <a:spcPct val="0"/>
              </a:spcAft>
            </a:pPr>
            <a:r>
              <a:rPr lang="fi-FI" b="1" u="sng" dirty="0">
                <a:solidFill>
                  <a:srgbClr val="002060"/>
                </a:solidFill>
                <a:latin typeface="Arial" panose="020B0604020202020204" pitchFamily="34" charset="0"/>
                <a:cs typeface="Arial" panose="020B0604020202020204" pitchFamily="34" charset="0"/>
              </a:rPr>
              <a:t>Satakunnan resilienssi on melko vahva!</a:t>
            </a:r>
          </a:p>
          <a:p>
            <a:pPr eaLnBrk="0" fontAlgn="base" hangingPunct="0">
              <a:spcBef>
                <a:spcPct val="0"/>
              </a:spcBef>
              <a:spcAft>
                <a:spcPct val="0"/>
              </a:spcAft>
            </a:pPr>
            <a:endParaRPr lang="fi-FI" b="1" u="sng"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3398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387477" y="28738"/>
            <a:ext cx="7798445" cy="465993"/>
          </a:xfrm>
        </p:spPr>
        <p:txBody>
          <a:bodyPr>
            <a:noAutofit/>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NOUSUTRENDEJÄ 2010-2021</a:t>
            </a:r>
          </a:p>
        </p:txBody>
      </p:sp>
      <p:sp>
        <p:nvSpPr>
          <p:cNvPr id="9" name="Tekstiruutu 8"/>
          <p:cNvSpPr txBox="1"/>
          <p:nvPr/>
        </p:nvSpPr>
        <p:spPr>
          <a:xfrm>
            <a:off x="10404050" y="3401344"/>
            <a:ext cx="307777" cy="992455"/>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2022</a:t>
            </a: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 name="Kaarinuoli vasemmalle 2"/>
          <p:cNvSpPr/>
          <p:nvPr/>
        </p:nvSpPr>
        <p:spPr>
          <a:xfrm rot="15276112" flipH="1">
            <a:off x="8194464" y="4207035"/>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black"/>
              </a:solidFill>
              <a:latin typeface="Calibri"/>
            </a:endParaRPr>
          </a:p>
        </p:txBody>
      </p:sp>
      <p:sp>
        <p:nvSpPr>
          <p:cNvPr id="5" name="Pyöristetty suorakulmio 4"/>
          <p:cNvSpPr/>
          <p:nvPr/>
        </p:nvSpPr>
        <p:spPr>
          <a:xfrm>
            <a:off x="7676499" y="3462273"/>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5244340" y="178971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453338" y="1"/>
            <a:ext cx="1193314" cy="1138209"/>
          </a:xfrm>
          <a:prstGeom prst="rect">
            <a:avLst/>
          </a:prstGeom>
        </p:spPr>
      </p:pic>
      <p:sp>
        <p:nvSpPr>
          <p:cNvPr id="17" name="Tekstiruutu 34"/>
          <p:cNvSpPr txBox="1"/>
          <p:nvPr/>
        </p:nvSpPr>
        <p:spPr>
          <a:xfrm>
            <a:off x="7463253" y="1018157"/>
            <a:ext cx="2725426" cy="1015663"/>
          </a:xfrm>
          <a:prstGeom prst="rect">
            <a:avLst/>
          </a:prstGeom>
          <a:noFill/>
        </p:spPr>
        <p:txBody>
          <a:bodyPr wrap="none" rtlCol="0">
            <a:spAutoFit/>
          </a:bodyPr>
          <a:lstStyle/>
          <a:p>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Liikevaihdon kasvu yli </a:t>
            </a:r>
          </a:p>
          <a:p>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toimialojen keskiarvon </a:t>
            </a:r>
          </a:p>
          <a:p>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2010-2021*</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18" name="Suorakulmio 20"/>
          <p:cNvSpPr/>
          <p:nvPr/>
        </p:nvSpPr>
        <p:spPr>
          <a:xfrm>
            <a:off x="7420456" y="2689024"/>
            <a:ext cx="3110660" cy="46204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600" dirty="0">
                <a:solidFill>
                  <a:prstClr val="white">
                    <a:lumMod val="50000"/>
                  </a:prstClr>
                </a:solidFill>
                <a:latin typeface="Calibri"/>
              </a:rPr>
              <a:t>    </a:t>
            </a:r>
            <a:r>
              <a:rPr lang="fi-FI" sz="1600" b="1" dirty="0">
                <a:solidFill>
                  <a:prstClr val="white">
                    <a:lumMod val="50000"/>
                  </a:prstClr>
                </a:solidFill>
                <a:latin typeface="Calibri"/>
              </a:rPr>
              <a:t>Toimialat keskimäärin 15,7</a:t>
            </a:r>
            <a:r>
              <a:rPr lang="fi-FI" sz="1600" b="1" dirty="0">
                <a:solidFill>
                  <a:srgbClr val="00B0F0"/>
                </a:solidFill>
                <a:latin typeface="Calibri"/>
              </a:rPr>
              <a:t> </a:t>
            </a:r>
            <a:r>
              <a:rPr lang="fi-FI" sz="1600" b="1" dirty="0">
                <a:solidFill>
                  <a:prstClr val="white">
                    <a:lumMod val="50000"/>
                  </a:prstClr>
                </a:solidFill>
                <a:latin typeface="Calibri"/>
              </a:rPr>
              <a:t>%</a:t>
            </a:r>
          </a:p>
          <a:p>
            <a:pPr algn="ctr"/>
            <a:r>
              <a:rPr lang="fi-FI" sz="1600" b="1" dirty="0">
                <a:solidFill>
                  <a:prstClr val="white">
                    <a:lumMod val="50000"/>
                  </a:prstClr>
                </a:solidFill>
                <a:latin typeface="Calibri"/>
              </a:rPr>
              <a:t>    Teollisuus keskimäärin 6,1 % </a:t>
            </a:r>
          </a:p>
        </p:txBody>
      </p:sp>
      <p:sp>
        <p:nvSpPr>
          <p:cNvPr id="6" name="TextBox 5"/>
          <p:cNvSpPr txBox="1"/>
          <p:nvPr/>
        </p:nvSpPr>
        <p:spPr>
          <a:xfrm>
            <a:off x="1515286" y="1243843"/>
            <a:ext cx="3600666"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Automaatio- ja robotiikka-klusteri</a:t>
            </a:r>
            <a:endParaRPr lang="en-US" dirty="0">
              <a:solidFill>
                <a:prstClr val="black"/>
              </a:solidFill>
              <a:latin typeface="Britannic Bold" panose="020B0903060703020204" pitchFamily="34" charset="0"/>
              <a:cs typeface="Arial" panose="020B0604020202020204" pitchFamily="34" charset="0"/>
            </a:endParaRPr>
          </a:p>
        </p:txBody>
      </p:sp>
      <p:sp>
        <p:nvSpPr>
          <p:cNvPr id="8" name="Notched Right Arrow 7"/>
          <p:cNvSpPr/>
          <p:nvPr/>
        </p:nvSpPr>
        <p:spPr>
          <a:xfrm rot="19193147">
            <a:off x="8905058" y="252415"/>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20"/>
          <p:cNvSpPr txBox="1"/>
          <p:nvPr/>
        </p:nvSpPr>
        <p:spPr>
          <a:xfrm>
            <a:off x="1565706" y="3873524"/>
            <a:ext cx="2254143"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Elintarviketeollisuus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22" name="Pyöristetty suorakulmio 9"/>
          <p:cNvSpPr/>
          <p:nvPr/>
        </p:nvSpPr>
        <p:spPr>
          <a:xfrm>
            <a:off x="5244340" y="243890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24" name="TextBox 23"/>
          <p:cNvSpPr txBox="1"/>
          <p:nvPr/>
        </p:nvSpPr>
        <p:spPr>
          <a:xfrm>
            <a:off x="1509311" y="656440"/>
            <a:ext cx="258436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Yksityiset SOTE-palvelut</a:t>
            </a:r>
            <a:endParaRPr lang="en-US" sz="1200" dirty="0">
              <a:solidFill>
                <a:prstClr val="black"/>
              </a:solidFill>
              <a:latin typeface="Britannic Bold" panose="020B0903060703020204" pitchFamily="34" charset="0"/>
              <a:cs typeface="Arial" panose="020B0604020202020204" pitchFamily="34" charset="0"/>
            </a:endParaRPr>
          </a:p>
        </p:txBody>
      </p:sp>
      <p:sp>
        <p:nvSpPr>
          <p:cNvPr id="25" name="Pyöristetty suorakulmio 9"/>
          <p:cNvSpPr/>
          <p:nvPr/>
        </p:nvSpPr>
        <p:spPr>
          <a:xfrm>
            <a:off x="5260619" y="313025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27" name="TextBox 26"/>
          <p:cNvSpPr txBox="1"/>
          <p:nvPr/>
        </p:nvSpPr>
        <p:spPr>
          <a:xfrm>
            <a:off x="1545348" y="2486368"/>
            <a:ext cx="240322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Liike-elämän palvelut</a:t>
            </a:r>
            <a:endParaRPr lang="en-US" dirty="0">
              <a:solidFill>
                <a:prstClr val="black"/>
              </a:solidFill>
              <a:latin typeface="Britannic Bold" panose="020B0903060703020204" pitchFamily="34" charset="0"/>
              <a:cs typeface="Arial" panose="020B0604020202020204" pitchFamily="34" charset="0"/>
            </a:endParaRPr>
          </a:p>
        </p:txBody>
      </p:sp>
      <p:sp>
        <p:nvSpPr>
          <p:cNvPr id="28" name="TextBox 27"/>
          <p:cNvSpPr txBox="1"/>
          <p:nvPr/>
        </p:nvSpPr>
        <p:spPr>
          <a:xfrm>
            <a:off x="1509311" y="5189640"/>
            <a:ext cx="287290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 Tukku- ja vähittäiskauppa</a:t>
            </a:r>
            <a:endParaRPr lang="en-US" dirty="0">
              <a:solidFill>
                <a:prstClr val="black"/>
              </a:solidFill>
              <a:latin typeface="Britannic Bold" panose="020B0903060703020204" pitchFamily="34" charset="0"/>
              <a:cs typeface="Arial" panose="020B0604020202020204" pitchFamily="34" charset="0"/>
            </a:endParaRPr>
          </a:p>
        </p:txBody>
      </p:sp>
      <p:sp>
        <p:nvSpPr>
          <p:cNvPr id="29" name="TextBox 28"/>
          <p:cNvSpPr txBox="1"/>
          <p:nvPr/>
        </p:nvSpPr>
        <p:spPr>
          <a:xfrm>
            <a:off x="1513979" y="5829078"/>
            <a:ext cx="3525324"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 Pori-Huittinen-teollisuusvyöhyke</a:t>
            </a:r>
            <a:endParaRPr lang="en-US" dirty="0">
              <a:solidFill>
                <a:prstClr val="black"/>
              </a:solidFill>
              <a:latin typeface="Britannic Bold" panose="020B0903060703020204" pitchFamily="34" charset="0"/>
              <a:cs typeface="Arial" panose="020B0604020202020204" pitchFamily="34" charset="0"/>
            </a:endParaRPr>
          </a:p>
        </p:txBody>
      </p:sp>
      <p:sp>
        <p:nvSpPr>
          <p:cNvPr id="30" name="TextBox 29"/>
          <p:cNvSpPr txBox="1"/>
          <p:nvPr/>
        </p:nvSpPr>
        <p:spPr>
          <a:xfrm>
            <a:off x="1565706" y="4551710"/>
            <a:ext cx="1643399"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Rakentaminen</a:t>
            </a:r>
            <a:endParaRPr lang="en-US" dirty="0">
              <a:solidFill>
                <a:prstClr val="black"/>
              </a:solidFill>
              <a:latin typeface="Britannic Bold" panose="020B0903060703020204" pitchFamily="34" charset="0"/>
              <a:cs typeface="Arial" panose="020B0604020202020204" pitchFamily="34" charset="0"/>
            </a:endParaRPr>
          </a:p>
        </p:txBody>
      </p:sp>
      <p:sp>
        <p:nvSpPr>
          <p:cNvPr id="31" name="Pyöristetty suorakulmio 9"/>
          <p:cNvSpPr/>
          <p:nvPr/>
        </p:nvSpPr>
        <p:spPr>
          <a:xfrm>
            <a:off x="5260620" y="382364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2" name="Pyöristetty suorakulmio 9"/>
          <p:cNvSpPr/>
          <p:nvPr/>
        </p:nvSpPr>
        <p:spPr>
          <a:xfrm>
            <a:off x="5260619" y="4495077"/>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3" name="Pyöristetty suorakulmio 9"/>
          <p:cNvSpPr/>
          <p:nvPr/>
        </p:nvSpPr>
        <p:spPr>
          <a:xfrm>
            <a:off x="5276628" y="5158549"/>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4" name="Pyöristetty suorakulmio 9"/>
          <p:cNvSpPr/>
          <p:nvPr/>
        </p:nvSpPr>
        <p:spPr>
          <a:xfrm>
            <a:off x="5286700" y="5817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5" name="Rectangle 34"/>
          <p:cNvSpPr/>
          <p:nvPr/>
        </p:nvSpPr>
        <p:spPr>
          <a:xfrm>
            <a:off x="5348881" y="4339478"/>
            <a:ext cx="1888659"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33,4 %</a:t>
            </a:r>
          </a:p>
        </p:txBody>
      </p:sp>
      <p:sp>
        <p:nvSpPr>
          <p:cNvPr id="36" name="Rectangle 35"/>
          <p:cNvSpPr/>
          <p:nvPr/>
        </p:nvSpPr>
        <p:spPr>
          <a:xfrm>
            <a:off x="5234940" y="5011854"/>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29,3 %</a:t>
            </a:r>
          </a:p>
        </p:txBody>
      </p:sp>
      <p:sp>
        <p:nvSpPr>
          <p:cNvPr id="38" name="Rectangle 37"/>
          <p:cNvSpPr/>
          <p:nvPr/>
        </p:nvSpPr>
        <p:spPr>
          <a:xfrm>
            <a:off x="5227963" y="5688456"/>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26,2 %</a:t>
            </a:r>
          </a:p>
        </p:txBody>
      </p:sp>
      <p:sp>
        <p:nvSpPr>
          <p:cNvPr id="40" name="TextBox 39"/>
          <p:cNvSpPr txBox="1"/>
          <p:nvPr/>
        </p:nvSpPr>
        <p:spPr>
          <a:xfrm>
            <a:off x="7759544" y="1988809"/>
            <a:ext cx="2887108" cy="523220"/>
          </a:xfrm>
          <a:prstGeom prst="rect">
            <a:avLst/>
          </a:prstGeom>
          <a:noFill/>
        </p:spPr>
        <p:txBody>
          <a:bodyPr wrap="square" rtlCol="0">
            <a:spAutoFit/>
          </a:bodyPr>
          <a:lstStyle/>
          <a:p>
            <a:r>
              <a:rPr lang="fi-FI" sz="1400" dirty="0">
                <a:solidFill>
                  <a:srgbClr val="7F7F7F"/>
                </a:solidFill>
                <a:latin typeface="Calibri" panose="020F0502020204030204"/>
                <a:cs typeface="Arial" panose="020B0604020202020204" pitchFamily="34" charset="0"/>
              </a:rPr>
              <a:t>*Kyseessä suurimmat päätoimialat</a:t>
            </a:r>
          </a:p>
          <a:p>
            <a:r>
              <a:rPr lang="fi-FI" sz="1400" dirty="0">
                <a:solidFill>
                  <a:srgbClr val="7F7F7F"/>
                </a:solidFill>
                <a:latin typeface="Calibri" panose="020F0502020204030204"/>
                <a:cs typeface="Arial" panose="020B0604020202020204" pitchFamily="34" charset="0"/>
              </a:rPr>
              <a:t>  karkealla jaolla, SOTE 2010 </a:t>
            </a:r>
            <a:r>
              <a:rPr lang="fi-FI" sz="1400" dirty="0" err="1">
                <a:solidFill>
                  <a:srgbClr val="7F7F7F"/>
                </a:solidFill>
                <a:latin typeface="Calibri" panose="020F0502020204030204"/>
                <a:cs typeface="Arial" panose="020B0604020202020204" pitchFamily="34" charset="0"/>
              </a:rPr>
              <a:t>vs</a:t>
            </a:r>
            <a:r>
              <a:rPr lang="fi-FI" sz="1400" dirty="0">
                <a:solidFill>
                  <a:srgbClr val="7F7F7F"/>
                </a:solidFill>
                <a:latin typeface="Calibri" panose="020F0502020204030204"/>
                <a:cs typeface="Arial" panose="020B0604020202020204" pitchFamily="34" charset="0"/>
              </a:rPr>
              <a:t> 2020. </a:t>
            </a:r>
            <a:endParaRPr lang="en-US" sz="1400" dirty="0">
              <a:solidFill>
                <a:srgbClr val="7F7F7F"/>
              </a:solidFill>
              <a:latin typeface="Calibri" panose="020F0502020204030204"/>
              <a:cs typeface="Arial" panose="020B0604020202020204" pitchFamily="34" charset="0"/>
            </a:endParaRPr>
          </a:p>
        </p:txBody>
      </p:sp>
      <p:pic>
        <p:nvPicPr>
          <p:cNvPr id="43" name="Picture 42"/>
          <p:cNvPicPr>
            <a:picLocks noChangeAspect="1"/>
          </p:cNvPicPr>
          <p:nvPr/>
        </p:nvPicPr>
        <p:blipFill>
          <a:blip r:embed="rId4"/>
          <a:stretch>
            <a:fillRect/>
          </a:stretch>
        </p:blipFill>
        <p:spPr>
          <a:xfrm>
            <a:off x="8055240" y="5661419"/>
            <a:ext cx="2375968" cy="621254"/>
          </a:xfrm>
          <a:prstGeom prst="rect">
            <a:avLst/>
          </a:prstGeom>
        </p:spPr>
      </p:pic>
      <p:sp>
        <p:nvSpPr>
          <p:cNvPr id="44" name="TextBox 43"/>
          <p:cNvSpPr txBox="1"/>
          <p:nvPr/>
        </p:nvSpPr>
        <p:spPr>
          <a:xfrm>
            <a:off x="1530892" y="1845041"/>
            <a:ext cx="3523722" cy="369332"/>
          </a:xfrm>
          <a:prstGeom prst="rect">
            <a:avLst/>
          </a:prstGeom>
          <a:noFill/>
        </p:spPr>
        <p:txBody>
          <a:bodyPr wrap="none" rtlCol="0">
            <a:spAutoFit/>
          </a:bodyPr>
          <a:lstStyle/>
          <a:p>
            <a:r>
              <a:rPr lang="en-US" dirty="0" err="1">
                <a:solidFill>
                  <a:prstClr val="black"/>
                </a:solidFill>
                <a:latin typeface="Britannic Bold" panose="020B0903060703020204" pitchFamily="34" charset="0"/>
                <a:cs typeface="Arial" panose="020B0604020202020204" pitchFamily="34" charset="0"/>
              </a:rPr>
              <a:t>Sähkö</a:t>
            </a:r>
            <a:r>
              <a:rPr lang="en-US" dirty="0">
                <a:solidFill>
                  <a:prstClr val="black"/>
                </a:solidFill>
                <a:latin typeface="Britannic Bold" panose="020B0903060703020204" pitchFamily="34" charset="0"/>
                <a:cs typeface="Arial" panose="020B0604020202020204" pitchFamily="34" charset="0"/>
              </a:rPr>
              <a:t>- ja </a:t>
            </a:r>
            <a:r>
              <a:rPr lang="en-US" dirty="0" err="1">
                <a:solidFill>
                  <a:prstClr val="black"/>
                </a:solidFill>
                <a:latin typeface="Britannic Bold" panose="020B0903060703020204" pitchFamily="34" charset="0"/>
                <a:cs typeface="Arial" panose="020B0604020202020204" pitchFamily="34" charset="0"/>
              </a:rPr>
              <a:t>elektroniikkateollisuus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45" name="Pyöristetty suorakulmio 9"/>
          <p:cNvSpPr/>
          <p:nvPr/>
        </p:nvSpPr>
        <p:spPr>
          <a:xfrm>
            <a:off x="5227963" y="57706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46" name="Rectangle 45"/>
          <p:cNvSpPr/>
          <p:nvPr/>
        </p:nvSpPr>
        <p:spPr>
          <a:xfrm>
            <a:off x="5486333" y="1647117"/>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46,3 %</a:t>
            </a:r>
          </a:p>
        </p:txBody>
      </p:sp>
      <p:sp>
        <p:nvSpPr>
          <p:cNvPr id="26" name="Rectangle 25"/>
          <p:cNvSpPr/>
          <p:nvPr/>
        </p:nvSpPr>
        <p:spPr>
          <a:xfrm>
            <a:off x="5202760" y="3650833"/>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34,8 %</a:t>
            </a:r>
          </a:p>
        </p:txBody>
      </p:sp>
      <p:sp>
        <p:nvSpPr>
          <p:cNvPr id="23" name="Rectangle 22"/>
          <p:cNvSpPr/>
          <p:nvPr/>
        </p:nvSpPr>
        <p:spPr>
          <a:xfrm>
            <a:off x="5492190" y="2969187"/>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38,5 %</a:t>
            </a:r>
          </a:p>
        </p:txBody>
      </p:sp>
      <p:sp>
        <p:nvSpPr>
          <p:cNvPr id="61" name="Rectangle 60"/>
          <p:cNvSpPr/>
          <p:nvPr/>
        </p:nvSpPr>
        <p:spPr>
          <a:xfrm>
            <a:off x="5466073" y="2278619"/>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38,6 %</a:t>
            </a:r>
          </a:p>
        </p:txBody>
      </p:sp>
      <p:sp>
        <p:nvSpPr>
          <p:cNvPr id="39" name="Rectangle 38"/>
          <p:cNvSpPr/>
          <p:nvPr/>
        </p:nvSpPr>
        <p:spPr>
          <a:xfrm>
            <a:off x="5219039" y="434912"/>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94,1 %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545349" y="3151072"/>
            <a:ext cx="1975221"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Metallien jalostus</a:t>
            </a:r>
            <a:endParaRPr lang="en-US" dirty="0">
              <a:solidFill>
                <a:prstClr val="black"/>
              </a:solidFill>
              <a:latin typeface="Britannic Bold" panose="020B0903060703020204" pitchFamily="34" charset="0"/>
              <a:cs typeface="Arial" panose="020B0604020202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5227963" y="119955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5202760" y="1060725"/>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64,5 %</a:t>
            </a:r>
          </a:p>
        </p:txBody>
      </p:sp>
    </p:spTree>
    <p:extLst>
      <p:ext uri="{BB962C8B-B14F-4D97-AF65-F5344CB8AC3E}">
        <p14:creationId xmlns:p14="http://schemas.microsoft.com/office/powerpoint/2010/main" val="1398979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53BA00-A13D-DA08-24C3-5EE9DD16D844}"/>
              </a:ext>
            </a:extLst>
          </p:cNvPr>
          <p:cNvPicPr>
            <a:picLocks noChangeAspect="1"/>
          </p:cNvPicPr>
          <p:nvPr/>
        </p:nvPicPr>
        <p:blipFill>
          <a:blip r:embed="rId2"/>
          <a:stretch>
            <a:fillRect/>
          </a:stretch>
        </p:blipFill>
        <p:spPr>
          <a:xfrm>
            <a:off x="1716316" y="298857"/>
            <a:ext cx="3888991" cy="2374693"/>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2434233" y="8795"/>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42" name="Tekstiruutu 41"/>
          <p:cNvSpPr txBox="1"/>
          <p:nvPr/>
        </p:nvSpPr>
        <p:spPr>
          <a:xfrm>
            <a:off x="6480935" y="528205"/>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Teollisuus tuotti Satakunnassa liikevaihtoa v. 2021</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7,0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vientiä</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 4,6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endParaRPr>
          </a:p>
          <a:p>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3704445"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10" name="Pyöristetty suorakulmio 9"/>
          <p:cNvSpPr/>
          <p:nvPr/>
        </p:nvSpPr>
        <p:spPr>
          <a:xfrm>
            <a:off x="3664376" y="508409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943816" y="1573344"/>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5" name="Pyöristetty suorakulmio 4"/>
          <p:cNvSpPr/>
          <p:nvPr/>
        </p:nvSpPr>
        <p:spPr>
          <a:xfrm>
            <a:off x="7783999" y="4366538"/>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Teollisuus on tuottavaa: arvonlisäys/työtunti Satakunnassa, teollisuuden top 6 v. 2019:</a:t>
            </a:r>
          </a:p>
          <a:p>
            <a:pPr algn="ctr"/>
            <a:r>
              <a:rPr lang="fi-FI" sz="1000" u="sng" dirty="0">
                <a:solidFill>
                  <a:srgbClr val="0070C0"/>
                </a:solidFill>
                <a:latin typeface="Calibri" panose="020F0502020204030204"/>
              </a:rPr>
              <a:t>Energiatuotanto 99 €/työtunti</a:t>
            </a:r>
          </a:p>
          <a:p>
            <a:pPr algn="ctr"/>
            <a:r>
              <a:rPr lang="fi-FI" sz="1000" u="sng" dirty="0">
                <a:solidFill>
                  <a:srgbClr val="0070C0"/>
                </a:solidFill>
                <a:latin typeface="Calibri" panose="020F0502020204030204"/>
              </a:rPr>
              <a:t>Mekaaninen metsäteollisuus 52 €/työtunti</a:t>
            </a:r>
          </a:p>
          <a:p>
            <a:pPr algn="ctr"/>
            <a:r>
              <a:rPr lang="fi-FI" sz="1000" u="sng" dirty="0">
                <a:solidFill>
                  <a:srgbClr val="0070C0"/>
                </a:solidFill>
                <a:latin typeface="Calibri" panose="020F0502020204030204"/>
              </a:rPr>
              <a:t>Kemiallinen metsäteollisuus 102 €/työtunti</a:t>
            </a:r>
          </a:p>
          <a:p>
            <a:pPr algn="ctr"/>
            <a:r>
              <a:rPr lang="fi-FI" sz="1000" u="sng" dirty="0">
                <a:solidFill>
                  <a:srgbClr val="0070C0"/>
                </a:solidFill>
                <a:latin typeface="Calibri" panose="020F0502020204030204"/>
              </a:rPr>
              <a:t>Metallien jalostus ja metallituotteiden valmistus 66 €/työtunti</a:t>
            </a:r>
          </a:p>
          <a:p>
            <a:pPr algn="ctr"/>
            <a:r>
              <a:rPr lang="fi-FI" sz="1000" u="sng" dirty="0">
                <a:solidFill>
                  <a:srgbClr val="0070C0"/>
                </a:solidFill>
                <a:latin typeface="Calibri" panose="020F0502020204030204"/>
              </a:rPr>
              <a:t>Kemianteollisuus 53 €/työtunti</a:t>
            </a:r>
          </a:p>
          <a:p>
            <a:pPr algn="ctr"/>
            <a:r>
              <a:rPr lang="fi-FI" sz="1000" u="sng" dirty="0">
                <a:solidFill>
                  <a:srgbClr val="0070C0"/>
                </a:solidFill>
                <a:latin typeface="Calibri" panose="020F0502020204030204"/>
              </a:rPr>
              <a:t>Koneiden ja laitteiden valmistus 58 €/työtunti</a:t>
            </a:r>
          </a:p>
          <a:p>
            <a:pPr algn="ctr"/>
            <a:r>
              <a:rPr lang="fi-FI" sz="1000" u="sng" dirty="0">
                <a:solidFill>
                  <a:srgbClr val="0070C0"/>
                </a:solidFill>
                <a:latin typeface="Calibri" panose="020F0502020204030204"/>
              </a:rPr>
              <a:t>Toimialat keskimäärin 42 €/työtunti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sp>
        <p:nvSpPr>
          <p:cNvPr id="23" name="Rectangle 22"/>
          <p:cNvSpPr/>
          <p:nvPr/>
        </p:nvSpPr>
        <p:spPr>
          <a:xfrm>
            <a:off x="6430965" y="3278879"/>
            <a:ext cx="4572000" cy="923330"/>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Teollisuudessa tehtiin Satakunnassa v. 2021</a:t>
            </a:r>
            <a:endPar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17 007 hlötyövuotta</a:t>
            </a:r>
          </a:p>
        </p:txBody>
      </p:sp>
      <p:sp>
        <p:nvSpPr>
          <p:cNvPr id="44" name="Rectangle 43"/>
          <p:cNvSpPr/>
          <p:nvPr/>
        </p:nvSpPr>
        <p:spPr>
          <a:xfrm>
            <a:off x="6430965" y="1359565"/>
            <a:ext cx="4572000" cy="2031325"/>
          </a:xfrm>
          <a:prstGeom prst="rect">
            <a:avLst/>
          </a:prstGeom>
        </p:spPr>
        <p:txBody>
          <a:bodyPr>
            <a:spAutoFit/>
          </a:bodyPr>
          <a:lstStyle/>
          <a:p>
            <a:endParaRPr lang="fi-FI" b="1" dirty="0">
              <a:solidFill>
                <a:prstClr val="black"/>
              </a:solidFill>
              <a:latin typeface="Calibri" panose="020F0502020204030204"/>
              <a:cs typeface="Arial" panose="020B0604020202020204" pitchFamily="34" charset="0"/>
            </a:endParaRPr>
          </a:p>
          <a:p>
            <a:endPar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b="1" dirty="0">
                <a:solidFill>
                  <a:prstClr val="black"/>
                </a:solidFill>
                <a:latin typeface="Calibri" panose="020F0502020204030204"/>
                <a:cs typeface="Arial" panose="020B0604020202020204" pitchFamily="34" charset="0"/>
              </a:rPr>
              <a:t>Satakunnan teollisuus maksoi </a:t>
            </a:r>
          </a:p>
          <a:p>
            <a:r>
              <a:rPr lang="fi-FI" b="1" dirty="0">
                <a:solidFill>
                  <a:prstClr val="black"/>
                </a:solidFill>
                <a:latin typeface="Calibri" panose="020F0502020204030204"/>
                <a:cs typeface="Arial" panose="020B0604020202020204" pitchFamily="34" charset="0"/>
              </a:rPr>
              <a:t>palkkoja maakunnassa v. 2017</a:t>
            </a:r>
          </a:p>
          <a:p>
            <a:r>
              <a:rPr lang="fi-FI" sz="3600" b="1" dirty="0">
                <a:solidFill>
                  <a:srgbClr val="3E8853">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836 miljoonaa  €</a:t>
            </a:r>
          </a:p>
        </p:txBody>
      </p:sp>
      <p:sp>
        <p:nvSpPr>
          <p:cNvPr id="45" name="Tekstiruutu 34"/>
          <p:cNvSpPr txBox="1"/>
          <p:nvPr/>
        </p:nvSpPr>
        <p:spPr>
          <a:xfrm>
            <a:off x="1551122" y="5529948"/>
            <a:ext cx="1771639" cy="677108"/>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b="1" dirty="0">
                <a:solidFill>
                  <a:prstClr val="black"/>
                </a:solidFill>
                <a:latin typeface="Britannic Bold" panose="020B0903060703020204" pitchFamily="34" charset="0"/>
                <a:cs typeface="Arial" panose="020B0604020202020204" pitchFamily="34" charset="0"/>
              </a:rPr>
              <a:t>Metsäteollisuus</a:t>
            </a:r>
          </a:p>
        </p:txBody>
      </p:sp>
      <p:sp>
        <p:nvSpPr>
          <p:cNvPr id="47" name="Tekstiruutu 34"/>
          <p:cNvSpPr txBox="1"/>
          <p:nvPr/>
        </p:nvSpPr>
        <p:spPr>
          <a:xfrm>
            <a:off x="1563512" y="5198079"/>
            <a:ext cx="2020105" cy="369332"/>
          </a:xfrm>
          <a:prstGeom prst="rect">
            <a:avLst/>
          </a:prstGeom>
          <a:noFill/>
        </p:spPr>
        <p:txBody>
          <a:bodyPr wrap="none" rtlCol="0">
            <a:spAutoFit/>
          </a:bodyPr>
          <a:lstStyle/>
          <a:p>
            <a:r>
              <a:rPr lang="fi-FI" b="1" dirty="0" err="1">
                <a:solidFill>
                  <a:prstClr val="black"/>
                </a:solidFill>
                <a:latin typeface="Britannic Bold" panose="020B0903060703020204" pitchFamily="34" charset="0"/>
                <a:cs typeface="Arial" panose="020B0604020202020204" pitchFamily="34" charset="0"/>
              </a:rPr>
              <a:t>Metallituott</a:t>
            </a:r>
            <a:r>
              <a:rPr lang="fi-FI" b="1" dirty="0">
                <a:solidFill>
                  <a:prstClr val="black"/>
                </a:solidFill>
                <a:latin typeface="Britannic Bold" panose="020B0903060703020204" pitchFamily="34" charset="0"/>
                <a:cs typeface="Arial" panose="020B0604020202020204" pitchFamily="34" charset="0"/>
              </a:rPr>
              <a:t>. </a:t>
            </a:r>
            <a:r>
              <a:rPr lang="fi-FI" b="1" dirty="0" err="1">
                <a:solidFill>
                  <a:prstClr val="black"/>
                </a:solidFill>
                <a:latin typeface="Britannic Bold" panose="020B0903060703020204" pitchFamily="34" charset="0"/>
                <a:cs typeface="Arial" panose="020B0604020202020204" pitchFamily="34" charset="0"/>
              </a:rPr>
              <a:t>valm</a:t>
            </a:r>
            <a:r>
              <a:rPr lang="fi-FI" b="1" dirty="0">
                <a:solidFill>
                  <a:prstClr val="black"/>
                </a:solidFill>
                <a:latin typeface="Britannic Bold" panose="020B0903060703020204" pitchFamily="34" charset="0"/>
                <a:cs typeface="Arial" panose="020B0604020202020204" pitchFamily="34" charset="0"/>
              </a:rPr>
              <a:t>.</a:t>
            </a:r>
          </a:p>
        </p:txBody>
      </p:sp>
      <p:sp>
        <p:nvSpPr>
          <p:cNvPr id="50" name="Rectangle 49"/>
          <p:cNvSpPr/>
          <p:nvPr/>
        </p:nvSpPr>
        <p:spPr>
          <a:xfrm>
            <a:off x="3861753" y="4943115"/>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33,0 %</a:t>
            </a:r>
          </a:p>
        </p:txBody>
      </p:sp>
      <p:sp>
        <p:nvSpPr>
          <p:cNvPr id="58" name="Pyöristetty suorakulmio 9"/>
          <p:cNvSpPr/>
          <p:nvPr/>
        </p:nvSpPr>
        <p:spPr>
          <a:xfrm>
            <a:off x="3676336" y="574026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61" name="Rectangle 60"/>
          <p:cNvSpPr/>
          <p:nvPr/>
        </p:nvSpPr>
        <p:spPr>
          <a:xfrm>
            <a:off x="3862789" y="5586966"/>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30,9 %</a:t>
            </a:r>
          </a:p>
        </p:txBody>
      </p:sp>
      <p:sp>
        <p:nvSpPr>
          <p:cNvPr id="4" name="TextBox 3"/>
          <p:cNvSpPr txBox="1"/>
          <p:nvPr/>
        </p:nvSpPr>
        <p:spPr>
          <a:xfrm>
            <a:off x="1497534" y="3512719"/>
            <a:ext cx="4495333" cy="369332"/>
          </a:xfrm>
          <a:prstGeom prst="rect">
            <a:avLst/>
          </a:prstGeom>
          <a:noFill/>
        </p:spPr>
        <p:txBody>
          <a:bodyPr wrap="none" rtlCol="0">
            <a:spAutoFit/>
          </a:bodyPr>
          <a:lstStyle/>
          <a:p>
            <a:r>
              <a:rPr lang="fi-FI" b="1" cap="all"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kärkialoja tällä hetkellä</a:t>
            </a:r>
            <a:endParaRPr lang="en-US" dirty="0">
              <a:solidFill>
                <a:prstClr val="black"/>
              </a:solidFill>
              <a:latin typeface="Calibri" panose="020F0502020204030204"/>
              <a:cs typeface="Arial" panose="020B0604020202020204" pitchFamily="34" charset="0"/>
            </a:endParaRPr>
          </a:p>
        </p:txBody>
      </p:sp>
      <p:sp>
        <p:nvSpPr>
          <p:cNvPr id="29" name="Tekstiruutu 34"/>
          <p:cNvSpPr txBox="1"/>
          <p:nvPr/>
        </p:nvSpPr>
        <p:spPr>
          <a:xfrm>
            <a:off x="1470681" y="3566610"/>
            <a:ext cx="4462184" cy="677108"/>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sz="2000" b="1" dirty="0">
                <a:solidFill>
                  <a:prstClr val="white">
                    <a:lumMod val="50000"/>
                  </a:prstClr>
                </a:solidFill>
                <a:latin typeface="Calibri" panose="020F0502020204030204"/>
                <a:cs typeface="Arial" panose="020B0604020202020204" pitchFamily="34" charset="0"/>
              </a:rPr>
              <a:t>Liikevaihdon kasvu tammi-kesäkuu 2022</a:t>
            </a:r>
          </a:p>
        </p:txBody>
      </p:sp>
      <p:sp>
        <p:nvSpPr>
          <p:cNvPr id="30" name="Pyöristetty suorakulmio 9"/>
          <p:cNvSpPr/>
          <p:nvPr/>
        </p:nvSpPr>
        <p:spPr>
          <a:xfrm>
            <a:off x="3664376" y="441920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3842590" y="4271491"/>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45,7 %</a:t>
            </a:r>
          </a:p>
        </p:txBody>
      </p:sp>
      <p:sp>
        <p:nvSpPr>
          <p:cNvPr id="32" name="Tekstiruutu 34"/>
          <p:cNvSpPr txBox="1"/>
          <p:nvPr/>
        </p:nvSpPr>
        <p:spPr>
          <a:xfrm>
            <a:off x="1571248" y="4182784"/>
            <a:ext cx="1980029" cy="677108"/>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b="1" dirty="0">
                <a:solidFill>
                  <a:prstClr val="black"/>
                </a:solidFill>
                <a:latin typeface="Britannic Bold" panose="020B0903060703020204" pitchFamily="34" charset="0"/>
                <a:cs typeface="Arial" panose="020B0604020202020204" pitchFamily="34" charset="0"/>
              </a:rPr>
              <a:t>Metallien jalostus</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sp>
        <p:nvSpPr>
          <p:cNvPr id="39" name="Suorakulmio 20"/>
          <p:cNvSpPr/>
          <p:nvPr/>
        </p:nvSpPr>
        <p:spPr>
          <a:xfrm>
            <a:off x="1733856" y="2647895"/>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2000-2021</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116 %</a:t>
            </a:r>
          </a:p>
          <a:p>
            <a:r>
              <a:rPr lang="fi-FI" sz="1400" dirty="0">
                <a:solidFill>
                  <a:prstClr val="white">
                    <a:lumMod val="50000"/>
                  </a:prstClr>
                </a:solidFill>
                <a:latin typeface="Calibri" panose="020F0502020204030204"/>
              </a:rPr>
              <a:t>Koko maa keskimäärin: 51 %</a:t>
            </a:r>
          </a:p>
        </p:txBody>
      </p:sp>
      <p:pic>
        <p:nvPicPr>
          <p:cNvPr id="28" name="Picture 27"/>
          <p:cNvPicPr>
            <a:picLocks noChangeAspect="1"/>
          </p:cNvPicPr>
          <p:nvPr/>
        </p:nvPicPr>
        <p:blipFill>
          <a:blip r:embed="rId5"/>
          <a:stretch>
            <a:fillRect/>
          </a:stretch>
        </p:blipFill>
        <p:spPr>
          <a:xfrm>
            <a:off x="8621487" y="6324794"/>
            <a:ext cx="2044173" cy="534499"/>
          </a:xfrm>
          <a:prstGeom prst="rect">
            <a:avLst/>
          </a:prstGeom>
        </p:spPr>
      </p:pic>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25.10.2022</a:t>
            </a:r>
          </a:p>
        </p:txBody>
      </p:sp>
      <p:sp>
        <p:nvSpPr>
          <p:cNvPr id="35" name="Pyöristetty suorakulmio 4"/>
          <p:cNvSpPr/>
          <p:nvPr/>
        </p:nvSpPr>
        <p:spPr>
          <a:xfrm>
            <a:off x="5783004" y="4444965"/>
            <a:ext cx="1905913" cy="183019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a:t>
            </a:r>
          </a:p>
          <a:p>
            <a:r>
              <a:rPr lang="fi-FI" sz="1200" b="1" dirty="0">
                <a:solidFill>
                  <a:srgbClr val="0070C0"/>
                </a:solidFill>
                <a:latin typeface="Calibri" panose="020F0502020204030204"/>
              </a:rPr>
              <a:t>Rauman seutu </a:t>
            </a:r>
            <a:r>
              <a:rPr lang="fi-FI" sz="1200" b="1" dirty="0">
                <a:solidFill>
                  <a:srgbClr val="002060"/>
                </a:solidFill>
                <a:latin typeface="Calibri" panose="020F0502020204030204"/>
              </a:rPr>
              <a:t>7.</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28.</a:t>
            </a:r>
            <a:r>
              <a:rPr lang="fi-FI" sz="1200" b="1" dirty="0">
                <a:solidFill>
                  <a:srgbClr val="0070C0"/>
                </a:solidFill>
                <a:latin typeface="Calibri" panose="020F0502020204030204"/>
              </a:rPr>
              <a:t>, ja</a:t>
            </a:r>
          </a:p>
          <a:p>
            <a:r>
              <a:rPr lang="fi-FI" sz="1200" b="1" dirty="0">
                <a:solidFill>
                  <a:srgbClr val="0070C0"/>
                </a:solidFill>
                <a:latin typeface="Calibri" panose="020F0502020204030204"/>
              </a:rPr>
              <a:t>Pohjois-Satakunta </a:t>
            </a:r>
            <a:r>
              <a:rPr lang="fi-FI" sz="1200" b="1" dirty="0">
                <a:solidFill>
                  <a:srgbClr val="002060"/>
                </a:solidFill>
                <a:latin typeface="Calibri" panose="020F0502020204030204"/>
              </a:rPr>
              <a:t>20.</a:t>
            </a:r>
          </a:p>
          <a:p>
            <a:r>
              <a:rPr lang="fi-FI" sz="1200" b="1" dirty="0">
                <a:solidFill>
                  <a:srgbClr val="0070C0"/>
                </a:solidFill>
                <a:latin typeface="Calibri" panose="020F0502020204030204"/>
              </a:rPr>
              <a:t>(69 seutukuntaa, 2019)!</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2.</a:t>
            </a:r>
            <a:r>
              <a:rPr lang="fi-FI" sz="1200" b="1" dirty="0">
                <a:solidFill>
                  <a:srgbClr val="0070C0"/>
                </a:solidFill>
                <a:latin typeface="Calibri" panose="020F0502020204030204"/>
              </a:rPr>
              <a:t> sija (19:stä) v. 2020</a:t>
            </a:r>
          </a:p>
        </p:txBody>
      </p:sp>
      <p:sp>
        <p:nvSpPr>
          <p:cNvPr id="3" name="Rectangle 2"/>
          <p:cNvSpPr>
            <a:spLocks noChangeArrowheads="1"/>
          </p:cNvSpPr>
          <p:nvPr/>
        </p:nvSpPr>
        <p:spPr bwMode="auto">
          <a:xfrm>
            <a:off x="5226481" y="142682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fi-FI">
              <a:solidFill>
                <a:prstClr val="black"/>
              </a:solidFill>
              <a:latin typeface="Arial" panose="020B0604020202020204" pitchFamily="34" charset="0"/>
              <a:cs typeface="Arial" panose="020B0604020202020204" pitchFamily="34" charset="0"/>
            </a:endParaRPr>
          </a:p>
        </p:txBody>
      </p:sp>
      <p:sp>
        <p:nvSpPr>
          <p:cNvPr id="7" name="Rectangle 2"/>
          <p:cNvSpPr>
            <a:spLocks noChangeArrowheads="1"/>
          </p:cNvSpPr>
          <p:nvPr/>
        </p:nvSpPr>
        <p:spPr bwMode="auto">
          <a:xfrm>
            <a:off x="1799179" y="237883"/>
            <a:ext cx="77250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i-FI">
              <a:solidFill>
                <a:prstClr val="black"/>
              </a:solidFill>
              <a:latin typeface="Calibri" panose="020F0502020204030204"/>
              <a:cs typeface="Arial" panose="020B0604020202020204" pitchFamily="34" charset="0"/>
            </a:endParaRPr>
          </a:p>
        </p:txBody>
      </p:sp>
      <p:sp>
        <p:nvSpPr>
          <p:cNvPr id="6" name="Rectangle 2"/>
          <p:cNvSpPr>
            <a:spLocks noChangeArrowheads="1"/>
          </p:cNvSpPr>
          <p:nvPr/>
        </p:nvSpPr>
        <p:spPr bwMode="auto">
          <a:xfrm>
            <a:off x="1645894" y="205859"/>
            <a:ext cx="79368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i-FI">
              <a:solidFill>
                <a:prstClr val="black"/>
              </a:solidFill>
              <a:latin typeface="Calibri" panose="020F0502020204030204"/>
              <a:cs typeface="Arial" panose="020B0604020202020204" pitchFamily="34" charset="0"/>
            </a:endParaRPr>
          </a:p>
        </p:txBody>
      </p:sp>
      <p:sp>
        <p:nvSpPr>
          <p:cNvPr id="34" name="TextBox 33">
            <a:extLst>
              <a:ext uri="{FF2B5EF4-FFF2-40B4-BE49-F238E27FC236}">
                <a16:creationId xmlns:a16="http://schemas.microsoft.com/office/drawing/2014/main" id="{67318697-69FD-4C49-AE07-66BAB2714B1F}"/>
              </a:ext>
            </a:extLst>
          </p:cNvPr>
          <p:cNvSpPr txBox="1"/>
          <p:nvPr/>
        </p:nvSpPr>
        <p:spPr>
          <a:xfrm>
            <a:off x="3861753" y="2892912"/>
            <a:ext cx="2138747" cy="523220"/>
          </a:xfrm>
          <a:prstGeom prst="rect">
            <a:avLst/>
          </a:prstGeom>
          <a:noFill/>
        </p:spPr>
        <p:txBody>
          <a:bodyPr wrap="square" rtlCol="0">
            <a:spAutoFit/>
          </a:bodyPr>
          <a:lstStyle/>
          <a:p>
            <a:pPr>
              <a:defRPr/>
            </a:pPr>
            <a:r>
              <a:rPr lang="fi-FI" sz="1400" dirty="0">
                <a:solidFill>
                  <a:prstClr val="white">
                    <a:lumMod val="50000"/>
                  </a:prstClr>
                </a:solidFill>
                <a:latin typeface="Calibri" panose="020F0502020204030204"/>
                <a:cs typeface="Arial" panose="020B0604020202020204" pitchFamily="34" charset="0"/>
              </a:rPr>
              <a:t>Teknologiateollisuuden</a:t>
            </a:r>
            <a:endParaRPr lang="en-US" sz="1400" dirty="0">
              <a:solidFill>
                <a:prstClr val="white">
                  <a:lumMod val="50000"/>
                </a:prstClr>
              </a:solidFill>
              <a:latin typeface="Calibri" panose="020F0502020204030204"/>
              <a:cs typeface="Arial" panose="020B0604020202020204" pitchFamily="34" charset="0"/>
            </a:endParaRPr>
          </a:p>
          <a:p>
            <a:pPr>
              <a:defRPr/>
            </a:pPr>
            <a:r>
              <a:rPr lang="en-US" sz="1400" dirty="0" err="1">
                <a:solidFill>
                  <a:prstClr val="white">
                    <a:lumMod val="50000"/>
                  </a:prstClr>
                </a:solidFill>
                <a:latin typeface="Calibri" panose="020F0502020204030204"/>
                <a:cs typeface="Arial" panose="020B0604020202020204" pitchFamily="34" charset="0"/>
              </a:rPr>
              <a:t>vienti</a:t>
            </a:r>
            <a:r>
              <a:rPr lang="en-US" sz="1300" b="1" dirty="0">
                <a:solidFill>
                  <a:srgbClr val="0070C0"/>
                </a:solidFill>
                <a:latin typeface="Calibri" panose="020F0502020204030204"/>
                <a:cs typeface="Arial" panose="020B0604020202020204" pitchFamily="34" charset="0"/>
              </a:rPr>
              <a:t> </a:t>
            </a:r>
            <a:r>
              <a:rPr lang="en-US" sz="1400" dirty="0">
                <a:solidFill>
                  <a:srgbClr val="FF0000"/>
                </a:solidFill>
                <a:latin typeface="Calibri" panose="020F0502020204030204"/>
                <a:cs typeface="Arial" panose="020B0604020202020204" pitchFamily="34" charset="0"/>
              </a:rPr>
              <a:t>+37,3 %</a:t>
            </a:r>
            <a:r>
              <a:rPr lang="en-US" sz="1400" dirty="0">
                <a:solidFill>
                  <a:prstClr val="white">
                    <a:lumMod val="50000"/>
                  </a:prstClr>
                </a:solidFill>
                <a:latin typeface="Calibri" panose="020F0502020204030204"/>
                <a:cs typeface="Arial" panose="020B0604020202020204" pitchFamily="34" charset="0"/>
              </a:rPr>
              <a:t> </a:t>
            </a:r>
            <a:r>
              <a:rPr lang="en-US" sz="800" dirty="0">
                <a:solidFill>
                  <a:prstClr val="white">
                    <a:lumMod val="50000"/>
                  </a:prstClr>
                </a:solidFill>
                <a:latin typeface="Calibri" panose="020F0502020204030204"/>
                <a:cs typeface="Arial" panose="020B0604020202020204" pitchFamily="34" charset="0"/>
              </a:rPr>
              <a:t>(1-6/2022 vs. 1-6/21)</a:t>
            </a:r>
          </a:p>
        </p:txBody>
      </p:sp>
    </p:spTree>
    <p:extLst>
      <p:ext uri="{BB962C8B-B14F-4D97-AF65-F5344CB8AC3E}">
        <p14:creationId xmlns:p14="http://schemas.microsoft.com/office/powerpoint/2010/main" val="1219468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3087D9-6CC8-4239-9F79-CBB91022B82F}" type="slidenum">
              <a:rPr lang="fi-FI" altLang="fi-FI" smtClean="0">
                <a:solidFill>
                  <a:schemeClr val="bg1"/>
                </a:solidFill>
              </a:rPr>
              <a:pPr/>
              <a:t>14</a:t>
            </a:fld>
            <a:endParaRPr lang="fi-FI" altLang="fi-FI">
              <a:solidFill>
                <a:schemeClr val="bg1"/>
              </a:solidFill>
            </a:endParaRPr>
          </a:p>
        </p:txBody>
      </p:sp>
      <p:sp>
        <p:nvSpPr>
          <p:cNvPr id="19459" name="Rectangle 2"/>
          <p:cNvSpPr>
            <a:spLocks noGrp="1" noChangeArrowheads="1"/>
          </p:cNvSpPr>
          <p:nvPr>
            <p:ph type="title"/>
          </p:nvPr>
        </p:nvSpPr>
        <p:spPr>
          <a:xfrm>
            <a:off x="838200" y="92590"/>
            <a:ext cx="10515600" cy="1325563"/>
          </a:xfrm>
        </p:spPr>
        <p:txBody>
          <a:bodyPr/>
          <a:lstStyle/>
          <a:p>
            <a:r>
              <a:rPr lang="en-GB" altLang="fi-FI" sz="2700" b="1" cap="all" spc="-50" dirty="0" err="1">
                <a:solidFill>
                  <a:srgbClr val="0070C0"/>
                </a:solidFill>
                <a:effectLst>
                  <a:outerShdw blurRad="38100" dist="38100" dir="2700000" algn="tl">
                    <a:srgbClr val="000000">
                      <a:alpha val="43137"/>
                    </a:srgbClr>
                  </a:outerShdw>
                </a:effectLst>
              </a:rPr>
              <a:t>Satakunnan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1600" b="1" cap="all" spc="-50" dirty="0">
                <a:solidFill>
                  <a:srgbClr val="0070C0"/>
                </a:solidFill>
                <a:effectLst>
                  <a:outerShdw blurRad="38100" dist="38100" dir="2700000" algn="tl">
                    <a:srgbClr val="000000">
                      <a:alpha val="43137"/>
                    </a:srgbClr>
                  </a:outerShdw>
                </a:effectLst>
              </a:rPr>
              <a:t>(</a:t>
            </a:r>
            <a:r>
              <a:rPr lang="en-GB" altLang="fi-FI" sz="1600" b="1" cap="all" spc="-50" dirty="0" err="1">
                <a:solidFill>
                  <a:srgbClr val="0070C0"/>
                </a:solidFill>
                <a:effectLst>
                  <a:outerShdw blurRad="38100" dist="38100" dir="2700000" algn="tl">
                    <a:srgbClr val="000000">
                      <a:alpha val="43137"/>
                    </a:srgbClr>
                  </a:outerShdw>
                </a:effectLst>
              </a:rPr>
              <a:t>Lähde</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Tilastokeskus</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asiakaskohtainen</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suhdannepalvelu</a:t>
            </a:r>
            <a:r>
              <a:rPr lang="en-GB" altLang="fi-FI" sz="1600" b="1" cap="all" spc="-50" dirty="0">
                <a:solidFill>
                  <a:srgbClr val="0070C0"/>
                </a:solidFill>
                <a:effectLst>
                  <a:outerShdw blurRad="38100" dist="38100" dir="2700000" algn="tl">
                    <a:srgbClr val="000000">
                      <a:alpha val="43137"/>
                    </a:srgbClr>
                  </a:outerShdw>
                </a:effectLst>
              </a:rPr>
              <a:t>)</a:t>
            </a:r>
            <a:endParaRPr lang="en-US" altLang="fi-FI" sz="1600" b="1" cap="all" spc="-50"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70125" y="773114"/>
            <a:ext cx="8191500" cy="4814887"/>
          </a:xfrm>
        </p:spPr>
        <p:txBody>
          <a:bodyPr/>
          <a:lstStyle/>
          <a:p>
            <a:pPr>
              <a:buFontTx/>
              <a:buNone/>
            </a:pPr>
            <a:r>
              <a:rPr lang="en-GB" altLang="fi-FI" sz="1800" b="1" dirty="0"/>
              <a:t>         </a:t>
            </a:r>
          </a:p>
          <a:p>
            <a:pPr>
              <a:buFontTx/>
              <a:buNone/>
            </a:pPr>
            <a:r>
              <a:rPr lang="en-GB" altLang="fi-FI" sz="1800" b="1" dirty="0"/>
              <a:t>LIIKEVAIHTO</a:t>
            </a:r>
          </a:p>
          <a:p>
            <a:pPr>
              <a:buFontTx/>
              <a:buNone/>
            </a:pPr>
            <a:endParaRPr lang="fi-FI" altLang="fi-FI" sz="1800" b="1" dirty="0"/>
          </a:p>
        </p:txBody>
      </p:sp>
      <p:sp>
        <p:nvSpPr>
          <p:cNvPr id="19464" name="Rectangle 1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5"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6"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7"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8"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9"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0"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1"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2"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3"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4"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5"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6" name="Rectangle 23"/>
          <p:cNvSpPr>
            <a:spLocks noChangeArrowheads="1"/>
          </p:cNvSpPr>
          <p:nvPr/>
        </p:nvSpPr>
        <p:spPr bwMode="auto">
          <a:xfrm>
            <a:off x="2068514"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9477" name="Rectangle 25"/>
          <p:cNvSpPr>
            <a:spLocks noChangeArrowheads="1"/>
          </p:cNvSpPr>
          <p:nvPr/>
        </p:nvSpPr>
        <p:spPr bwMode="auto">
          <a:xfrm>
            <a:off x="6319839"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23" name="Picture 22">
            <a:extLst>
              <a:ext uri="{FF2B5EF4-FFF2-40B4-BE49-F238E27FC236}">
                <a16:creationId xmlns:a16="http://schemas.microsoft.com/office/drawing/2014/main" id="{BD714D1F-E55C-485F-AF40-9513B8DD57E7}"/>
              </a:ext>
            </a:extLst>
          </p:cNvPr>
          <p:cNvPicPr>
            <a:picLocks noChangeAspect="1"/>
          </p:cNvPicPr>
          <p:nvPr/>
        </p:nvPicPr>
        <p:blipFill>
          <a:blip r:embed="rId2"/>
          <a:stretch>
            <a:fillRect/>
          </a:stretch>
        </p:blipFill>
        <p:spPr>
          <a:xfrm>
            <a:off x="10461625" y="6399081"/>
            <a:ext cx="1515423" cy="396245"/>
          </a:xfrm>
          <a:prstGeom prst="rect">
            <a:avLst/>
          </a:prstGeom>
        </p:spPr>
      </p:pic>
      <p:pic>
        <p:nvPicPr>
          <p:cNvPr id="4" name="Picture 3">
            <a:extLst>
              <a:ext uri="{FF2B5EF4-FFF2-40B4-BE49-F238E27FC236}">
                <a16:creationId xmlns:a16="http://schemas.microsoft.com/office/drawing/2014/main" id="{A5D27CD2-A8AA-4745-9BA6-0FA2EF0F7680}"/>
              </a:ext>
            </a:extLst>
          </p:cNvPr>
          <p:cNvPicPr>
            <a:picLocks noChangeAspect="1"/>
          </p:cNvPicPr>
          <p:nvPr/>
        </p:nvPicPr>
        <p:blipFill>
          <a:blip r:embed="rId3"/>
          <a:stretch>
            <a:fillRect/>
          </a:stretch>
        </p:blipFill>
        <p:spPr>
          <a:xfrm>
            <a:off x="5743093" y="1501188"/>
            <a:ext cx="6233955" cy="4461114"/>
          </a:xfrm>
          <a:prstGeom prst="rect">
            <a:avLst/>
          </a:prstGeom>
        </p:spPr>
      </p:pic>
      <p:pic>
        <p:nvPicPr>
          <p:cNvPr id="5" name="Picture 4">
            <a:extLst>
              <a:ext uri="{FF2B5EF4-FFF2-40B4-BE49-F238E27FC236}">
                <a16:creationId xmlns:a16="http://schemas.microsoft.com/office/drawing/2014/main" id="{C0300DD5-A111-483A-ADC1-07D86F3494BC}"/>
              </a:ext>
            </a:extLst>
          </p:cNvPr>
          <p:cNvPicPr>
            <a:picLocks noChangeAspect="1"/>
          </p:cNvPicPr>
          <p:nvPr/>
        </p:nvPicPr>
        <p:blipFill>
          <a:blip r:embed="rId4"/>
          <a:stretch>
            <a:fillRect/>
          </a:stretch>
        </p:blipFill>
        <p:spPr>
          <a:xfrm>
            <a:off x="0" y="1501187"/>
            <a:ext cx="5782654" cy="446111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3087D9-6CC8-4239-9F79-CBB91022B82F}" type="slidenum">
              <a:rPr lang="fi-FI" altLang="fi-FI" smtClean="0">
                <a:solidFill>
                  <a:schemeClr val="bg1"/>
                </a:solidFill>
              </a:rPr>
              <a:pPr/>
              <a:t>15</a:t>
            </a:fld>
            <a:endParaRPr lang="fi-FI" altLang="fi-FI">
              <a:solidFill>
                <a:schemeClr val="bg1"/>
              </a:solidFill>
            </a:endParaRPr>
          </a:p>
        </p:txBody>
      </p:sp>
      <p:sp>
        <p:nvSpPr>
          <p:cNvPr id="19459" name="Rectangle 2"/>
          <p:cNvSpPr>
            <a:spLocks noGrp="1" noChangeArrowheads="1"/>
          </p:cNvSpPr>
          <p:nvPr>
            <p:ph type="title"/>
          </p:nvPr>
        </p:nvSpPr>
        <p:spPr>
          <a:xfrm>
            <a:off x="838200" y="92590"/>
            <a:ext cx="10515600" cy="1325563"/>
          </a:xfrm>
        </p:spPr>
        <p:txBody>
          <a:bodyPr/>
          <a:lstStyle/>
          <a:p>
            <a:r>
              <a:rPr lang="en-GB" altLang="fi-FI" sz="2700" b="1" cap="all" spc="-50" dirty="0" err="1">
                <a:solidFill>
                  <a:srgbClr val="0070C0"/>
                </a:solidFill>
                <a:effectLst>
                  <a:outerShdw blurRad="38100" dist="38100" dir="2700000" algn="tl">
                    <a:srgbClr val="000000">
                      <a:alpha val="43137"/>
                    </a:srgbClr>
                  </a:outerShdw>
                </a:effectLst>
              </a:rPr>
              <a:t>Satakunnan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1600" b="1" cap="all" spc="-50" dirty="0">
                <a:solidFill>
                  <a:srgbClr val="0070C0"/>
                </a:solidFill>
                <a:effectLst>
                  <a:outerShdw blurRad="38100" dist="38100" dir="2700000" algn="tl">
                    <a:srgbClr val="000000">
                      <a:alpha val="43137"/>
                    </a:srgbClr>
                  </a:outerShdw>
                </a:effectLst>
              </a:rPr>
              <a:t>(</a:t>
            </a:r>
            <a:r>
              <a:rPr lang="en-GB" altLang="fi-FI" sz="1600" b="1" cap="all" spc="-50" dirty="0" err="1">
                <a:solidFill>
                  <a:srgbClr val="0070C0"/>
                </a:solidFill>
                <a:effectLst>
                  <a:outerShdw blurRad="38100" dist="38100" dir="2700000" algn="tl">
                    <a:srgbClr val="000000">
                      <a:alpha val="43137"/>
                    </a:srgbClr>
                  </a:outerShdw>
                </a:effectLst>
              </a:rPr>
              <a:t>Lähde</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Tilastokeskus</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asiakaskohtainen</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suhdannepalvelu</a:t>
            </a:r>
            <a:r>
              <a:rPr lang="en-GB" altLang="fi-FI" sz="1600" b="1" cap="all" spc="-50" dirty="0">
                <a:solidFill>
                  <a:srgbClr val="0070C0"/>
                </a:solidFill>
                <a:effectLst>
                  <a:outerShdw blurRad="38100" dist="38100" dir="2700000" algn="tl">
                    <a:srgbClr val="000000">
                      <a:alpha val="43137"/>
                    </a:srgbClr>
                  </a:outerShdw>
                </a:effectLst>
              </a:rPr>
              <a:t>)</a:t>
            </a:r>
            <a:endParaRPr lang="en-US" altLang="fi-FI" sz="1600" b="1" cap="all" spc="-50"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70125" y="773114"/>
            <a:ext cx="8191500" cy="4814887"/>
          </a:xfrm>
        </p:spPr>
        <p:txBody>
          <a:bodyPr/>
          <a:lstStyle/>
          <a:p>
            <a:pPr>
              <a:buFontTx/>
              <a:buNone/>
            </a:pPr>
            <a:r>
              <a:rPr lang="en-GB" altLang="fi-FI" sz="1800" b="1" dirty="0"/>
              <a:t>         </a:t>
            </a:r>
          </a:p>
          <a:p>
            <a:pPr>
              <a:buFontTx/>
              <a:buNone/>
            </a:pPr>
            <a:r>
              <a:rPr lang="en-GB" altLang="fi-FI" sz="1800" b="1" dirty="0"/>
              <a:t>HENKILÖSTÖMÄÄRÄ</a:t>
            </a:r>
          </a:p>
          <a:p>
            <a:pPr>
              <a:buFontTx/>
              <a:buNone/>
            </a:pPr>
            <a:endParaRPr lang="fi-FI" altLang="fi-FI" sz="1800" b="1" dirty="0"/>
          </a:p>
        </p:txBody>
      </p:sp>
      <p:sp>
        <p:nvSpPr>
          <p:cNvPr id="19464" name="Rectangle 1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5"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6"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7"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8"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9"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0"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1"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2"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3"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4"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5"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6" name="Rectangle 23"/>
          <p:cNvSpPr>
            <a:spLocks noChangeArrowheads="1"/>
          </p:cNvSpPr>
          <p:nvPr/>
        </p:nvSpPr>
        <p:spPr bwMode="auto">
          <a:xfrm>
            <a:off x="2068514"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9477" name="Rectangle 25"/>
          <p:cNvSpPr>
            <a:spLocks noChangeArrowheads="1"/>
          </p:cNvSpPr>
          <p:nvPr/>
        </p:nvSpPr>
        <p:spPr bwMode="auto">
          <a:xfrm>
            <a:off x="6319839"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23" name="Picture 22">
            <a:extLst>
              <a:ext uri="{FF2B5EF4-FFF2-40B4-BE49-F238E27FC236}">
                <a16:creationId xmlns:a16="http://schemas.microsoft.com/office/drawing/2014/main" id="{BD714D1F-E55C-485F-AF40-9513B8DD57E7}"/>
              </a:ext>
            </a:extLst>
          </p:cNvPr>
          <p:cNvPicPr>
            <a:picLocks noChangeAspect="1"/>
          </p:cNvPicPr>
          <p:nvPr/>
        </p:nvPicPr>
        <p:blipFill>
          <a:blip r:embed="rId2"/>
          <a:stretch>
            <a:fillRect/>
          </a:stretch>
        </p:blipFill>
        <p:spPr>
          <a:xfrm>
            <a:off x="10461625" y="6399081"/>
            <a:ext cx="1515423" cy="396245"/>
          </a:xfrm>
          <a:prstGeom prst="rect">
            <a:avLst/>
          </a:prstGeom>
        </p:spPr>
      </p:pic>
      <p:pic>
        <p:nvPicPr>
          <p:cNvPr id="4" name="Picture 3">
            <a:extLst>
              <a:ext uri="{FF2B5EF4-FFF2-40B4-BE49-F238E27FC236}">
                <a16:creationId xmlns:a16="http://schemas.microsoft.com/office/drawing/2014/main" id="{6009306F-7222-4B6D-B6B0-9395D759511E}"/>
              </a:ext>
            </a:extLst>
          </p:cNvPr>
          <p:cNvPicPr>
            <a:picLocks noChangeAspect="1"/>
          </p:cNvPicPr>
          <p:nvPr/>
        </p:nvPicPr>
        <p:blipFill>
          <a:blip r:embed="rId3"/>
          <a:stretch>
            <a:fillRect/>
          </a:stretch>
        </p:blipFill>
        <p:spPr>
          <a:xfrm>
            <a:off x="5817020" y="1580163"/>
            <a:ext cx="6374979" cy="4608180"/>
          </a:xfrm>
          <a:prstGeom prst="rect">
            <a:avLst/>
          </a:prstGeom>
        </p:spPr>
      </p:pic>
      <p:pic>
        <p:nvPicPr>
          <p:cNvPr id="5" name="Picture 4">
            <a:extLst>
              <a:ext uri="{FF2B5EF4-FFF2-40B4-BE49-F238E27FC236}">
                <a16:creationId xmlns:a16="http://schemas.microsoft.com/office/drawing/2014/main" id="{5BBC70BE-7D59-49C9-B7BD-FD804772FD26}"/>
              </a:ext>
            </a:extLst>
          </p:cNvPr>
          <p:cNvPicPr>
            <a:picLocks noChangeAspect="1"/>
          </p:cNvPicPr>
          <p:nvPr/>
        </p:nvPicPr>
        <p:blipFill>
          <a:blip r:embed="rId4"/>
          <a:stretch>
            <a:fillRect/>
          </a:stretch>
        </p:blipFill>
        <p:spPr>
          <a:xfrm>
            <a:off x="0" y="1560795"/>
            <a:ext cx="5800141" cy="4665012"/>
          </a:xfrm>
          <a:prstGeom prst="rect">
            <a:avLst/>
          </a:prstGeom>
        </p:spPr>
      </p:pic>
    </p:spTree>
    <p:extLst>
      <p:ext uri="{BB962C8B-B14F-4D97-AF65-F5344CB8AC3E}">
        <p14:creationId xmlns:p14="http://schemas.microsoft.com/office/powerpoint/2010/main" val="3538268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81275" y="587653"/>
            <a:ext cx="5164116" cy="6400342"/>
          </a:xfrm>
        </p:spPr>
        <p:txBody>
          <a:bodyPr>
            <a:noAutofit/>
          </a:bodyPr>
          <a:lstStyle/>
          <a:p>
            <a:pPr algn="just">
              <a:defRPr/>
            </a:pPr>
            <a:r>
              <a:rPr lang="fi-FI" altLang="fi-FI" sz="1800" b="1" dirty="0"/>
              <a:t>Satakunnan talous kasvoi kohisten vuoden 2022 tammi-kesäkuun aikana. Valtaosassa päätoimialoista liikevaihto kasvoi nopeasti, osin jopa poikkeuksellisen ripeästi. Näitä olivat teollisuus keskimäärin (etenkin metsäteollisuus, metallien jalostus sekä metallituotteiden valmistus) sekä rakentaminen. Liikevaihdon kasvun taustalla vaikuttaa osin myös hintojen nousu etenkin teknologiateollisuudessa. Toisaalta myös usean päätoimialan henkilöstömäärä oli kasvussa, mikä viittaa myös tuotantomäärien nousuun. </a:t>
            </a:r>
          </a:p>
          <a:p>
            <a:pPr algn="just">
              <a:defRPr/>
            </a:pPr>
            <a:r>
              <a:rPr lang="fi-FI" altLang="fi-FI" sz="1800" b="1" dirty="0"/>
              <a:t>Satakunnan päätoimialat olivat mainiossa iskussa, ja ainoastaan automaatiossa kirjattiin liikevaihdon laskua. Tosin henkilöstö kasvoi automaatiossakin. Talous on myös kasvanut edelleen vähän nopeammin kuin valtakunnallisesti teollisuuden ja rakentamisen vankemman vedon ansiosta. Satakunnan vienti veti alkuvuonna vahvasti, sillä merkittävimpien vientialojen, teknologia- ja metsäteollisuuden, vienti kasvoi maakunnassa yhä rivakasti. Molempien alojen viennin kehitys oli poikkeuksellisen vauhdikasta.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16</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5293453" y="1585518"/>
            <a:ext cx="3317147" cy="273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4968409" y="650109"/>
            <a:ext cx="5583238" cy="74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B414CF3E-225F-A3D4-87A0-798CE218B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400" y="1107308"/>
            <a:ext cx="6968399" cy="424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282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4429" y="320118"/>
            <a:ext cx="6260442" cy="6652181"/>
          </a:xfrm>
        </p:spPr>
        <p:txBody>
          <a:bodyPr>
            <a:noAutofit/>
          </a:bodyPr>
          <a:lstStyle/>
          <a:p>
            <a:pPr marL="0" indent="0">
              <a:buNone/>
              <a:defRPr/>
            </a:pPr>
            <a:endParaRPr lang="fi-FI" altLang="fi-FI" sz="1670" b="1" dirty="0"/>
          </a:p>
          <a:p>
            <a:pPr>
              <a:defRPr/>
            </a:pPr>
            <a:r>
              <a:rPr lang="fi-FI" altLang="fi-FI" sz="1800" b="1" dirty="0"/>
              <a:t>Satakunnan menestyjin kuuluivat vuoden 2022 tammi-kesäkuussa metallien jalostus, metallituotteiden valmistus sekä metsäteollisuus. Muutkin metallialat pysyivät edelleen tukevasti nousu-uralla. Meriteollisuuden liikevaihto kääntyi kasvuun. Automaatio- ja robotiikkaklusterin kehitys jatkui vaihtelevana liikevaihdon jäädessä hieman pakkaselle alkuvuonna. Meri-Porin teollisuusalue jatkoi ripeää elpymistään. </a:t>
            </a:r>
          </a:p>
          <a:p>
            <a:pPr>
              <a:defRPr/>
            </a:pPr>
            <a:r>
              <a:rPr lang="fi-FI" altLang="fi-FI" sz="1800" b="1" dirty="0"/>
              <a:t>Kemianteollisuus kykeni edelleen toipumaan alkuvuonna. Elintarviketeollisuuden kehitys näytti varsin myönteiseltä, sillä liikevaihto kohosi selvästi, tosin monen muun alan tapaan ainakin osin hintojen nousun siivittämänä. Rakentaminen ylsi edelleen huippuvauhtiin, mutta alan näkymät ovat synkkenemässä. </a:t>
            </a:r>
          </a:p>
          <a:p>
            <a:pPr>
              <a:defRPr/>
            </a:pPr>
            <a:r>
              <a:rPr lang="fi-FI" altLang="fi-FI" sz="1800" b="1" dirty="0"/>
              <a:t>Satakunnan palvelualat kehittyivät alkuvuonna 2022 myönteisissä merkeissä, sillä kaikki palvelualat pääsivät kunnon kasvuun kiinni. Kaupan liikevaihto kohosi yhä nopeasti. Liike-elämän palveluiden kasvu jatkui muun talouden nousun vanavedessä. Majoitus- ja ravitsemistoiminta kuroi koronan synnyttämää kuilua kiinni nopeasti. Luovilla aloilla alkuvuosi sujui varsin mainiosti.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17</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5898860" y="180141"/>
            <a:ext cx="4774250" cy="62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6087612" y="1364386"/>
            <a:ext cx="4871177" cy="62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
            <a:extLst>
              <a:ext uri="{FF2B5EF4-FFF2-40B4-BE49-F238E27FC236}">
                <a16:creationId xmlns:a16="http://schemas.microsoft.com/office/drawing/2014/main" id="{62CF2FFB-07C2-A25B-EA19-C35BA1942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860" y="1368678"/>
            <a:ext cx="5825059" cy="355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594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26057" y="772319"/>
            <a:ext cx="11900316" cy="3627657"/>
          </a:xfrm>
        </p:spPr>
        <p:txBody>
          <a:bodyPr>
            <a:noAutofit/>
          </a:bodyPr>
          <a:lstStyle/>
          <a:p>
            <a:pPr>
              <a:defRPr/>
            </a:pPr>
            <a:r>
              <a:rPr lang="fi-FI" altLang="fi-FI" sz="1800" b="1" dirty="0"/>
              <a:t>Tilastokeskuksen tuoreimpien suhdannetietojen mukaan Satakunnan yritysten yhteenlaskettu liikevaihto kohosi vuoden 2022 tammi–kesäkuussa 21,4 % vuoden 2021 vastaavaan aikaan verrattuna. Koko maassa kasvua kirjattiin vastaavasti 17,2 %. Ero Satakunnan hyväksi selittyy pitkälti maakunnan teollisuuden ja rakentamisen paremmalla vedolla. </a:t>
            </a:r>
          </a:p>
          <a:p>
            <a:pPr>
              <a:defRPr/>
            </a:pPr>
            <a:r>
              <a:rPr lang="fi-FI" altLang="fi-FI" sz="1800" b="1" dirty="0"/>
              <a:t>Maakunnan yrityksistä 59 % saavutti tammi–kesäkuussa liikevaihdon kasvua. 42 % yrityskannasta ylsi vähintään 15 %:n nousuun. Toimiala- ja yrityskohtainen vaihtelu on ollut aiempaa vähäisempää, sillä lähes kaikkien päätoimialojen liikevaihto kasvoi nopeasti tai erittäin nopeasti, tosin osin inflaation vuoksi. Eniten kasvoi yli 20 henkilön yritysten liikevaihto, n. 24 %. 5-19 työntekijän yritysten liikevaihto kohosi 14 %. Alle viiden hengen yritysten nousu oli 18 %:n luokkaa. Suurin muutosvaikutus Satakunnan talouden suuntaviivoihin on edelleen ollut yli 20 hengen lähinnä teollisuudessa toimivilla yrityksillä. Alle viisi vuotta toimineiden yritysten liikevaihto kohosi alkuvuoden aikana n. 60 %. Yli viisi vuotta toimineiden kasvu oli keskimäärin 20 %:n luokkaa. </a:t>
            </a:r>
          </a:p>
          <a:p>
            <a:pPr>
              <a:defRPr/>
            </a:pPr>
            <a:r>
              <a:rPr lang="fi-FI" altLang="fi-FI" sz="1800" b="1" dirty="0"/>
              <a:t>Koko maassa keskimäärin talous kasvoi poikkeuksellisen kovalla vauhdilla. Lähinnä teollisuuden ja etenkin metallialojen sekä rakentamisen vaisumpi vauhti alkuvuonna 2022 heikensi liikevaihdon kasvun Satakuntaa hieman hitaammaksi, joskin näissäkin liikevaihdon kasvu oli silti yhä erittäin nopeaa. Kaikki päätoimialat pääsivät kasvuun kiinni.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18</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97166" y="-13097"/>
            <a:ext cx="10515600" cy="909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 </a:t>
            </a:r>
            <a:r>
              <a:rPr lang="en-GB" altLang="fi-FI" sz="2700" b="1" cap="all" spc="-50" dirty="0" err="1">
                <a:solidFill>
                  <a:srgbClr val="0070C0"/>
                </a:solidFill>
                <a:effectLst>
                  <a:outerShdw blurRad="38100" dist="38100" dir="2700000" algn="tl">
                    <a:srgbClr val="000000">
                      <a:alpha val="43137"/>
                    </a:srgbClr>
                  </a:outerShdw>
                </a:effectLst>
              </a:rPr>
              <a:t>liikevaihto</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pic>
        <p:nvPicPr>
          <p:cNvPr id="9" name="Picture 8">
            <a:extLst>
              <a:ext uri="{FF2B5EF4-FFF2-40B4-BE49-F238E27FC236}">
                <a16:creationId xmlns:a16="http://schemas.microsoft.com/office/drawing/2014/main" id="{44519F6A-0975-F197-1AFE-17B45C9ED838}"/>
              </a:ext>
            </a:extLst>
          </p:cNvPr>
          <p:cNvPicPr>
            <a:picLocks noChangeAspect="1"/>
          </p:cNvPicPr>
          <p:nvPr/>
        </p:nvPicPr>
        <p:blipFill>
          <a:blip r:embed="rId3"/>
          <a:stretch>
            <a:fillRect/>
          </a:stretch>
        </p:blipFill>
        <p:spPr>
          <a:xfrm>
            <a:off x="47537" y="4859726"/>
            <a:ext cx="12096925" cy="1899176"/>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3559" y="994408"/>
            <a:ext cx="5321980" cy="3803948"/>
          </a:xfrm>
        </p:spPr>
        <p:txBody>
          <a:bodyPr>
            <a:noAutofit/>
          </a:bodyPr>
          <a:lstStyle/>
          <a:p>
            <a:pPr>
              <a:defRPr/>
            </a:pPr>
            <a:r>
              <a:rPr lang="fi-FI" altLang="fi-FI" sz="2000" b="1" dirty="0"/>
              <a:t>Vuoden 2021 heinäkuun ja vuoden 2022 maaliskuun välillä yritysten liikevaihto kasvoi voimakkaasti kaikissa Satakunnan seutukunnissa. Ripein kasvu kirjattiin Pohjois-Satakunnassa, sillä viime vuoden lopulla kasvu oli siellä poikkeuksellisen nopeaa.</a:t>
            </a:r>
          </a:p>
          <a:p>
            <a:pPr>
              <a:defRPr/>
            </a:pPr>
            <a:r>
              <a:rPr lang="fi-FI" altLang="fi-FI" sz="2000" b="1" dirty="0"/>
              <a:t> Vuoden 2022 alussa kaikkien maakunnan seutukuntien liikevaihto kohosi lähes saman verran. Kasvu on ollut tarkasteluajanjaksolla pääosin maan keskiarvoa nopeampaa.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19</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3286" y="-2540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2021-22: </a:t>
            </a:r>
            <a:r>
              <a:rPr lang="en-GB" altLang="fi-FI" sz="2700" b="1" cap="all" spc="-50" dirty="0" err="1">
                <a:solidFill>
                  <a:srgbClr val="0070C0"/>
                </a:solidFill>
                <a:effectLst>
                  <a:outerShdw blurRad="38100" dist="38100" dir="2700000" algn="tl">
                    <a:srgbClr val="000000">
                      <a:alpha val="43137"/>
                    </a:srgbClr>
                  </a:outerShdw>
                </a:effectLst>
              </a:rPr>
              <a:t>Liikevaihto</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seutukunnittain</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5352176" y="563750"/>
            <a:ext cx="4338755" cy="70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5481086" y="599218"/>
            <a:ext cx="4887287" cy="6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1">
            <a:extLst>
              <a:ext uri="{FF2B5EF4-FFF2-40B4-BE49-F238E27FC236}">
                <a16:creationId xmlns:a16="http://schemas.microsoft.com/office/drawing/2014/main" id="{A7A354AC-363B-8551-1C16-9FF0702DD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086" y="1056419"/>
            <a:ext cx="6574557" cy="39946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13D7E57-5CE0-5045-442C-AA4A58B77290}"/>
              </a:ext>
            </a:extLst>
          </p:cNvPr>
          <p:cNvPicPr>
            <a:picLocks noChangeAspect="1"/>
          </p:cNvPicPr>
          <p:nvPr/>
        </p:nvPicPr>
        <p:blipFill>
          <a:blip r:embed="rId4"/>
          <a:stretch>
            <a:fillRect/>
          </a:stretch>
        </p:blipFill>
        <p:spPr>
          <a:xfrm>
            <a:off x="53559" y="5801581"/>
            <a:ext cx="12124616" cy="1064295"/>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97814" y="3219450"/>
            <a:ext cx="6988786" cy="2387600"/>
          </a:xfrm>
        </p:spPr>
        <p:txBody>
          <a:bodyPr>
            <a:normAutofit fontScale="90000"/>
          </a:bodyPr>
          <a:lstStyle/>
          <a:p>
            <a:pPr lvl="0" algn="l" eaLnBrk="0" fontAlgn="base" hangingPunct="0">
              <a:lnSpc>
                <a:spcPct val="100000"/>
              </a:lnSpc>
              <a:spcBef>
                <a:spcPct val="20000"/>
              </a:spcBef>
              <a:spcAft>
                <a:spcPct val="0"/>
              </a:spcAft>
            </a:pPr>
            <a:br>
              <a:rPr lang="en-GB" altLang="fi-FI" sz="4000" b="1" kern="0" dirty="0">
                <a:solidFill>
                  <a:srgbClr val="003399"/>
                </a:solidFill>
                <a:latin typeface="Arial"/>
              </a:rPr>
            </a:br>
            <a:br>
              <a:rPr lang="en-GB" altLang="fi-FI" sz="4000" b="1" kern="0" dirty="0">
                <a:solidFill>
                  <a:srgbClr val="003399"/>
                </a:solidFill>
                <a:latin typeface="Arial"/>
              </a:rPr>
            </a:br>
            <a:br>
              <a:rPr lang="en-GB" altLang="fi-FI" sz="4000" b="1" kern="0" dirty="0">
                <a:solidFill>
                  <a:srgbClr val="003399"/>
                </a:solidFill>
                <a:latin typeface="Arial"/>
              </a:rPr>
            </a:b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a:t>
            </a:r>
            <a:r>
              <a:rPr lang="en-GB" altLang="fi-FI" sz="4000" b="1" kern="0" dirty="0" err="1">
                <a:solidFill>
                  <a:srgbClr val="003399"/>
                </a:solidFill>
                <a:latin typeface="Arial"/>
              </a:rPr>
              <a:t>ja</a:t>
            </a:r>
            <a:r>
              <a:rPr lang="en-GB" altLang="fi-FI" sz="4000" b="1" kern="0" dirty="0">
                <a:solidFill>
                  <a:srgbClr val="003399"/>
                </a:solidFill>
                <a:latin typeface="Arial"/>
              </a:rPr>
              <a:t>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39</a:t>
            </a:r>
            <a:br>
              <a:rPr lang="en-GB" altLang="fi-FI" sz="2800" b="1" kern="0" dirty="0">
                <a:solidFill>
                  <a:srgbClr val="003399"/>
                </a:solidFill>
                <a:latin typeface="Arial"/>
              </a:rPr>
            </a:br>
            <a:r>
              <a:rPr lang="en-GB" altLang="fi-FI" sz="3600" kern="0" dirty="0" err="1">
                <a:solidFill>
                  <a:srgbClr val="003399"/>
                </a:solidFill>
                <a:latin typeface="Arial"/>
                <a:ea typeface="+mn-ea"/>
                <a:cs typeface="+mn-cs"/>
              </a:rPr>
              <a:t>Joulukuu</a:t>
            </a:r>
            <a:r>
              <a:rPr lang="en-GB" altLang="fi-FI" sz="3600" kern="0" dirty="0">
                <a:solidFill>
                  <a:srgbClr val="003399"/>
                </a:solidFill>
                <a:latin typeface="Arial"/>
                <a:ea typeface="+mn-ea"/>
                <a:cs typeface="+mn-cs"/>
              </a:rPr>
              <a:t> 2022</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2200" kern="0" dirty="0" err="1">
                <a:solidFill>
                  <a:srgbClr val="FF9933"/>
                </a:solidFill>
                <a:latin typeface="Arial"/>
                <a:ea typeface="+mn-ea"/>
                <a:cs typeface="+mn-cs"/>
              </a:rPr>
              <a:t>WinNova</a:t>
            </a:r>
            <a:r>
              <a:rPr lang="fi-FI" altLang="fi-FI" sz="220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9" name="Kuva 8">
            <a:extLst>
              <a:ext uri="{FF2B5EF4-FFF2-40B4-BE49-F238E27FC236}">
                <a16:creationId xmlns:a16="http://schemas.microsoft.com/office/drawing/2014/main" id="{8E0C73A3-E886-4DFE-BEEA-EB0B6C83C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05" y="5948680"/>
            <a:ext cx="2196830" cy="584200"/>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71487" y="-75128"/>
            <a:ext cx="10515600" cy="86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tammi−kesäkuu</a:t>
            </a:r>
            <a:r>
              <a:rPr lang="en-GB" altLang="fi-FI" sz="2700" b="1" cap="all" spc="-50" dirty="0">
                <a:solidFill>
                  <a:srgbClr val="FFC000"/>
                </a:solidFill>
                <a:effectLst>
                  <a:outerShdw blurRad="38100" dist="38100" dir="2700000" algn="tl">
                    <a:srgbClr val="000000">
                      <a:alpha val="43137"/>
                    </a:srgbClr>
                  </a:outerShdw>
                </a:effectLst>
                <a:latin typeface="Calibri Light" panose="020F0302020204030204"/>
              </a:rPr>
              <a:t> 2022</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vienti</a:t>
            </a:r>
            <a:endParaRPr kumimoji="0" lang="en-US"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736330"/>
            <a:ext cx="11618752" cy="1677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Satakunnassa teollisuuden viennin arvo kasvoi selvästi vuoden 2022 tammi-kesäkuussa. Kohonneet tuottajahinnat vaikuttavat osin nousun taustalla. Sekä metsä- että teknologiateollisuus ylsivät huippulukemiin. Koko teollisuuden viennin arvon kasvu jatkui siten hyvin vahvana. Maassa keskimäärin viennin arvon nousu jatkui hieman Satakuntaa vaimeampana, mutta silti poikkeuksellisen nopeana. Tärkeimmät vientialat, metsä- ja teknologiateollisuus, ylsivät huippulukemiin. </a:t>
            </a:r>
          </a:p>
          <a:p>
            <a:pPr>
              <a:defRPr/>
            </a:pPr>
            <a:endParaRPr lang="fi-FI" altLang="fi-FI" sz="1400" b="1" dirty="0"/>
          </a:p>
          <a:p>
            <a:pPr>
              <a:defRPr/>
            </a:pPr>
            <a:endParaRPr lang="fi-FI" altLang="fi-FI" sz="1400" b="1" dirty="0"/>
          </a:p>
        </p:txBody>
      </p:sp>
      <p:sp>
        <p:nvSpPr>
          <p:cNvPr id="9" name="TextBox 8">
            <a:extLst>
              <a:ext uri="{FF2B5EF4-FFF2-40B4-BE49-F238E27FC236}">
                <a16:creationId xmlns:a16="http://schemas.microsoft.com/office/drawing/2014/main" id="{68D7291F-5797-49D9-BE6D-B609C8C9A6D5}"/>
              </a:ext>
            </a:extLst>
          </p:cNvPr>
          <p:cNvSpPr txBox="1"/>
          <p:nvPr/>
        </p:nvSpPr>
        <p:spPr>
          <a:xfrm>
            <a:off x="-1" y="2170072"/>
            <a:ext cx="6686551" cy="2442079"/>
          </a:xfrm>
          <a:prstGeom prst="rect">
            <a:avLst/>
          </a:prstGeom>
          <a:noFill/>
        </p:spPr>
        <p:txBody>
          <a:bodyPr wrap="square" rtlCol="0">
            <a:spAutoFit/>
          </a:bodyPr>
          <a:lstStyle/>
          <a:p>
            <a:pPr marL="230400" indent="-230400">
              <a:lnSpc>
                <a:spcPct val="80000"/>
              </a:lnSpc>
              <a:spcBef>
                <a:spcPts val="1000"/>
              </a:spcBef>
              <a:buFont typeface="Arial" panose="020B0604020202020204" pitchFamily="34" charset="0"/>
              <a:buChar char="•"/>
            </a:pPr>
            <a:r>
              <a:rPr lang="sv-SE" b="1" dirty="0">
                <a:highlight>
                  <a:srgbClr val="FFFF00"/>
                </a:highlight>
              </a:rPr>
              <a:t>Satakunnan </a:t>
            </a:r>
            <a:r>
              <a:rPr lang="sv-SE" b="1" dirty="0" err="1">
                <a:highlight>
                  <a:srgbClr val="FFFF00"/>
                </a:highlight>
              </a:rPr>
              <a:t>teollisuuden</a:t>
            </a:r>
            <a:r>
              <a:rPr lang="sv-SE" b="1" dirty="0">
                <a:highlight>
                  <a:srgbClr val="FFFF00"/>
                </a:highlight>
              </a:rPr>
              <a:t> </a:t>
            </a:r>
            <a:r>
              <a:rPr lang="sv-SE" b="1" dirty="0" err="1">
                <a:highlight>
                  <a:srgbClr val="FFFF00"/>
                </a:highlight>
              </a:rPr>
              <a:t>viennin</a:t>
            </a:r>
            <a:r>
              <a:rPr lang="sv-SE" b="1" dirty="0">
                <a:highlight>
                  <a:srgbClr val="FFFF00"/>
                </a:highlight>
              </a:rPr>
              <a:t> </a:t>
            </a:r>
            <a:r>
              <a:rPr lang="sv-SE" b="1" dirty="0" err="1">
                <a:highlight>
                  <a:srgbClr val="FFFF00"/>
                </a:highlight>
              </a:rPr>
              <a:t>arvosta</a:t>
            </a:r>
            <a:r>
              <a:rPr lang="sv-SE" b="1" dirty="0">
                <a:highlight>
                  <a:srgbClr val="FFFF00"/>
                </a:highlight>
              </a:rPr>
              <a:t> 56 % </a:t>
            </a:r>
            <a:r>
              <a:rPr lang="sv-SE" b="1" dirty="0" err="1">
                <a:highlight>
                  <a:srgbClr val="FFFF00"/>
                </a:highlight>
              </a:rPr>
              <a:t>syntyy</a:t>
            </a:r>
            <a:r>
              <a:rPr lang="sv-SE" b="1" dirty="0">
                <a:highlight>
                  <a:srgbClr val="FFFF00"/>
                </a:highlight>
              </a:rPr>
              <a:t> </a:t>
            </a:r>
            <a:r>
              <a:rPr lang="sv-SE" b="1" dirty="0" err="1">
                <a:highlight>
                  <a:srgbClr val="FFFF00"/>
                </a:highlight>
              </a:rPr>
              <a:t>teknologiateollisuudessa</a:t>
            </a:r>
            <a:r>
              <a:rPr lang="sv-SE" b="1" dirty="0">
                <a:highlight>
                  <a:srgbClr val="FFFF00"/>
                </a:highlight>
              </a:rPr>
              <a:t> (2,6 </a:t>
            </a:r>
            <a:r>
              <a:rPr lang="sv-SE" b="1" dirty="0" err="1">
                <a:highlight>
                  <a:srgbClr val="FFFF00"/>
                </a:highlight>
              </a:rPr>
              <a:t>mrd</a:t>
            </a:r>
            <a:r>
              <a:rPr lang="sv-SE" b="1" dirty="0">
                <a:highlight>
                  <a:srgbClr val="FFFF00"/>
                </a:highlight>
              </a:rPr>
              <a:t>. €), 32 % </a:t>
            </a:r>
            <a:r>
              <a:rPr lang="sv-SE" b="1" dirty="0" err="1">
                <a:highlight>
                  <a:srgbClr val="FFFF00"/>
                </a:highlight>
              </a:rPr>
              <a:t>metsäteollisuudessa</a:t>
            </a:r>
            <a:r>
              <a:rPr lang="sv-SE" b="1" dirty="0">
                <a:highlight>
                  <a:srgbClr val="FFFF00"/>
                </a:highlight>
              </a:rPr>
              <a:t> (1,5 </a:t>
            </a:r>
            <a:r>
              <a:rPr lang="sv-SE" b="1" dirty="0" err="1">
                <a:highlight>
                  <a:srgbClr val="FFFF00"/>
                </a:highlight>
              </a:rPr>
              <a:t>mrd</a:t>
            </a:r>
            <a:r>
              <a:rPr lang="sv-SE" b="1" dirty="0">
                <a:highlight>
                  <a:srgbClr val="FFFF00"/>
                </a:highlight>
              </a:rPr>
              <a:t>. €) ja 1 % </a:t>
            </a:r>
            <a:r>
              <a:rPr lang="sv-SE" b="1" dirty="0" err="1">
                <a:highlight>
                  <a:srgbClr val="FFFF00"/>
                </a:highlight>
              </a:rPr>
              <a:t>elintarviketeollisuudessa</a:t>
            </a:r>
            <a:r>
              <a:rPr lang="sv-SE" b="1" dirty="0">
                <a:highlight>
                  <a:srgbClr val="FFFF00"/>
                </a:highlight>
              </a:rPr>
              <a:t> (47 milj. €) v. 2021. </a:t>
            </a:r>
            <a:r>
              <a:rPr lang="sv-SE" b="1" dirty="0" err="1">
                <a:highlight>
                  <a:srgbClr val="FFFF00"/>
                </a:highlight>
              </a:rPr>
              <a:t>Lopusta</a:t>
            </a:r>
            <a:r>
              <a:rPr lang="sv-SE" b="1" dirty="0">
                <a:highlight>
                  <a:srgbClr val="FFFF00"/>
                </a:highlight>
              </a:rPr>
              <a:t> n. 10 %:sta (485 milj. €) </a:t>
            </a:r>
            <a:r>
              <a:rPr lang="sv-SE" b="1" dirty="0" err="1">
                <a:highlight>
                  <a:srgbClr val="FFFF00"/>
                </a:highlight>
              </a:rPr>
              <a:t>valtaosa</a:t>
            </a:r>
            <a:r>
              <a:rPr lang="sv-SE" b="1" dirty="0">
                <a:highlight>
                  <a:srgbClr val="FFFF00"/>
                </a:highlight>
              </a:rPr>
              <a:t> </a:t>
            </a:r>
            <a:r>
              <a:rPr lang="sv-SE" b="1" dirty="0" err="1">
                <a:highlight>
                  <a:srgbClr val="FFFF00"/>
                </a:highlight>
              </a:rPr>
              <a:t>muodostuu</a:t>
            </a:r>
            <a:r>
              <a:rPr lang="sv-SE" b="1" dirty="0">
                <a:highlight>
                  <a:srgbClr val="FFFF00"/>
                </a:highlight>
              </a:rPr>
              <a:t> </a:t>
            </a:r>
            <a:r>
              <a:rPr lang="sv-SE" b="1" dirty="0" err="1">
                <a:highlight>
                  <a:srgbClr val="FFFF00"/>
                </a:highlight>
              </a:rPr>
              <a:t>kemianteollisuudesta</a:t>
            </a:r>
            <a:r>
              <a:rPr lang="sv-SE" b="1" dirty="0">
                <a:highlight>
                  <a:srgbClr val="FFFF00"/>
                </a:highlight>
              </a:rPr>
              <a:t>. </a:t>
            </a:r>
            <a:r>
              <a:rPr lang="sv-SE" b="1" dirty="0" err="1">
                <a:highlight>
                  <a:srgbClr val="FFFF00"/>
                </a:highlight>
              </a:rPr>
              <a:t>Yhteensä</a:t>
            </a:r>
            <a:r>
              <a:rPr lang="sv-SE" b="1" dirty="0">
                <a:highlight>
                  <a:srgbClr val="FFFF00"/>
                </a:highlight>
              </a:rPr>
              <a:t> </a:t>
            </a:r>
            <a:r>
              <a:rPr lang="sv-SE" b="1" dirty="0" err="1">
                <a:highlight>
                  <a:srgbClr val="FFFF00"/>
                </a:highlight>
              </a:rPr>
              <a:t>teollisuuden</a:t>
            </a:r>
            <a:r>
              <a:rPr lang="sv-SE" b="1" dirty="0">
                <a:highlight>
                  <a:srgbClr val="FFFF00"/>
                </a:highlight>
              </a:rPr>
              <a:t> </a:t>
            </a:r>
            <a:r>
              <a:rPr lang="sv-SE" b="1" dirty="0" err="1">
                <a:highlight>
                  <a:srgbClr val="FFFF00"/>
                </a:highlight>
              </a:rPr>
              <a:t>viennin</a:t>
            </a:r>
            <a:r>
              <a:rPr lang="sv-SE" b="1" dirty="0">
                <a:highlight>
                  <a:srgbClr val="FFFF00"/>
                </a:highlight>
              </a:rPr>
              <a:t> </a:t>
            </a:r>
            <a:r>
              <a:rPr lang="sv-SE" b="1" dirty="0" err="1">
                <a:highlight>
                  <a:srgbClr val="FFFF00"/>
                </a:highlight>
              </a:rPr>
              <a:t>arvo</a:t>
            </a:r>
            <a:r>
              <a:rPr lang="sv-SE" b="1" dirty="0">
                <a:highlight>
                  <a:srgbClr val="FFFF00"/>
                </a:highlight>
              </a:rPr>
              <a:t> </a:t>
            </a:r>
            <a:r>
              <a:rPr lang="sv-SE" b="1" dirty="0" err="1">
                <a:highlight>
                  <a:srgbClr val="FFFF00"/>
                </a:highlight>
              </a:rPr>
              <a:t>oli</a:t>
            </a:r>
            <a:r>
              <a:rPr lang="sv-SE" b="1" dirty="0">
                <a:highlight>
                  <a:srgbClr val="FFFF00"/>
                </a:highlight>
              </a:rPr>
              <a:t> 4,6 </a:t>
            </a:r>
            <a:r>
              <a:rPr lang="sv-SE" b="1" dirty="0" err="1">
                <a:highlight>
                  <a:srgbClr val="FFFF00"/>
                </a:highlight>
              </a:rPr>
              <a:t>mrd</a:t>
            </a:r>
            <a:r>
              <a:rPr lang="sv-SE" b="1" dirty="0">
                <a:highlight>
                  <a:srgbClr val="FFFF00"/>
                </a:highlight>
              </a:rPr>
              <a:t>. € v. 2021, </a:t>
            </a:r>
            <a:r>
              <a:rPr lang="sv-SE" b="1" dirty="0" err="1">
                <a:highlight>
                  <a:srgbClr val="FFFF00"/>
                </a:highlight>
              </a:rPr>
              <a:t>Henkeä</a:t>
            </a:r>
            <a:r>
              <a:rPr lang="sv-SE" b="1" dirty="0">
                <a:highlight>
                  <a:srgbClr val="FFFF00"/>
                </a:highlight>
              </a:rPr>
              <a:t> </a:t>
            </a:r>
            <a:r>
              <a:rPr lang="sv-SE" b="1" dirty="0" err="1">
                <a:highlight>
                  <a:srgbClr val="FFFF00"/>
                </a:highlight>
              </a:rPr>
              <a:t>kohti</a:t>
            </a:r>
            <a:r>
              <a:rPr lang="sv-SE" b="1" dirty="0">
                <a:highlight>
                  <a:srgbClr val="FFFF00"/>
                </a:highlight>
              </a:rPr>
              <a:t> </a:t>
            </a:r>
            <a:r>
              <a:rPr lang="sv-SE" b="1" dirty="0" err="1">
                <a:highlight>
                  <a:srgbClr val="FFFF00"/>
                </a:highlight>
              </a:rPr>
              <a:t>laskettuna</a:t>
            </a:r>
            <a:r>
              <a:rPr lang="sv-SE" b="1" dirty="0">
                <a:highlight>
                  <a:srgbClr val="FFFF00"/>
                </a:highlight>
              </a:rPr>
              <a:t> </a:t>
            </a:r>
            <a:r>
              <a:rPr lang="sv-SE" b="1" dirty="0" err="1">
                <a:highlight>
                  <a:srgbClr val="FFFF00"/>
                </a:highlight>
              </a:rPr>
              <a:t>sija</a:t>
            </a:r>
            <a:r>
              <a:rPr lang="sv-SE" b="1" dirty="0">
                <a:highlight>
                  <a:srgbClr val="FFFF00"/>
                </a:highlight>
              </a:rPr>
              <a:t> </a:t>
            </a:r>
            <a:r>
              <a:rPr lang="sv-SE" b="1" dirty="0" err="1">
                <a:highlight>
                  <a:srgbClr val="FFFF00"/>
                </a:highlight>
              </a:rPr>
              <a:t>oli</a:t>
            </a:r>
            <a:r>
              <a:rPr lang="sv-SE" b="1" dirty="0">
                <a:highlight>
                  <a:srgbClr val="FFFF00"/>
                </a:highlight>
              </a:rPr>
              <a:t> </a:t>
            </a:r>
            <a:r>
              <a:rPr lang="sv-SE" b="1" dirty="0" err="1">
                <a:highlight>
                  <a:srgbClr val="FFFF00"/>
                </a:highlight>
              </a:rPr>
              <a:t>viides</a:t>
            </a:r>
            <a:r>
              <a:rPr lang="sv-SE" b="1" dirty="0">
                <a:highlight>
                  <a:srgbClr val="FFFF00"/>
                </a:highlight>
              </a:rPr>
              <a:t> 19 </a:t>
            </a:r>
            <a:r>
              <a:rPr lang="sv-SE" b="1" dirty="0" err="1">
                <a:highlight>
                  <a:srgbClr val="FFFF00"/>
                </a:highlight>
              </a:rPr>
              <a:t>maakunnasta</a:t>
            </a:r>
            <a:r>
              <a:rPr lang="sv-SE" b="1" dirty="0">
                <a:highlight>
                  <a:srgbClr val="FFFF00"/>
                </a:highlight>
              </a:rPr>
              <a:t>.  </a:t>
            </a:r>
          </a:p>
          <a:p>
            <a:pPr marL="230400" indent="-230400">
              <a:lnSpc>
                <a:spcPct val="80000"/>
              </a:lnSpc>
              <a:spcBef>
                <a:spcPts val="1000"/>
              </a:spcBef>
              <a:buFont typeface="Arial" panose="020B0604020202020204" pitchFamily="34" charset="0"/>
              <a:buChar char="•"/>
            </a:pPr>
            <a:r>
              <a:rPr lang="sv-SE" b="1" dirty="0" err="1">
                <a:highlight>
                  <a:srgbClr val="FFFF00"/>
                </a:highlight>
              </a:rPr>
              <a:t>Tullin</a:t>
            </a:r>
            <a:r>
              <a:rPr lang="sv-SE" b="1" dirty="0">
                <a:highlight>
                  <a:srgbClr val="FFFF00"/>
                </a:highlight>
              </a:rPr>
              <a:t> </a:t>
            </a:r>
            <a:r>
              <a:rPr lang="sv-SE" b="1" dirty="0" err="1">
                <a:highlight>
                  <a:srgbClr val="FFFF00"/>
                </a:highlight>
              </a:rPr>
              <a:t>mukaan</a:t>
            </a:r>
            <a:r>
              <a:rPr lang="sv-SE" b="1" dirty="0">
                <a:highlight>
                  <a:srgbClr val="FFFF00"/>
                </a:highlight>
              </a:rPr>
              <a:t> </a:t>
            </a:r>
            <a:r>
              <a:rPr lang="fi-FI" b="1" dirty="0">
                <a:highlight>
                  <a:srgbClr val="FFFF00"/>
                </a:highlight>
              </a:rPr>
              <a:t>Satakunnan osuus oli jo 7,1 % Suomen viennistä ja sija 4 (19 maakuntaa) v. 2021. Vuoden 2022 tammi-kesäkuussa vientiosuus oli jo 7,8 %. Väestöosuus on 3,9 %.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6536403" y="1872216"/>
            <a:ext cx="4041058" cy="6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6" name="Picture 2">
            <a:extLst>
              <a:ext uri="{FF2B5EF4-FFF2-40B4-BE49-F238E27FC236}">
                <a16:creationId xmlns:a16="http://schemas.microsoft.com/office/drawing/2014/main" id="{F9FEA539-BE30-3F56-D54A-52FE438E8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694" y="1613160"/>
            <a:ext cx="5479294" cy="333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ADB786AA-84A4-209D-A147-A76C53FED1B1}"/>
              </a:ext>
            </a:extLst>
          </p:cNvPr>
          <p:cNvPicPr>
            <a:picLocks noChangeAspect="1"/>
          </p:cNvPicPr>
          <p:nvPr/>
        </p:nvPicPr>
        <p:blipFill>
          <a:blip r:embed="rId4"/>
          <a:stretch>
            <a:fillRect/>
          </a:stretch>
        </p:blipFill>
        <p:spPr>
          <a:xfrm>
            <a:off x="102484" y="4834324"/>
            <a:ext cx="7102900" cy="1977096"/>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0720" y="-27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tammi−kesäkuu</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2022: </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palkkasumma</a:t>
            </a:r>
            <a:endParaRPr kumimoji="0" lang="en-US"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183609"/>
            <a:ext cx="5859366" cy="41350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2000" b="1" dirty="0"/>
              <a:t>Satakunnassa palkkasumma kohosi koronakriisin alkuun saakka. Vuoden 2020 huhti-kesäkuussa palkkasumma putosi poikkeuksellisen paljon. Vuoden 2020 heinä-joulukuussa palkkasumman lasku pysähtyi sekä Satakunnassa että maassa keskimäärin, sillä talouden laskusuhdanne hellitti hieman rajoitusten lieventämisen jälkeen. </a:t>
            </a:r>
          </a:p>
          <a:p>
            <a:pPr>
              <a:defRPr/>
            </a:pPr>
            <a:r>
              <a:rPr lang="fi-FI" altLang="fi-FI" sz="2000" b="1" dirty="0"/>
              <a:t>Vuoden 2021 alussa palkkasumma kääntyi selvään nousuun sekä Satakunnassa että valtakunnallisesti. Vuoden 2021 syyskesällä kasvu kiihtyi edelleen ja oli poikkeuksellisen nopeaa molemmilla alueilla. Kasvu on jatkunut ripeänä ainakin vuoden 2022 kesäkuun loppuun saakka talouden elpyessä. Satakunnassa palkkasumman nousu on jäänyt maan keskiarvoa vaimeammaksi. </a:t>
            </a:r>
          </a:p>
          <a:p>
            <a:pPr marL="0" indent="0">
              <a:buNone/>
              <a:defRPr/>
            </a:pPr>
            <a:endParaRPr lang="fi-FI" altLang="fi-FI" sz="1400" b="1" dirty="0"/>
          </a:p>
          <a:p>
            <a:pPr marL="0" indent="0">
              <a:buNone/>
              <a:defRPr/>
            </a:pPr>
            <a:endParaRPr lang="fi-FI" altLang="fi-FI" sz="1400" b="1" dirty="0"/>
          </a:p>
        </p:txBody>
      </p:sp>
      <p:pic>
        <p:nvPicPr>
          <p:cNvPr id="2050" name="Picture 2">
            <a:extLst>
              <a:ext uri="{FF2B5EF4-FFF2-40B4-BE49-F238E27FC236}">
                <a16:creationId xmlns:a16="http://schemas.microsoft.com/office/drawing/2014/main" id="{A3F0A2B0-5AD9-DAF4-F714-A91C2CB34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635" y="1175642"/>
            <a:ext cx="5542802" cy="337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EDF566C-BA9B-2676-CCDC-E5304E9C3DCF}"/>
              </a:ext>
            </a:extLst>
          </p:cNvPr>
          <p:cNvPicPr>
            <a:picLocks noChangeAspect="1"/>
          </p:cNvPicPr>
          <p:nvPr/>
        </p:nvPicPr>
        <p:blipFill>
          <a:blip r:embed="rId4"/>
          <a:stretch>
            <a:fillRect/>
          </a:stretch>
        </p:blipFill>
        <p:spPr>
          <a:xfrm>
            <a:off x="0" y="5597632"/>
            <a:ext cx="8019875" cy="1284952"/>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5349" y="-261939"/>
            <a:ext cx="11324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tammi−kesäkuu</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2022: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työllisyys</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10078876" y="133594"/>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45349" y="790802"/>
            <a:ext cx="5611016" cy="62669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Satakunnassa henkilöstömäärien kasvu jatkui ripeänä alkuvuonna 2022. Henkilöstömäärät ovat ylittäneet päätoimialoilla koronakriisiä edeltäneen tason. </a:t>
            </a:r>
          </a:p>
          <a:p>
            <a:pPr>
              <a:defRPr/>
            </a:pPr>
            <a:r>
              <a:rPr lang="fi-FI" altLang="fi-FI" sz="1800" b="1" dirty="0"/>
              <a:t>Satakunnassa työvoiman kysyntä on kasvanut viime vuoteen verrattuna lähes kaikilla keskeisillä ammattialoilla. Samaan aikaan työnantajien kokemat rekrytointiongelmat ovat kasvaneet. Nyt kun hitaan kasvun aika ja ainakin lyhytaikainen taantuma näyttää entistä todennäköisemmältä, on odotettavissa, että työllisyys heikkenee yritysten monilla aloilla sopeuttaessa toimintaansa (Satakunnan ELY-keskus, Alueelliset kehitysnäkymät syksy 2022). </a:t>
            </a:r>
          </a:p>
          <a:p>
            <a:pPr>
              <a:defRPr/>
            </a:pPr>
            <a:r>
              <a:rPr lang="fi-FI" altLang="fi-FI" sz="1800" b="1" dirty="0"/>
              <a:t>Satakunnassa oli lokakuun lopussa 8 270 työtöntä työnhakijaa, mikä on 280 henkeä (3,3 %) vähemmän kuin vuotta aikaisemmin. Kuukautta aiemmasta työttömien määrä nousi 140 hengellä. Työttömyysaste oli lokakuussa 8,6 %. Työttömyyden laskuvauhti on Satakunnassa hidastumassa. 30-49-vuotiaita työttömiä oli jo vuoden takaista enemmän. Etenkin ulkomaalaisten työttömien työnhakijoiden määrä on selvästi kasvanut vuotta aiemmasta. Sen sijaan pitkäaikaistyöttömien määrä on vielä huomattavasti laskenut. </a:t>
            </a:r>
          </a:p>
          <a:p>
            <a:pPr>
              <a:defRPr/>
            </a:pPr>
            <a:r>
              <a:rPr lang="fi-FI" altLang="fi-FI" sz="1800" b="1" dirty="0"/>
              <a:t>Työvoiman kysyntä on edelleen jatkunut varsin vilkkaana. Työ- ja elinkeinotoimistossa oli lokakuussa Satakunnassa yhteensä 3850 avointa työpaikkaa, joista kuukauden aikana avautuneita uusia työpaikkoja oli vajaat 1 700 (Satakunnan työllisyyskatsaus lokakuu 2022). </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3074" name="Picture 2">
            <a:extLst>
              <a:ext uri="{FF2B5EF4-FFF2-40B4-BE49-F238E27FC236}">
                <a16:creationId xmlns:a16="http://schemas.microsoft.com/office/drawing/2014/main" id="{E5E6ADB0-528E-8C54-EDF1-5334C369B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303" y="1007743"/>
            <a:ext cx="6326979" cy="38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C53C4A1-3841-7D41-E840-EF6C64B3EF5E}"/>
              </a:ext>
            </a:extLst>
          </p:cNvPr>
          <p:cNvPicPr>
            <a:picLocks noChangeAspect="1"/>
          </p:cNvPicPr>
          <p:nvPr/>
        </p:nvPicPr>
        <p:blipFill>
          <a:blip r:embed="rId4"/>
          <a:stretch>
            <a:fillRect/>
          </a:stretch>
        </p:blipFill>
        <p:spPr>
          <a:xfrm>
            <a:off x="6148704" y="5719589"/>
            <a:ext cx="5974345" cy="1082850"/>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2021-22: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seutukunnittain</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060273"/>
            <a:ext cx="12192000" cy="2548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Vuoden 2021 heinäkuun ja vuoden 2022 maaliskuun välillä henkilöstömäärät kasvoivat kaikissa Satakunnan seutukunnissa. Satakunnassa kasvu on jäänyt yleisesti hieman alle maan keskitason  Luvut sisältävät myös julkisen sektorin. </a:t>
            </a:r>
          </a:p>
          <a:p>
            <a:pPr>
              <a:defRPr/>
            </a:pPr>
            <a:r>
              <a:rPr lang="fi-FI" altLang="fi-FI" sz="1800" b="1" dirty="0"/>
              <a:t>Jokaisen seutukunnan henkilöstömäärä on kuitenkin kohonnut vuoden 2021 keväästä alkaen. Nopein nousu on kirjattu Porin ja Rauman seutukunnissa, joskin v. 2022 alussa Pohjois-Satakunnassa kasvu kiihtyi Rauman ohi. </a:t>
            </a:r>
          </a:p>
          <a:p>
            <a:pPr>
              <a:defRPr/>
            </a:pPr>
            <a:endParaRPr lang="fi-FI" altLang="fi-FI" sz="1400" b="1" dirty="0"/>
          </a:p>
          <a:p>
            <a:pPr>
              <a:defRPr/>
            </a:pPr>
            <a:endParaRPr lang="fi-FI" altLang="fi-FI" sz="1400" b="1" dirty="0"/>
          </a:p>
          <a:p>
            <a:pPr>
              <a:defRPr/>
            </a:pPr>
            <a:endParaRPr lang="fi-FI" altLang="fi-FI" sz="140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4098" name="Picture 2">
            <a:extLst>
              <a:ext uri="{FF2B5EF4-FFF2-40B4-BE49-F238E27FC236}">
                <a16:creationId xmlns:a16="http://schemas.microsoft.com/office/drawing/2014/main" id="{57EC073E-4CE6-078B-F19D-8970DE827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3711857"/>
            <a:ext cx="4958197" cy="300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580F311-4638-73E5-7D43-C14450B07EF4}"/>
              </a:ext>
            </a:extLst>
          </p:cNvPr>
          <p:cNvPicPr>
            <a:picLocks noChangeAspect="1"/>
          </p:cNvPicPr>
          <p:nvPr/>
        </p:nvPicPr>
        <p:blipFill>
          <a:blip r:embed="rId4"/>
          <a:stretch>
            <a:fillRect/>
          </a:stretch>
        </p:blipFill>
        <p:spPr>
          <a:xfrm>
            <a:off x="0" y="2415261"/>
            <a:ext cx="12172554" cy="1068503"/>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6228" y="1169993"/>
            <a:ext cx="12334427" cy="4668832"/>
          </a:xfrm>
        </p:spPr>
        <p:txBody>
          <a:bodyPr>
            <a:normAutofit fontScale="92500"/>
          </a:bodyPr>
          <a:lstStyle/>
          <a:p>
            <a:pPr>
              <a:defRPr/>
            </a:pPr>
            <a:r>
              <a:rPr lang="fi-FI" altLang="fi-FI" sz="2400" b="1" dirty="0"/>
              <a:t>Elintarviketeollisuuden liikevaihto kohosi nopeasti vuoden 2022 ensimmäisellä puoliskolla sekä Satakunnassa että valtakunnallisesti. Hintojen nousu vaikuttaa osaltaan kasvun taustalla. Henkilöstömäärän nousu jatkui ainakin Satakunnassa, joten myös tuotantomäärät lienevät kohonneet. </a:t>
            </a:r>
          </a:p>
          <a:p>
            <a:pPr>
              <a:defRPr/>
            </a:pPr>
            <a:r>
              <a:rPr lang="fi-FI" altLang="fi-FI" sz="2400" b="1" dirty="0"/>
              <a:t>Pellervon syksyn 2022 maa- ja elintarviketalouden syksyn ennusteen mukaan kriittinen tekijä lähikuukausina koko ruokaketjulle on sähkön saatavuus ja hinta sekä maataloudelle lannoitteiden hintakehitys. Korkea inflaatio taloudessa on pitkittynyt. Ennuste perustuu oletukseen, jossa Venäjän helmikuussa 2022 aloittama hyökkäyssota Ukrainaan jatkuu. Sodan tilannekuva voi muuttua nopeasti, mikä voi entisestään lisätä epävarmuutta toimintaympäristössä ja markkinoilla ennustekauden aikana. Lisäksi Venäjän sisäinen tilanne voi vaikuttaa markkinanäkymiin. On kuitenkin odotettavissa, että markkinat sopeutuvat ja hakevat uutta tasapainoa, mikä näkyy kustannusten ja hintojen nousun hidastumisena ja osin myös kääntymisenä laskuun ensi vuoden aikana. Sopeutumista tapahtuu sekä kulutuksessa että tuotannossa, mutta kustannus- ja hintataso jäävät tavanomaista korkeammaksi ennustekauden aikana. Kaiken kaikkiaan markkinoilla on edelleen suurta epävarmuutta, mikä heijastuu kustannusten ja hintojen kehitykseen ja lisää hintojen vaihtelua.</a:t>
            </a:r>
          </a:p>
        </p:txBody>
      </p:sp>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24</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5627" y="0"/>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p>
          <a:p>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10035696" y="0"/>
            <a:ext cx="2044173" cy="534499"/>
          </a:xfrm>
          <a:prstGeom prst="rect">
            <a:avLst/>
          </a:prstGeom>
        </p:spPr>
      </p:pic>
      <p:pic>
        <p:nvPicPr>
          <p:cNvPr id="6" name="Picture 5">
            <a:extLst>
              <a:ext uri="{FF2B5EF4-FFF2-40B4-BE49-F238E27FC236}">
                <a16:creationId xmlns:a16="http://schemas.microsoft.com/office/drawing/2014/main" id="{5B620153-4633-3C48-4A21-5611839CBBC3}"/>
              </a:ext>
            </a:extLst>
          </p:cNvPr>
          <p:cNvPicPr>
            <a:picLocks noChangeAspect="1"/>
          </p:cNvPicPr>
          <p:nvPr/>
        </p:nvPicPr>
        <p:blipFill>
          <a:blip r:embed="rId3"/>
          <a:stretch>
            <a:fillRect/>
          </a:stretch>
        </p:blipFill>
        <p:spPr>
          <a:xfrm>
            <a:off x="113241" y="5714035"/>
            <a:ext cx="7507129" cy="106544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25</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5627" y="0"/>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 </a:t>
            </a:r>
          </a:p>
          <a:p>
            <a:r>
              <a:rPr lang="en-GB" altLang="fi-FI" sz="2700" b="1" cap="all" spc="-50" dirty="0" err="1">
                <a:solidFill>
                  <a:srgbClr val="0070C0"/>
                </a:solidFill>
                <a:effectLst>
                  <a:outerShdw blurRad="38100" dist="38100" dir="2700000" algn="tl">
                    <a:srgbClr val="000000">
                      <a:alpha val="43137"/>
                    </a:srgbClr>
                  </a:outerShdw>
                </a:effectLst>
              </a:rPr>
              <a:t>Elintarviketeollisuus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vientitiedot</a:t>
            </a:r>
            <a:r>
              <a:rPr lang="en-GB" altLang="fi-FI" sz="2700" b="1" cap="all" spc="-50" dirty="0">
                <a:solidFill>
                  <a:srgbClr val="0070C0"/>
                </a:solidFill>
                <a:effectLst>
                  <a:outerShdw blurRad="38100" dist="38100" dir="2700000" algn="tl">
                    <a:srgbClr val="000000">
                      <a:alpha val="43137"/>
                    </a:srgbClr>
                  </a:outerShdw>
                </a:effectLst>
              </a:rPr>
              <a:t> vain v. 2021 </a:t>
            </a:r>
            <a:r>
              <a:rPr lang="en-GB" altLang="fi-FI" sz="2700" b="1" cap="all" spc="-50" dirty="0" err="1">
                <a:solidFill>
                  <a:srgbClr val="0070C0"/>
                </a:solidFill>
                <a:effectLst>
                  <a:outerShdw blurRad="38100" dist="38100" dir="2700000" algn="tl">
                    <a:srgbClr val="000000">
                      <a:alpha val="43137"/>
                    </a:srgbClr>
                  </a:outerShdw>
                </a:effectLst>
              </a:rPr>
              <a:t>loppuun</a:t>
            </a:r>
            <a:r>
              <a:rPr lang="en-GB" altLang="fi-FI" sz="2700" b="1" cap="all" spc="-50" dirty="0">
                <a:solidFill>
                  <a:srgbClr val="0070C0"/>
                </a:solidFill>
                <a:effectLst>
                  <a:outerShdw blurRad="38100" dist="38100" dir="2700000" algn="tl">
                    <a:srgbClr val="000000">
                      <a:alpha val="43137"/>
                    </a:srgbClr>
                  </a:outerShdw>
                </a:effectLst>
              </a:rPr>
              <a:t>)</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10035696" y="0"/>
            <a:ext cx="2044173" cy="534499"/>
          </a:xfrm>
          <a:prstGeom prst="rect">
            <a:avLst/>
          </a:prstGeom>
        </p:spPr>
      </p:pic>
      <p:pic>
        <p:nvPicPr>
          <p:cNvPr id="5126" name="Picture 6">
            <a:extLst>
              <a:ext uri="{FF2B5EF4-FFF2-40B4-BE49-F238E27FC236}">
                <a16:creationId xmlns:a16="http://schemas.microsoft.com/office/drawing/2014/main" id="{EA170B79-A560-4C60-8A62-785163708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75" y="3943872"/>
            <a:ext cx="5011444" cy="30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217C7A8A-B68F-DCAA-8436-7685BBCB2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875" y="926564"/>
            <a:ext cx="4944742" cy="301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191FD9BB-0898-1C0D-93D1-D145BE07D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9982" y="926564"/>
            <a:ext cx="4944743" cy="301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157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72361" y="805046"/>
            <a:ext cx="12098734" cy="3953173"/>
          </a:xfrm>
        </p:spPr>
        <p:txBody>
          <a:bodyPr>
            <a:noAutofit/>
          </a:bodyPr>
          <a:lstStyle/>
          <a:p>
            <a:pPr>
              <a:defRPr/>
            </a:pPr>
            <a:r>
              <a:rPr lang="fi-FI" altLang="fi-FI" sz="2200" b="1" dirty="0"/>
              <a:t>Metsäteollisuudessa vuoden 2022 alkupuolisko sujui yhä kovan kasvun merkeissä. Kehitys edusti teollisuuden kärkipäätä. Sekä liikevaihto että vienti kasvoivat roimasti, Satakunnassa edelleen maan keskitasoa reippaammin. Kohonnut hintataso on osaltaan nousun taustalla. Koronaa edeltänyt tasokin ylitettiin myös Satakunnassa. Satakunnassa kehitystä on taannuttanut paperikoneen sulkeminen Raumalla, mutta uuden sahan avaaminen piristää osaltaan alan kehitystä jatkossa. Koko maan tasolla vienti on kasvanut eniten puutuotteissa ja kartongissa.  </a:t>
            </a:r>
          </a:p>
          <a:p>
            <a:pPr>
              <a:defRPr/>
            </a:pPr>
            <a:r>
              <a:rPr lang="fi-FI" altLang="fi-FI" sz="2200" b="1" dirty="0"/>
              <a:t>PTT:n lokakuisen ennusteen mukaan talouden epävarmuus ja kulutuksen väheneminen supistavat metsäteollisuustuotteiden kysyntää. Suomalaisen kemiallisen metsäteollisuuden vientiä tukee kuitenkin energian korkea hinta ja saatavuus, jotka parantavat kilpailuasemaa keskieurooppalaisiin kilpailijoihin verrattuna. Kuluvana vuonna paperin ja massan vienti vähenee selvästi alkuvuoden työtaistelun sekä Veitsiluodon sulkeutumisen vuoksi. Rakentamisen volyymin lasku vähentää tänä ja ensi vuonna sahatavaran ja vanerin kysyntää. Sen seurauksena niiden vienti- ja tuotantomäärät supistuvat sekä tänä että ensi vuonna. Sahatavaran vientihinta kääntyy tänä vuonna voimakkaaseen laskuun. Metsäteollisuuden puunkäyttö vähenee tänä vuonna selvästi.</a:t>
            </a:r>
            <a:endParaRPr lang="fi-FI" altLang="fi-FI" sz="220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26</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982200" y="-15359"/>
            <a:ext cx="2044173" cy="534499"/>
          </a:xfrm>
          <a:prstGeom prst="rect">
            <a:avLst/>
          </a:prstGeom>
        </p:spPr>
      </p:pic>
      <p:pic>
        <p:nvPicPr>
          <p:cNvPr id="9" name="Picture 8">
            <a:extLst>
              <a:ext uri="{FF2B5EF4-FFF2-40B4-BE49-F238E27FC236}">
                <a16:creationId xmlns:a16="http://schemas.microsoft.com/office/drawing/2014/main" id="{7181153B-572D-133C-CCBD-4694DE7862C3}"/>
              </a:ext>
            </a:extLst>
          </p:cNvPr>
          <p:cNvPicPr>
            <a:picLocks noChangeAspect="1"/>
          </p:cNvPicPr>
          <p:nvPr/>
        </p:nvPicPr>
        <p:blipFill>
          <a:blip r:embed="rId3"/>
          <a:stretch>
            <a:fillRect/>
          </a:stretch>
        </p:blipFill>
        <p:spPr>
          <a:xfrm>
            <a:off x="91070" y="5549865"/>
            <a:ext cx="8918092" cy="1144357"/>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27</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982200" y="-15359"/>
            <a:ext cx="2044173" cy="534499"/>
          </a:xfrm>
          <a:prstGeom prst="rect">
            <a:avLst/>
          </a:prstGeom>
        </p:spPr>
      </p:pic>
      <p:pic>
        <p:nvPicPr>
          <p:cNvPr id="6147" name="Picture 3">
            <a:extLst>
              <a:ext uri="{FF2B5EF4-FFF2-40B4-BE49-F238E27FC236}">
                <a16:creationId xmlns:a16="http://schemas.microsoft.com/office/drawing/2014/main" id="{472FD163-CEDC-400A-9D82-152007166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17835"/>
            <a:ext cx="5220588" cy="317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3F7B5D1-2131-1ED9-F131-03776849D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37" y="596986"/>
            <a:ext cx="5003464" cy="304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6D927214-BDDD-C45D-185C-8403EEC85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014" y="3651681"/>
            <a:ext cx="4973123" cy="302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AF1211B-5932-C17F-6F2F-075C4234DFB1}"/>
              </a:ext>
            </a:extLst>
          </p:cNvPr>
          <p:cNvPicPr>
            <a:picLocks noChangeAspect="1"/>
          </p:cNvPicPr>
          <p:nvPr/>
        </p:nvPicPr>
        <p:blipFill>
          <a:blip r:embed="rId6"/>
          <a:stretch>
            <a:fillRect/>
          </a:stretch>
        </p:blipFill>
        <p:spPr>
          <a:xfrm>
            <a:off x="6096000" y="3734722"/>
            <a:ext cx="3794940" cy="3099200"/>
          </a:xfrm>
          <a:prstGeom prst="rect">
            <a:avLst/>
          </a:prstGeom>
        </p:spPr>
      </p:pic>
    </p:spTree>
    <p:extLst>
      <p:ext uri="{BB962C8B-B14F-4D97-AF65-F5344CB8AC3E}">
        <p14:creationId xmlns:p14="http://schemas.microsoft.com/office/powerpoint/2010/main" val="4093320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976A7D-DD85-F34E-8F99-4910DC8643C0}"/>
              </a:ext>
            </a:extLst>
          </p:cNvPr>
          <p:cNvPicPr>
            <a:picLocks noChangeAspect="1"/>
          </p:cNvPicPr>
          <p:nvPr/>
        </p:nvPicPr>
        <p:blipFill>
          <a:blip r:embed="rId2"/>
          <a:stretch>
            <a:fillRect/>
          </a:stretch>
        </p:blipFill>
        <p:spPr>
          <a:xfrm>
            <a:off x="6938230" y="3221955"/>
            <a:ext cx="4893939" cy="3625430"/>
          </a:xfrm>
          <a:prstGeom prst="rect">
            <a:avLst/>
          </a:prstGeom>
        </p:spPr>
      </p:pic>
      <p:sp>
        <p:nvSpPr>
          <p:cNvPr id="9219" name="Content Placeholder 1"/>
          <p:cNvSpPr>
            <a:spLocks noGrp="1"/>
          </p:cNvSpPr>
          <p:nvPr>
            <p:ph sz="half" idx="2"/>
          </p:nvPr>
        </p:nvSpPr>
        <p:spPr>
          <a:xfrm>
            <a:off x="-2" y="1159960"/>
            <a:ext cx="6723247" cy="3915015"/>
          </a:xfrm>
        </p:spPr>
        <p:txBody>
          <a:bodyPr>
            <a:noAutofit/>
          </a:bodyPr>
          <a:lstStyle/>
          <a:p>
            <a:pPr>
              <a:defRPr/>
            </a:pPr>
            <a:r>
              <a:rPr lang="fi-FI" altLang="fi-FI" sz="2000" b="1" dirty="0"/>
              <a:t>Kemianteollisuuden (TOL 20-22) liikevaihto jatkoi nousuaan vuoden 2022 tammi-kesäkuussa. Taustalla vaikuttaa osin hintojen nousu. </a:t>
            </a:r>
            <a:r>
              <a:rPr lang="fi-FI" altLang="fi-FI" sz="2000" b="1" dirty="0" err="1"/>
              <a:t>Venatorin</a:t>
            </a:r>
            <a:r>
              <a:rPr lang="fi-FI" altLang="fi-FI" sz="2000" b="1" dirty="0"/>
              <a:t> jättämä aukko on silti edelleen suuri, sillä alan liikevaihto on Satakunnassa yhä pienempi kuin muutama vuosi sitten. Koko maassa kemianteollisuuden liikevaihto kohosi hyvin voimakkaasti ylittäen maakunnan kehityksen.  </a:t>
            </a:r>
          </a:p>
          <a:p>
            <a:pPr>
              <a:defRPr/>
            </a:pPr>
            <a:r>
              <a:rPr lang="fi-FI" altLang="fi-FI" sz="2000" b="1" dirty="0"/>
              <a:t>Kemianteollisuus ry:n mukaan voimakkaasti kohonnut sähkön hinta koettelee valmistavaa teollisuutta. Kemianteollisuudessa tilanne on vaikuttanut kolmososaan jäsenyrityksistä. Osa yrityksistä on siirtynyt tuotantoaan yön tunneille, ja osa yrityksistä on joutunut keskeyttämään osin tuotantoaan. Tunnelma näkyy alan indikaattoreissa, joista useimmat kääntyivät elokuussa miinusmerkkisiksi.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28</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1609" y="-110585"/>
            <a:ext cx="9583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p>
          <a:p>
            <a:r>
              <a:rPr lang="en-GB" altLang="fi-FI" sz="2700" b="1" cap="all" spc="-50" dirty="0" err="1">
                <a:solidFill>
                  <a:srgbClr val="0070C0"/>
                </a:solidFill>
                <a:effectLst>
                  <a:outerShdw blurRad="38100" dist="38100" dir="2700000" algn="tl">
                    <a:srgbClr val="000000">
                      <a:alpha val="43137"/>
                    </a:srgbClr>
                  </a:outerShdw>
                </a:effectLst>
              </a:rPr>
              <a:t>kemianteollisuus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3"/>
          <a:stretch>
            <a:fillRect/>
          </a:stretch>
        </p:blipFill>
        <p:spPr>
          <a:xfrm>
            <a:off x="9982200" y="120134"/>
            <a:ext cx="2044173" cy="534499"/>
          </a:xfrm>
          <a:prstGeom prst="rect">
            <a:avLst/>
          </a:prstGeom>
        </p:spPr>
      </p:pic>
      <p:pic>
        <p:nvPicPr>
          <p:cNvPr id="9" name="Picture 2">
            <a:extLst>
              <a:ext uri="{FF2B5EF4-FFF2-40B4-BE49-F238E27FC236}">
                <a16:creationId xmlns:a16="http://schemas.microsoft.com/office/drawing/2014/main" id="{6EF208A7-E7F0-3A6A-51D0-9859B8F7C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926" y="509222"/>
            <a:ext cx="4522439" cy="275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DA328FC-72B3-0249-8A73-96164F3DEC77}"/>
              </a:ext>
            </a:extLst>
          </p:cNvPr>
          <p:cNvPicPr>
            <a:picLocks noChangeAspect="1"/>
          </p:cNvPicPr>
          <p:nvPr/>
        </p:nvPicPr>
        <p:blipFill>
          <a:blip r:embed="rId5"/>
          <a:stretch>
            <a:fillRect/>
          </a:stretch>
        </p:blipFill>
        <p:spPr>
          <a:xfrm>
            <a:off x="31952" y="5760209"/>
            <a:ext cx="6797974" cy="1087176"/>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8284" y="789781"/>
            <a:ext cx="12230284" cy="3866910"/>
          </a:xfrm>
        </p:spPr>
        <p:txBody>
          <a:bodyPr>
            <a:noAutofit/>
          </a:bodyPr>
          <a:lstStyle/>
          <a:p>
            <a:pPr>
              <a:defRPr/>
            </a:pPr>
            <a:r>
              <a:rPr lang="fi-FI" altLang="fi-FI" sz="2000" b="1" dirty="0"/>
              <a:t>Teknologiateollisuudessa vuoden 2022 tammi-kesäkuu sujui Satakunnassa yhä hyvin suotuisasti. Liikevaihdon kasvu jatkui voimakkaana kaikilla alatoimialoilla. Myös viennin arvo nousi hyvin edelleen ripeästi. Selvästi nopein liikevaihdon kasvu kirjattiin metallien jalostuksessa, mutta myös metallituotteiden valmistuksessa liikevaihto kohosi poikkeuksellisen ripeästi. Koneiden ja laitteiden sekä elektroniikka- ja sähkötuotteiden valmistuksessa ja meriteollisuudessa liikevaihto kasvoi myös huomattavasti. Teknologiateollisuuden henkilöstömäärän nousu oli Satakunnassa toimialojen keskiarvoa nopeampaa, joten liikevaihdon nousun taustalla vaikuttaa myös tuotannon tason nousu eivätkä pelkästään kohonneet hinnat. Yleisestihän liikevaihdon nousua on tukenut koronasta elpymisen ohella tuottaja- sekä ainakin metallien jalostuksessa värimetallien hintojen kohoaminen. </a:t>
            </a:r>
          </a:p>
          <a:p>
            <a:pPr>
              <a:defRPr/>
            </a:pPr>
            <a:r>
              <a:rPr lang="fi-FI" altLang="fi-FI" sz="2000" b="1" dirty="0"/>
              <a:t>Koko maassa keskimäärin liikevaihdon kehitys oli Satakuntaa hieman vaisumpaa.  Viennissäkin ero oli samansuuntainen. Metallien jalostuksen liikevaihto kasvoi Satakuntaakin rivakammin, sen sijaan elektroniikka- ja sähkötuotteissa Satakunta menestyi selvästi maan keskitasoa paremmin. Teknologiateollisuus ry:n mukaan uusien tilausten arvo oli heinä−syyskuussa 4 % suurempi kuin edellisellä neljänneksellä ja 17 % suurempi kuin samaan aikaan vuotta aiemmin. Tilauskertymän arvoa ovat kasvattaneet osaltaan nopeasti kohonneet tuottajahinnat. Ne olivat kolmannella neljänneksellä n. 15 % korkeammat kuin vuosi sitten, joten reaalisesti tilauskertymä ei kasvanut niin paljon kuin nimellinen kehitys antaa ymmärtää. Tilauskannan arvo oli syyskuun lopussa 6 % suurempi kuin kesäkuun lopussa ja 10 % suurempi kuin vuoden 2021 syyskuussa. </a:t>
            </a:r>
            <a:endParaRPr lang="fi-FI" altLang="fi-FI" sz="200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29</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p>
          <a:p>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9" name="Picture 8">
            <a:extLst>
              <a:ext uri="{FF2B5EF4-FFF2-40B4-BE49-F238E27FC236}">
                <a16:creationId xmlns:a16="http://schemas.microsoft.com/office/drawing/2014/main" id="{819B9D87-81BD-0192-DE08-92E72664A053}"/>
              </a:ext>
            </a:extLst>
          </p:cNvPr>
          <p:cNvPicPr>
            <a:picLocks noChangeAspect="1"/>
          </p:cNvPicPr>
          <p:nvPr/>
        </p:nvPicPr>
        <p:blipFill>
          <a:blip r:embed="rId3"/>
          <a:stretch>
            <a:fillRect/>
          </a:stretch>
        </p:blipFill>
        <p:spPr>
          <a:xfrm>
            <a:off x="86827" y="5699682"/>
            <a:ext cx="9195896" cy="1071008"/>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kstiruutu 41"/>
          <p:cNvSpPr txBox="1"/>
          <p:nvPr/>
        </p:nvSpPr>
        <p:spPr>
          <a:xfrm>
            <a:off x="1524001"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teollinen rakenne</a:t>
            </a:r>
            <a:r>
              <a:rPr lang="fi-FI" b="1" dirty="0">
                <a:solidFill>
                  <a:prstClr val="black"/>
                </a:solidFill>
                <a:latin typeface="Calibri" panose="020F0502020204030204"/>
                <a:cs typeface="Arial" panose="020B0604020202020204" pitchFamily="34" charset="0"/>
              </a:rPr>
              <a:t> on maan monipuolisimpia: </a:t>
            </a:r>
          </a:p>
          <a:p>
            <a:pPr marL="742950" lvl="1" indent="-285750">
              <a:buFont typeface="Arial" panose="020B0604020202020204" pitchFamily="34" charset="0"/>
              <a:buChar char="•"/>
              <a:defRPr/>
            </a:pPr>
            <a:r>
              <a:rPr lang="fi-FI" sz="1400" b="1" dirty="0">
                <a:solidFill>
                  <a:prstClr val="black"/>
                </a:solidFill>
                <a:latin typeface="Calibri" panose="020F0502020204030204"/>
                <a:cs typeface="Arial" panose="020B0604020202020204" pitchFamily="34" charset="0"/>
              </a:rPr>
              <a:t>Porin sk maan 9., Pohjois-Satakunta 13. ja Rauman sk</a:t>
            </a:r>
          </a:p>
          <a:p>
            <a:pPr lvl="1">
              <a:defRPr/>
            </a:pPr>
            <a:r>
              <a:rPr lang="fi-FI" sz="1400" b="1" dirty="0">
                <a:solidFill>
                  <a:prstClr val="black"/>
                </a:solidFill>
                <a:latin typeface="Calibri" panose="020F0502020204030204"/>
                <a:cs typeface="Arial" panose="020B0604020202020204" pitchFamily="34" charset="0"/>
              </a:rPr>
              <a:t>       21. monipuolisin teollisuuden henkilöstössä Suomen 69 seutukunnan joukossa</a:t>
            </a:r>
          </a:p>
          <a:p>
            <a:pPr lvl="1">
              <a:defRPr/>
            </a:pPr>
            <a:r>
              <a:rPr lang="fi-FI" sz="1200" b="1" dirty="0">
                <a:solidFill>
                  <a:prstClr val="black"/>
                </a:solidFill>
                <a:latin typeface="Calibri" panose="020F0502020204030204"/>
                <a:cs typeface="Arial" panose="020B0604020202020204" pitchFamily="34" charset="0"/>
              </a:rPr>
              <a:t>        (kartassa vihreällä monipuolisimmat ja punaisella yksipuolisimmat teolliset rakenteet, v. 2020)</a:t>
            </a: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avoimuusindeksi</a:t>
            </a:r>
            <a:r>
              <a:rPr lang="fi-FI" b="1" dirty="0">
                <a:solidFill>
                  <a:prstClr val="black"/>
                </a:solidFill>
                <a:latin typeface="Calibri" panose="020F0502020204030204"/>
                <a:cs typeface="Arial" panose="020B0604020202020204" pitchFamily="34" charset="0"/>
              </a:rPr>
              <a:t> (vienti Tullin mukaan/BKT) on</a:t>
            </a:r>
          </a:p>
          <a:p>
            <a:pPr>
              <a:defRPr/>
            </a:pPr>
            <a:r>
              <a:rPr lang="fi-FI" b="1" dirty="0">
                <a:solidFill>
                  <a:prstClr val="black"/>
                </a:solidFill>
                <a:latin typeface="Calibri" panose="020F0502020204030204"/>
                <a:cs typeface="Arial" panose="020B0604020202020204" pitchFamily="34" charset="0"/>
              </a:rPr>
              <a:t>     maan korkeimpia: </a:t>
            </a:r>
            <a:r>
              <a:rPr lang="fi-FI" b="1" dirty="0">
                <a:solidFill>
                  <a:srgbClr val="099BDD"/>
                </a:solidFill>
                <a:latin typeface="Calibri" panose="020F0502020204030204"/>
                <a:cs typeface="Arial" panose="020B0604020202020204" pitchFamily="34" charset="0"/>
              </a:rPr>
              <a:t>50 % </a:t>
            </a:r>
            <a:r>
              <a:rPr lang="fi-FI" b="1" dirty="0">
                <a:solidFill>
                  <a:prstClr val="black"/>
                </a:solidFill>
                <a:latin typeface="Calibri" panose="020F0502020204030204"/>
                <a:cs typeface="Arial" panose="020B0604020202020204" pitchFamily="34" charset="0"/>
              </a:rPr>
              <a:t>(koko maa 27 %, v. 2019)</a:t>
            </a:r>
          </a:p>
          <a:p>
            <a:pPr marL="285750" indent="-285750">
              <a:buFont typeface="Arial" panose="020B0604020202020204" pitchFamily="34" charset="0"/>
              <a:buChar char="•"/>
              <a:defRPr/>
            </a:pPr>
            <a:endParaRPr lang="fi-FI" b="1" dirty="0">
              <a:solidFill>
                <a:srgbClr val="2683C6">
                  <a:lumMod val="75000"/>
                </a:srgbClr>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viennin arvo </a:t>
            </a:r>
            <a:r>
              <a:rPr lang="fi-FI" b="1" dirty="0">
                <a:solidFill>
                  <a:prstClr val="black"/>
                </a:solidFill>
                <a:latin typeface="Calibri" panose="020F0502020204030204"/>
                <a:cs typeface="Arial" panose="020B0604020202020204" pitchFamily="34" charset="0"/>
              </a:rPr>
              <a:t>maakunnista </a:t>
            </a:r>
            <a:r>
              <a:rPr lang="fi-FI" b="1" dirty="0">
                <a:solidFill>
                  <a:srgbClr val="099BDD"/>
                </a:solidFill>
                <a:latin typeface="Calibri" panose="020F0502020204030204"/>
                <a:cs typeface="Arial" panose="020B0604020202020204" pitchFamily="34" charset="0"/>
              </a:rPr>
              <a:t>4.</a:t>
            </a:r>
            <a:r>
              <a:rPr lang="fi-FI" b="1" dirty="0">
                <a:solidFill>
                  <a:prstClr val="black"/>
                </a:solidFill>
                <a:latin typeface="Calibri" panose="020F0502020204030204"/>
                <a:cs typeface="Arial" panose="020B0604020202020204" pitchFamily="34" charset="0"/>
              </a:rPr>
              <a:t> </a:t>
            </a:r>
            <a:r>
              <a:rPr lang="fi-FI" b="1" dirty="0">
                <a:solidFill>
                  <a:srgbClr val="099BDD"/>
                </a:solidFill>
                <a:latin typeface="Calibri" panose="020F0502020204030204"/>
                <a:cs typeface="Arial" panose="020B0604020202020204" pitchFamily="34" charset="0"/>
              </a:rPr>
              <a:t>korkein </a:t>
            </a:r>
            <a:r>
              <a:rPr lang="fi-FI" b="1" dirty="0">
                <a:solidFill>
                  <a:prstClr val="black"/>
                </a:solidFill>
                <a:latin typeface="Calibri" panose="020F0502020204030204"/>
                <a:cs typeface="Arial" panose="020B0604020202020204" pitchFamily="34" charset="0"/>
              </a:rPr>
              <a:t>v. 2021 (Tulli,  </a:t>
            </a:r>
          </a:p>
          <a:p>
            <a:pPr>
              <a:defRPr/>
            </a:pPr>
            <a:r>
              <a:rPr lang="fi-FI" b="1" dirty="0">
                <a:solidFill>
                  <a:prstClr val="black"/>
                </a:solidFill>
                <a:latin typeface="Calibri" panose="020F0502020204030204"/>
                <a:cs typeface="Arial" panose="020B0604020202020204" pitchFamily="34" charset="0"/>
              </a:rPr>
              <a:t>      arvo n. 4,9 mrd. €), osuus Suomen viennistä </a:t>
            </a:r>
            <a:r>
              <a:rPr lang="fi-FI" b="1" dirty="0">
                <a:solidFill>
                  <a:srgbClr val="099BDD"/>
                </a:solidFill>
                <a:latin typeface="Calibri" panose="020F0502020204030204"/>
                <a:cs typeface="Arial" panose="020B0604020202020204" pitchFamily="34" charset="0"/>
              </a:rPr>
              <a:t>7,1 %</a:t>
            </a:r>
            <a:r>
              <a:rPr lang="fi-FI" b="1" dirty="0">
                <a:solidFill>
                  <a:prstClr val="black"/>
                </a:solidFill>
                <a:latin typeface="Calibri" panose="020F0502020204030204"/>
                <a:cs typeface="Arial" panose="020B0604020202020204" pitchFamily="34" charset="0"/>
              </a:rPr>
              <a:t> (väestöosuus 3,9 %). </a:t>
            </a:r>
          </a:p>
          <a:p>
            <a:pPr>
              <a:defRPr/>
            </a:pP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osuus maan </a:t>
            </a:r>
            <a:r>
              <a:rPr lang="fi-FI" b="1" dirty="0">
                <a:solidFill>
                  <a:srgbClr val="344068">
                    <a:lumMod val="60000"/>
                    <a:lumOff val="40000"/>
                  </a:srgbClr>
                </a:solidFill>
                <a:latin typeface="Calibri" panose="020F0502020204030204"/>
                <a:cs typeface="Arial" panose="020B0604020202020204" pitchFamily="34" charset="0"/>
              </a:rPr>
              <a:t>teollisuuden </a:t>
            </a:r>
            <a:r>
              <a:rPr lang="fi-FI" b="1" dirty="0">
                <a:solidFill>
                  <a:prstClr val="black"/>
                </a:solidFill>
                <a:latin typeface="Calibri" panose="020F0502020204030204"/>
                <a:cs typeface="Arial" panose="020B0604020202020204" pitchFamily="34" charset="0"/>
              </a:rPr>
              <a:t>työpaikoista</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on</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korkea, </a:t>
            </a:r>
            <a:r>
              <a:rPr lang="fi-FI" b="1" dirty="0">
                <a:solidFill>
                  <a:srgbClr val="099BDD"/>
                </a:solidFill>
                <a:latin typeface="Calibri" panose="020F0502020204030204"/>
                <a:cs typeface="Arial" panose="020B0604020202020204" pitchFamily="34" charset="0"/>
              </a:rPr>
              <a:t>5,6 %</a:t>
            </a:r>
            <a:r>
              <a:rPr lang="fi-FI" b="1" dirty="0">
                <a:solidFill>
                  <a:prstClr val="black"/>
                </a:solidFill>
                <a:latin typeface="Calibri" panose="020F0502020204030204"/>
                <a:cs typeface="Arial" panose="020B0604020202020204" pitchFamily="34" charset="0"/>
              </a:rPr>
              <a:t>;</a:t>
            </a:r>
          </a:p>
          <a:p>
            <a:pPr>
              <a:defRPr/>
            </a:pPr>
            <a:r>
              <a:rPr lang="fi-FI" b="1" dirty="0">
                <a:solidFill>
                  <a:prstClr val="black"/>
                </a:solidFill>
                <a:latin typeface="Calibri" panose="020F0502020204030204"/>
                <a:cs typeface="Arial" panose="020B0604020202020204" pitchFamily="34" charset="0"/>
              </a:rPr>
              <a:t>      liikevaihdosta osuus on  </a:t>
            </a:r>
            <a:r>
              <a:rPr lang="fi-FI" b="1" dirty="0">
                <a:solidFill>
                  <a:srgbClr val="099BDD"/>
                </a:solidFill>
                <a:latin typeface="Calibri" panose="020F0502020204030204"/>
                <a:cs typeface="Arial" panose="020B0604020202020204" pitchFamily="34" charset="0"/>
              </a:rPr>
              <a:t>5,0 %</a:t>
            </a:r>
            <a:r>
              <a:rPr lang="fi-FI" b="1" dirty="0">
                <a:solidFill>
                  <a:prstClr val="black"/>
                </a:solidFill>
                <a:latin typeface="Calibri" panose="020F0502020204030204"/>
                <a:cs typeface="Arial" panose="020B0604020202020204" pitchFamily="34" charset="0"/>
              </a:rPr>
              <a:t> ja toimipaikoista </a:t>
            </a:r>
            <a:r>
              <a:rPr lang="fi-FI" b="1" dirty="0">
                <a:solidFill>
                  <a:srgbClr val="099BDD"/>
                </a:solidFill>
                <a:latin typeface="Calibri" panose="020F0502020204030204"/>
                <a:cs typeface="Arial" panose="020B0604020202020204" pitchFamily="34" charset="0"/>
              </a:rPr>
              <a:t>5,9 % </a:t>
            </a:r>
            <a:r>
              <a:rPr lang="fi-FI" b="1" dirty="0">
                <a:solidFill>
                  <a:prstClr val="black"/>
                </a:solidFill>
                <a:latin typeface="Calibri" panose="020F0502020204030204"/>
                <a:cs typeface="Arial" panose="020B0604020202020204" pitchFamily="34" charset="0"/>
              </a:rPr>
              <a:t>(v. 2020). </a:t>
            </a:r>
          </a:p>
          <a:p>
            <a:pPr>
              <a:defRPr/>
            </a:pPr>
            <a:r>
              <a:rPr lang="fi-FI" b="1" dirty="0">
                <a:solidFill>
                  <a:prstClr val="black"/>
                </a:solidFill>
                <a:latin typeface="Calibri" panose="020F0502020204030204"/>
                <a:cs typeface="Arial" panose="020B0604020202020204" pitchFamily="34" charset="0"/>
              </a:rPr>
              <a:t>      Satakunta tuottaa Suomen sähköstä </a:t>
            </a:r>
            <a:r>
              <a:rPr lang="fi-FI" b="1" dirty="0">
                <a:solidFill>
                  <a:srgbClr val="099BDD"/>
                </a:solidFill>
                <a:latin typeface="Calibri" panose="020F0502020204030204"/>
                <a:cs typeface="Arial" panose="020B0604020202020204" pitchFamily="34" charset="0"/>
              </a:rPr>
              <a:t>26 %</a:t>
            </a:r>
            <a:r>
              <a:rPr lang="fi-FI" b="1" dirty="0">
                <a:solidFill>
                  <a:prstClr val="black"/>
                </a:solidFill>
                <a:latin typeface="Calibri" panose="020F0502020204030204"/>
                <a:cs typeface="Arial" panose="020B0604020202020204" pitchFamily="34" charset="0"/>
              </a:rPr>
              <a:t> (2020). Nyt osuus yli 40 %! </a:t>
            </a:r>
            <a:endParaRPr lang="fi-FI" b="1" dirty="0">
              <a:solidFill>
                <a:srgbClr val="099BDD"/>
              </a:solidFill>
              <a:latin typeface="Calibri" panose="020F0502020204030204"/>
              <a:cs typeface="Arial" panose="020B0604020202020204" pitchFamily="34" charset="0"/>
            </a:endParaRPr>
          </a:p>
          <a:p>
            <a:pPr>
              <a:defRPr/>
            </a:pPr>
            <a:endParaRPr lang="fi-FI" b="1" dirty="0">
              <a:solidFill>
                <a:srgbClr val="099BDD"/>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7182B8"/>
                </a:solidFill>
                <a:latin typeface="Calibri" panose="020F0502020204030204"/>
                <a:cs typeface="Arial" panose="020B0604020202020204" pitchFamily="34" charset="0"/>
              </a:rPr>
              <a:t>kilpailukyky pysynyt suhteellisen hyvänä </a:t>
            </a:r>
            <a:r>
              <a:rPr lang="fi-FI" b="1" dirty="0">
                <a:solidFill>
                  <a:prstClr val="black"/>
                </a:solidFill>
                <a:latin typeface="Calibri" panose="020F0502020204030204"/>
                <a:cs typeface="Arial" panose="020B0604020202020204" pitchFamily="34" charset="0"/>
              </a:rPr>
              <a:t>vv. 2011-20:</a:t>
            </a:r>
          </a:p>
          <a:p>
            <a:pPr lvl="1">
              <a:defRPr/>
            </a:pPr>
            <a:r>
              <a:rPr lang="fi-FI" sz="1400" b="1" dirty="0">
                <a:solidFill>
                  <a:prstClr val="black"/>
                </a:solidFill>
                <a:latin typeface="Calibri" panose="020F0502020204030204"/>
                <a:cs typeface="Arial" panose="020B0604020202020204" pitchFamily="34" charset="0"/>
              </a:rPr>
              <a:t>Viiden osatekijän mittaristo, joka kuvaa seutukunnan kykyä tuottaa BKT:tä</a:t>
            </a:r>
          </a:p>
          <a:p>
            <a:pPr lvl="1">
              <a:defRPr/>
            </a:pPr>
            <a:r>
              <a:rPr lang="fi-FI" sz="1400" b="1" dirty="0">
                <a:solidFill>
                  <a:prstClr val="black"/>
                </a:solidFill>
                <a:latin typeface="Calibri" panose="020F0502020204030204"/>
                <a:cs typeface="Arial" panose="020B0604020202020204" pitchFamily="34" charset="0"/>
              </a:rPr>
              <a:t> (työn tuottavuus, koulutusaste, työllisyysaste, teollisuus, yritysdynamiikka):</a:t>
            </a:r>
          </a:p>
          <a:p>
            <a:pPr lvl="1">
              <a:defRPr/>
            </a:pPr>
            <a:r>
              <a:rPr lang="fi-FI" sz="1400" b="1" dirty="0">
                <a:solidFill>
                  <a:prstClr val="black"/>
                </a:solidFill>
                <a:latin typeface="Calibri" panose="020F0502020204030204"/>
                <a:cs typeface="Arial" panose="020B0604020202020204" pitchFamily="34" charset="0"/>
              </a:rPr>
              <a:t>Rauman seutukunta on </a:t>
            </a:r>
            <a:r>
              <a:rPr lang="fi-FI" sz="1400" b="1" dirty="0">
                <a:solidFill>
                  <a:srgbClr val="099BDD"/>
                </a:solidFill>
                <a:latin typeface="Calibri" panose="020F0502020204030204"/>
                <a:cs typeface="Arial" panose="020B0604020202020204" pitchFamily="34" charset="0"/>
              </a:rPr>
              <a:t>sijalla 5 </a:t>
            </a:r>
            <a:r>
              <a:rPr lang="fi-FI" sz="1400" b="1" dirty="0">
                <a:solidFill>
                  <a:prstClr val="black"/>
                </a:solidFill>
                <a:latin typeface="Calibri" panose="020F0502020204030204"/>
                <a:cs typeface="Arial" panose="020B0604020202020204" pitchFamily="34" charset="0"/>
              </a:rPr>
              <a:t>(69 seutukunnan joukossa), Porin seutukunta </a:t>
            </a:r>
            <a:r>
              <a:rPr lang="fi-FI" sz="1400" b="1" dirty="0">
                <a:solidFill>
                  <a:srgbClr val="099BDD"/>
                </a:solidFill>
                <a:latin typeface="Calibri" panose="020F0502020204030204"/>
                <a:cs typeface="Arial" panose="020B0604020202020204" pitchFamily="34" charset="0"/>
              </a:rPr>
              <a:t>sijalla 15 </a:t>
            </a:r>
            <a:r>
              <a:rPr lang="fi-FI" sz="1400" b="1" dirty="0">
                <a:solidFill>
                  <a:prstClr val="black"/>
                </a:solidFill>
                <a:latin typeface="Calibri" panose="020F0502020204030204"/>
                <a:cs typeface="Arial" panose="020B0604020202020204" pitchFamily="34" charset="0"/>
              </a:rPr>
              <a:t>ja</a:t>
            </a:r>
          </a:p>
          <a:p>
            <a:pPr lvl="1">
              <a:defRPr/>
            </a:pPr>
            <a:r>
              <a:rPr lang="fi-FI" sz="1400" b="1" dirty="0">
                <a:solidFill>
                  <a:prstClr val="black"/>
                </a:solidFill>
                <a:latin typeface="Calibri" panose="020F0502020204030204"/>
                <a:cs typeface="Arial" panose="020B0604020202020204" pitchFamily="34" charset="0"/>
              </a:rPr>
              <a:t>Pohjois-Satakunta </a:t>
            </a:r>
            <a:r>
              <a:rPr lang="fi-FI" sz="1400" b="1" dirty="0">
                <a:solidFill>
                  <a:srgbClr val="099BDD"/>
                </a:solidFill>
                <a:latin typeface="Calibri" panose="020F0502020204030204"/>
                <a:cs typeface="Arial" panose="020B0604020202020204" pitchFamily="34" charset="0"/>
              </a:rPr>
              <a:t>sijalla 52 </a:t>
            </a:r>
            <a:r>
              <a:rPr lang="fi-FI" sz="1400" b="1" dirty="0">
                <a:solidFill>
                  <a:prstClr val="black"/>
                </a:solidFill>
                <a:latin typeface="Calibri" panose="020F0502020204030204"/>
                <a:cs typeface="Arial" panose="020B0604020202020204" pitchFamily="34" charset="0"/>
              </a:rPr>
              <a:t>(BKT/</a:t>
            </a:r>
            <a:r>
              <a:rPr lang="fi-FI" sz="1400" b="1" dirty="0" err="1">
                <a:solidFill>
                  <a:prstClr val="black"/>
                </a:solidFill>
                <a:latin typeface="Calibri" panose="020F0502020204030204"/>
                <a:cs typeface="Arial" panose="020B0604020202020204" pitchFamily="34" charset="0"/>
              </a:rPr>
              <a:t>capita</a:t>
            </a:r>
            <a:r>
              <a:rPr lang="fi-FI" sz="1400" b="1" dirty="0">
                <a:solidFill>
                  <a:prstClr val="black"/>
                </a:solidFill>
                <a:latin typeface="Calibri" panose="020F0502020204030204"/>
                <a:cs typeface="Arial" panose="020B0604020202020204" pitchFamily="34" charset="0"/>
              </a:rPr>
              <a:t> silti tulosta selvästi parempi).</a:t>
            </a:r>
          </a:p>
          <a:p>
            <a:pPr lvl="1">
              <a:defRPr/>
            </a:pPr>
            <a:r>
              <a:rPr lang="fi-FI" sz="14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Rauman seutukunnan </a:t>
            </a:r>
            <a:r>
              <a:rPr lang="fi-FI" b="1" dirty="0">
                <a:solidFill>
                  <a:srgbClr val="344068">
                    <a:lumMod val="60000"/>
                    <a:lumOff val="40000"/>
                  </a:srgbClr>
                </a:solidFill>
                <a:latin typeface="Calibri" panose="020F0502020204030204"/>
                <a:cs typeface="Arial" panose="020B0604020202020204" pitchFamily="34" charset="0"/>
              </a:rPr>
              <a:t>BKT/</a:t>
            </a:r>
            <a:r>
              <a:rPr lang="fi-FI" b="1" dirty="0" err="1">
                <a:solidFill>
                  <a:srgbClr val="344068">
                    <a:lumMod val="60000"/>
                    <a:lumOff val="40000"/>
                  </a:srgbClr>
                </a:solidFill>
                <a:latin typeface="Calibri" panose="020F0502020204030204"/>
                <a:cs typeface="Arial" panose="020B0604020202020204" pitchFamily="34" charset="0"/>
              </a:rPr>
              <a:t>capita</a:t>
            </a:r>
            <a:r>
              <a:rPr lang="fi-FI" b="1" dirty="0">
                <a:solidFill>
                  <a:prstClr val="black"/>
                </a:solidFill>
                <a:latin typeface="Calibri" panose="020F0502020204030204"/>
                <a:cs typeface="Arial" panose="020B0604020202020204" pitchFamily="34" charset="0"/>
              </a:rPr>
              <a:t> on </a:t>
            </a:r>
            <a:r>
              <a:rPr lang="fi-FI" b="1" dirty="0">
                <a:solidFill>
                  <a:srgbClr val="099BDD"/>
                </a:solidFill>
                <a:latin typeface="Calibri" panose="020F0502020204030204"/>
                <a:cs typeface="Arial" panose="020B0604020202020204" pitchFamily="34" charset="0"/>
              </a:rPr>
              <a:t>13. korkein </a:t>
            </a:r>
            <a:r>
              <a:rPr lang="fi-FI" b="1" dirty="0">
                <a:solidFill>
                  <a:prstClr val="black"/>
                </a:solidFill>
                <a:latin typeface="Calibri" panose="020F0502020204030204"/>
                <a:cs typeface="Arial" panose="020B0604020202020204" pitchFamily="34" charset="0"/>
              </a:rPr>
              <a:t>v. 2019. Satakunnan jalostuksen arvonlisäys per </a:t>
            </a:r>
            <a:r>
              <a:rPr lang="fi-FI" b="1" dirty="0" err="1">
                <a:solidFill>
                  <a:prstClr val="black"/>
                </a:solidFill>
                <a:latin typeface="Calibri" panose="020F0502020204030204"/>
                <a:cs typeface="Arial" panose="020B0604020202020204" pitchFamily="34" charset="0"/>
              </a:rPr>
              <a:t>capita</a:t>
            </a:r>
            <a:r>
              <a:rPr lang="fi-FI" b="1" dirty="0">
                <a:solidFill>
                  <a:prstClr val="black"/>
                </a:solidFill>
                <a:latin typeface="Calibri" panose="020F0502020204030204"/>
                <a:cs typeface="Arial" panose="020B0604020202020204" pitchFamily="34" charset="0"/>
              </a:rPr>
              <a:t> on 2. korkein 19 maakunnasta (v. 2020).</a:t>
            </a:r>
            <a:endParaRPr lang="fi-FI" sz="1400" b="1" dirty="0">
              <a:solidFill>
                <a:prstClr val="black"/>
              </a:solidFill>
              <a:latin typeface="Calibri" panose="020F0502020204030204"/>
              <a:cs typeface="Arial" panose="020B0604020202020204" pitchFamily="34" charset="0"/>
            </a:endParaRPr>
          </a:p>
          <a:p>
            <a:pPr>
              <a:defRPr/>
            </a:pPr>
            <a:endParaRPr lang="fi-FI" sz="2000" dirty="0">
              <a:solidFill>
                <a:prstClr val="black"/>
              </a:solidFill>
              <a:latin typeface="Calibri" panose="020F0502020204030204"/>
              <a:cs typeface="Arial" panose="020B0604020202020204" pitchFamily="34" charset="0"/>
            </a:endParaRPr>
          </a:p>
        </p:txBody>
      </p:sp>
      <p:pic>
        <p:nvPicPr>
          <p:cNvPr id="5" name="Picture 4">
            <a:extLst>
              <a:ext uri="{FF2B5EF4-FFF2-40B4-BE49-F238E27FC236}">
                <a16:creationId xmlns:a16="http://schemas.microsoft.com/office/drawing/2014/main" id="{795DE37E-03CF-B37B-DD2F-69EEDBC3B96B}"/>
              </a:ext>
            </a:extLst>
          </p:cNvPr>
          <p:cNvPicPr>
            <a:picLocks noChangeAspect="1"/>
          </p:cNvPicPr>
          <p:nvPr/>
        </p:nvPicPr>
        <p:blipFill>
          <a:blip r:embed="rId2"/>
          <a:stretch>
            <a:fillRect/>
          </a:stretch>
        </p:blipFill>
        <p:spPr>
          <a:xfrm>
            <a:off x="8404227" y="72673"/>
            <a:ext cx="2026981" cy="2866214"/>
          </a:xfrm>
          <a:prstGeom prst="rect">
            <a:avLst/>
          </a:prstGeom>
        </p:spPr>
      </p:pic>
      <p:pic>
        <p:nvPicPr>
          <p:cNvPr id="3" name="Picture 2">
            <a:extLst>
              <a:ext uri="{FF2B5EF4-FFF2-40B4-BE49-F238E27FC236}">
                <a16:creationId xmlns:a16="http://schemas.microsoft.com/office/drawing/2014/main" id="{0CFEE819-5768-824E-6ABA-DA31ABBC3B15}"/>
              </a:ext>
            </a:extLst>
          </p:cNvPr>
          <p:cNvPicPr>
            <a:picLocks noChangeAspect="1"/>
          </p:cNvPicPr>
          <p:nvPr/>
        </p:nvPicPr>
        <p:blipFill>
          <a:blip r:embed="rId3"/>
          <a:stretch>
            <a:fillRect/>
          </a:stretch>
        </p:blipFill>
        <p:spPr>
          <a:xfrm>
            <a:off x="8404228" y="3095171"/>
            <a:ext cx="2195473" cy="3104254"/>
          </a:xfrm>
          <a:prstGeom prst="rect">
            <a:avLst/>
          </a:prstGeom>
        </p:spPr>
      </p:pic>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10376926" y="1203144"/>
            <a:ext cx="307777" cy="1223879"/>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Tulli 2022</a:t>
            </a: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pPr>
              <a:defRPr/>
            </a:pPr>
            <a:r>
              <a:rPr lang="fi-FI" sz="800" dirty="0">
                <a:solidFill>
                  <a:prstClr val="white">
                    <a:lumMod val="50000"/>
                  </a:prstClr>
                </a:solidFill>
                <a:latin typeface="Calibri" panose="020F0502020204030204"/>
                <a:cs typeface="Arial" panose="020B0604020202020204" pitchFamily="34" charset="0"/>
              </a:rPr>
              <a:t>                 </a:t>
            </a:r>
          </a:p>
        </p:txBody>
      </p:sp>
      <p:sp>
        <p:nvSpPr>
          <p:cNvPr id="13" name="Tekstiruutu 3"/>
          <p:cNvSpPr txBox="1"/>
          <p:nvPr/>
        </p:nvSpPr>
        <p:spPr>
          <a:xfrm>
            <a:off x="1661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i-FI" dirty="0">
                <a:solidFill>
                  <a:prstClr val="black"/>
                </a:solidFill>
                <a:latin typeface="Calibri" panose="020F0502020204030204"/>
              </a:rPr>
              <a:t>27.11.2019</a:t>
            </a:r>
          </a:p>
        </p:txBody>
      </p:sp>
      <p:pic>
        <p:nvPicPr>
          <p:cNvPr id="14" name="Picture 13"/>
          <p:cNvPicPr>
            <a:picLocks noChangeAspect="1"/>
          </p:cNvPicPr>
          <p:nvPr/>
        </p:nvPicPr>
        <p:blipFill>
          <a:blip r:embed="rId4"/>
          <a:stretch>
            <a:fillRect/>
          </a:stretch>
        </p:blipFill>
        <p:spPr>
          <a:xfrm>
            <a:off x="8518512" y="6332930"/>
            <a:ext cx="2149488" cy="562036"/>
          </a:xfrm>
          <a:prstGeom prst="rect">
            <a:avLst/>
          </a:prstGeom>
        </p:spPr>
      </p:pic>
      <p:sp>
        <p:nvSpPr>
          <p:cNvPr id="57" name="Suorakulmio 56"/>
          <p:cNvSpPr/>
          <p:nvPr/>
        </p:nvSpPr>
        <p:spPr>
          <a:xfrm>
            <a:off x="2279577" y="4265610"/>
            <a:ext cx="6124651" cy="143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4" name="TextBox 3">
            <a:extLst>
              <a:ext uri="{FF2B5EF4-FFF2-40B4-BE49-F238E27FC236}">
                <a16:creationId xmlns:a16="http://schemas.microsoft.com/office/drawing/2014/main" id="{12F620F0-EF7E-41D7-8380-C4F95223CDAC}"/>
              </a:ext>
            </a:extLst>
          </p:cNvPr>
          <p:cNvSpPr txBox="1"/>
          <p:nvPr/>
        </p:nvSpPr>
        <p:spPr>
          <a:xfrm>
            <a:off x="1676667" y="6444671"/>
            <a:ext cx="1327608" cy="338554"/>
          </a:xfrm>
          <a:prstGeom prst="rect">
            <a:avLst/>
          </a:prstGeom>
          <a:solidFill>
            <a:srgbClr val="2683C6"/>
          </a:solidFill>
        </p:spPr>
        <p:txBody>
          <a:bodyPr wrap="none" rtlCol="0">
            <a:spAutoFit/>
          </a:bodyPr>
          <a:lstStyle/>
          <a:p>
            <a:pPr eaLnBrk="0" fontAlgn="base" hangingPunct="0">
              <a:spcBef>
                <a:spcPct val="0"/>
              </a:spcBef>
              <a:spcAft>
                <a:spcPct val="0"/>
              </a:spcAft>
            </a:pPr>
            <a:r>
              <a:rPr lang="fi-FI" sz="1600" dirty="0">
                <a:solidFill>
                  <a:prstClr val="black"/>
                </a:solidFill>
                <a:latin typeface="Arial" panose="020B0604020202020204" pitchFamily="34" charset="0"/>
                <a:cs typeface="Arial" panose="020B0604020202020204" pitchFamily="34" charset="0"/>
              </a:rPr>
              <a:t>30.9.2022    </a:t>
            </a:r>
          </a:p>
        </p:txBody>
      </p:sp>
    </p:spTree>
    <p:extLst>
      <p:ext uri="{BB962C8B-B14F-4D97-AF65-F5344CB8AC3E}">
        <p14:creationId xmlns:p14="http://schemas.microsoft.com/office/powerpoint/2010/main" val="1642358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p>
          <a:p>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6" name="Picture 2">
            <a:extLst>
              <a:ext uri="{FF2B5EF4-FFF2-40B4-BE49-F238E27FC236}">
                <a16:creationId xmlns:a16="http://schemas.microsoft.com/office/drawing/2014/main" id="{B0D1C109-E79E-D7D8-3862-B9672D607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18" y="827279"/>
            <a:ext cx="4638475" cy="282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E6F5B15D-63C6-2390-A419-F2843639D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678" y="740641"/>
            <a:ext cx="4638475" cy="282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B63FCC65-6C8A-E925-87E2-92651B651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297" y="3671608"/>
            <a:ext cx="4810118" cy="293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a:extLst>
              <a:ext uri="{FF2B5EF4-FFF2-40B4-BE49-F238E27FC236}">
                <a16:creationId xmlns:a16="http://schemas.microsoft.com/office/drawing/2014/main" id="{F387BEED-B944-054C-E668-8665AA764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218" y="3791843"/>
            <a:ext cx="4612766" cy="28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678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2733D3-E999-0F74-4B21-A99D7D1C3983}"/>
              </a:ext>
            </a:extLst>
          </p:cNvPr>
          <p:cNvPicPr>
            <a:picLocks noChangeAspect="1"/>
          </p:cNvPicPr>
          <p:nvPr/>
        </p:nvPicPr>
        <p:blipFill>
          <a:blip r:embed="rId2"/>
          <a:stretch>
            <a:fillRect/>
          </a:stretch>
        </p:blipFill>
        <p:spPr>
          <a:xfrm>
            <a:off x="6985387" y="3365846"/>
            <a:ext cx="4294186" cy="2405720"/>
          </a:xfrm>
          <a:prstGeom prst="rect">
            <a:avLst/>
          </a:prstGeom>
        </p:spPr>
      </p:pic>
      <p:sp>
        <p:nvSpPr>
          <p:cNvPr id="9219" name="Content Placeholder 1"/>
          <p:cNvSpPr>
            <a:spLocks noGrp="1"/>
          </p:cNvSpPr>
          <p:nvPr>
            <p:ph sz="half" idx="2"/>
          </p:nvPr>
        </p:nvSpPr>
        <p:spPr>
          <a:xfrm>
            <a:off x="183804" y="1214978"/>
            <a:ext cx="6398554" cy="4264377"/>
          </a:xfrm>
        </p:spPr>
        <p:txBody>
          <a:bodyPr>
            <a:normAutofit/>
          </a:bodyPr>
          <a:lstStyle/>
          <a:p>
            <a:pPr>
              <a:defRPr/>
            </a:pPr>
            <a:r>
              <a:rPr lang="fi-FI" altLang="fi-FI" sz="1800" b="1" dirty="0"/>
              <a:t>Metallien jalostuksen liikevaihdon nousu jatkui edelleen voimakkaana Satakunnassa vuoden 2022 alkupuoliskolla. Taustalla vaikuttaa ainakin kuparin ja nikkelin hinnan nousu.  Valtakunnallisesti alan liikevaihto kohosi ennätyksellisen nopeasti, taustalla vaikuttaa samoin hintojen nousu. Hintojen kohoaminen on peräisin kysynnän noususta esimerkkinä akkumateriaalien tarpeen jatkuva kasvu. </a:t>
            </a:r>
          </a:p>
          <a:p>
            <a:pPr>
              <a:defRPr/>
            </a:pPr>
            <a:r>
              <a:rPr lang="fi-FI" altLang="fi-FI" sz="1800" b="1" dirty="0"/>
              <a:t>Teknologiateollisuus ry:n mukaan terästuotteiden, värimetallien, valujen ja metallimalmien yhteenlaskettu tuotannon määrä oli maassa keskimäärin tammi-elokuussa 2022 noin 8 % suurempi kuin vuosi sitten vastaavaan aikaan. Sähkön hinta saattaa rajoittaa tuotantoa jatkossa. </a:t>
            </a:r>
          </a:p>
          <a:p>
            <a:pPr>
              <a:defRPr/>
            </a:pPr>
            <a:r>
              <a:rPr lang="fi-FI" altLang="fi-FI" sz="1800" b="1" dirty="0"/>
              <a:t>Metallien jalostusyritysten henkilöstömäärä Suomessa oli syyskuun lopussa prosentin suurempi kuin kesäkuun lopussa.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216069" y="376797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1471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p>
          <a:p>
            <a:r>
              <a:rPr lang="en-GB" altLang="fi-FI" sz="2700" b="1" cap="all" spc="-50" dirty="0" err="1">
                <a:solidFill>
                  <a:srgbClr val="0070C0"/>
                </a:solidFill>
                <a:effectLst>
                  <a:outerShdw blurRad="38100" dist="38100" dir="2700000" algn="tl">
                    <a:srgbClr val="000000">
                      <a:alpha val="43137"/>
                    </a:srgbClr>
                  </a:outerShdw>
                </a:effectLst>
              </a:rPr>
              <a:t>Metallien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jalostus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3"/>
          <a:stretch>
            <a:fillRect/>
          </a:stretch>
        </p:blipFill>
        <p:spPr>
          <a:xfrm>
            <a:off x="9874405" y="237820"/>
            <a:ext cx="2044173" cy="534499"/>
          </a:xfrm>
          <a:prstGeom prst="rect">
            <a:avLst/>
          </a:prstGeom>
        </p:spPr>
      </p:pic>
      <p:pic>
        <p:nvPicPr>
          <p:cNvPr id="9" name="Picture 2">
            <a:extLst>
              <a:ext uri="{FF2B5EF4-FFF2-40B4-BE49-F238E27FC236}">
                <a16:creationId xmlns:a16="http://schemas.microsoft.com/office/drawing/2014/main" id="{81F1EBD7-894A-2F4D-F28F-5196875DB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2957" y="617302"/>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D022D6A-CD74-D354-D903-F862737A39DE}"/>
              </a:ext>
            </a:extLst>
          </p:cNvPr>
          <p:cNvPicPr>
            <a:picLocks noChangeAspect="1"/>
          </p:cNvPicPr>
          <p:nvPr/>
        </p:nvPicPr>
        <p:blipFill>
          <a:blip r:embed="rId5"/>
          <a:stretch>
            <a:fillRect/>
          </a:stretch>
        </p:blipFill>
        <p:spPr>
          <a:xfrm>
            <a:off x="91069" y="5827029"/>
            <a:ext cx="7381885" cy="947233"/>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20262" y="1287562"/>
            <a:ext cx="7204147" cy="1753939"/>
          </a:xfrm>
        </p:spPr>
        <p:txBody>
          <a:bodyPr>
            <a:normAutofit/>
          </a:bodyPr>
          <a:lstStyle/>
          <a:p>
            <a:pPr>
              <a:defRPr/>
            </a:pPr>
            <a:r>
              <a:rPr lang="fi-FI" altLang="fi-FI" sz="1800" b="1" dirty="0"/>
              <a:t>Metallituotteiden valmistuksen liikevaihto kasvoi vuoden 2022 tammi-kesäkuussa hyvin nopeasti. Koko maassa keskimäärin liikevaihto kasvoi myös vauhdilla. Vuoden 2019 taso on ylitetty molemmilla alueilla. </a:t>
            </a: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p>
          <a:p>
            <a:r>
              <a:rPr lang="en-GB" altLang="fi-FI" sz="2700" b="1" cap="all" spc="-50" dirty="0" err="1">
                <a:solidFill>
                  <a:srgbClr val="0070C0"/>
                </a:solidFill>
                <a:effectLst>
                  <a:outerShdw blurRad="38100" dist="38100" dir="2700000" algn="tl">
                    <a:srgbClr val="000000">
                      <a:alpha val="43137"/>
                    </a:srgbClr>
                  </a:outerShdw>
                </a:effectLst>
              </a:rPr>
              <a:t>Metallituotteiden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300369" y="1705806"/>
            <a:ext cx="10285335" cy="1461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i-FI" altLang="fi-FI" sz="1400" b="1" dirty="0"/>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134684" y="2209610"/>
            <a:ext cx="7340543" cy="22880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Teknologiateollisuus ry:n mukaan maamme kone- ja metallituoteteollisuuden yritysten saamien tuoreiden tilausten arvo laski heinä-syyskuussa prosentin edelliseen neljännekseen verrattuna. Edellisvuoden vastaavaan ajanjaksoon verrattuna saatujen uusien tilausten arvo nousi 7 %. Euromääräistä tilauskertymää kasvattaa osaltaan nopeasti nousseet tuottajahinnat. Tilauskannan arvo oli syyskuun lopussa 4 % suurempi kuin kesäkuun lopussa ja samoin 4 % suurempi kuin vuoden 2021 syyskuussa. Huomattavaa on edelleen telakoiden suuri osuus tilauskannan kokonaisarvosta.</a:t>
            </a:r>
          </a:p>
          <a:p>
            <a:pPr>
              <a:defRPr/>
            </a:pPr>
            <a:r>
              <a:rPr lang="fi-FI" altLang="fi-FI" sz="1800" b="1" dirty="0"/>
              <a:t>Kuluvan vuoden tilauskehityksen perusteella kone- ja metallituote-teollisuuden liikevaihdon arvioidaan olevan loppuvuoden aikana arvoltaan suurempi kuin vuosi sitten vastaavaan aikaan. Liikevaihtoon on vaikuttanut sitä kasvattavasti rajusti nousseet kustannukset.</a:t>
            </a:r>
          </a:p>
        </p:txBody>
      </p:sp>
      <p:pic>
        <p:nvPicPr>
          <p:cNvPr id="9" name="Picture 2">
            <a:extLst>
              <a:ext uri="{FF2B5EF4-FFF2-40B4-BE49-F238E27FC236}">
                <a16:creationId xmlns:a16="http://schemas.microsoft.com/office/drawing/2014/main" id="{3F3ABEF7-1773-3F75-E40F-88B7DA85D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4511" y="1212629"/>
            <a:ext cx="4485731" cy="273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A655909-0BF6-06C6-58CA-1B041718FFCC}"/>
              </a:ext>
            </a:extLst>
          </p:cNvPr>
          <p:cNvPicPr>
            <a:picLocks noChangeAspect="1"/>
          </p:cNvPicPr>
          <p:nvPr/>
        </p:nvPicPr>
        <p:blipFill>
          <a:blip r:embed="rId4"/>
          <a:stretch>
            <a:fillRect/>
          </a:stretch>
        </p:blipFill>
        <p:spPr>
          <a:xfrm>
            <a:off x="39149" y="5798039"/>
            <a:ext cx="7633649" cy="979539"/>
          </a:xfrm>
          <a:prstGeom prst="rect">
            <a:avLst/>
          </a:prstGeom>
        </p:spPr>
      </p:pic>
      <p:pic>
        <p:nvPicPr>
          <p:cNvPr id="6" name="Picture 2">
            <a:extLst>
              <a:ext uri="{FF2B5EF4-FFF2-40B4-BE49-F238E27FC236}">
                <a16:creationId xmlns:a16="http://schemas.microsoft.com/office/drawing/2014/main" id="{3C49786F-7BA1-CEE6-29DC-DB0C67197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6754" y="4056578"/>
            <a:ext cx="4363488" cy="265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204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7158" y="1275279"/>
            <a:ext cx="7160908" cy="3766727"/>
          </a:xfrm>
        </p:spPr>
        <p:txBody>
          <a:bodyPr>
            <a:noAutofit/>
          </a:bodyPr>
          <a:lstStyle/>
          <a:p>
            <a:pPr>
              <a:defRPr/>
            </a:pPr>
            <a:r>
              <a:rPr lang="fi-FI" altLang="fi-FI" sz="2000" b="1" dirty="0"/>
              <a:t>Satakunnan koneiden ja laitteiden valmistus näyttää kärsineen merkittävästi koronakriisistä, mutta toipuminen käynnistyi vahvana vuoden 2021 lopussa. Konepajateollisuuden tilanne on ollut Satakunnassa muutenkin haastava muutaman viime vuoden ajan, sillä ainakin jokunen merkittävä valmistaja on kohdannut kysyntähäiriöitä. Liikevaihto kasvoi yhä selvästi vuoden 2022 tammi-kesäkuussa. Alan liikevaihto on silti selvästi matalampi kuin huippuvuonna 2014. </a:t>
            </a:r>
          </a:p>
          <a:p>
            <a:pPr>
              <a:defRPr/>
            </a:pPr>
            <a:r>
              <a:rPr lang="fi-FI" altLang="fi-FI" sz="2000" b="1" dirty="0"/>
              <a:t>Koko maassa keskimäärin koronakriisi piti liikevaihdon tiukassa laskussa vuoden 2021 kevääseen saakka, jolloin monen muun alan tavoin rivakka elpyminen käynnistyi. Kasvu jatkui nopeana koko loppuvuoden ajan ja myös vuoden 2022 ensimmäinen puolisko näyttää sujuneen myönteisissä merkeissä.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33</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p>
          <a:p>
            <a:r>
              <a:rPr lang="en-GB" altLang="fi-FI" sz="2700" b="1" cap="all" spc="-50" dirty="0" err="1">
                <a:solidFill>
                  <a:srgbClr val="0070C0"/>
                </a:solidFill>
                <a:effectLst>
                  <a:outerShdw blurRad="38100" dist="38100" dir="2700000" algn="tl">
                    <a:srgbClr val="000000">
                      <a:alpha val="43137"/>
                    </a:srgbClr>
                  </a:outerShdw>
                </a:effectLst>
              </a:rPr>
              <a:t>Koneiden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laitteiden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9" name="Picture 2">
            <a:extLst>
              <a:ext uri="{FF2B5EF4-FFF2-40B4-BE49-F238E27FC236}">
                <a16:creationId xmlns:a16="http://schemas.microsoft.com/office/drawing/2014/main" id="{83B4E7E2-E138-ECCE-4360-3B0D8C8B1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2067" y="1017564"/>
            <a:ext cx="4409934" cy="268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9FE7240-14CC-EABF-1565-4CF925625F7D}"/>
              </a:ext>
            </a:extLst>
          </p:cNvPr>
          <p:cNvPicPr>
            <a:picLocks noChangeAspect="1"/>
          </p:cNvPicPr>
          <p:nvPr/>
        </p:nvPicPr>
        <p:blipFill>
          <a:blip r:embed="rId4"/>
          <a:stretch>
            <a:fillRect/>
          </a:stretch>
        </p:blipFill>
        <p:spPr>
          <a:xfrm>
            <a:off x="77451" y="5790644"/>
            <a:ext cx="7610675" cy="976591"/>
          </a:xfrm>
          <a:prstGeom prst="rect">
            <a:avLst/>
          </a:prstGeom>
        </p:spPr>
      </p:pic>
      <p:pic>
        <p:nvPicPr>
          <p:cNvPr id="6" name="Picture 3">
            <a:extLst>
              <a:ext uri="{FF2B5EF4-FFF2-40B4-BE49-F238E27FC236}">
                <a16:creationId xmlns:a16="http://schemas.microsoft.com/office/drawing/2014/main" id="{E52A7C6B-CF17-F4CA-B70D-60F4CF9D9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067" y="3893881"/>
            <a:ext cx="4477498" cy="272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998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Elektroniikka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sähkötuotteiden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valmistus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296409"/>
            <a:ext cx="7532429" cy="45259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Elektroniikka- ja sähkötuotteiden valmistuksessa liikevaihdon kasvu jatkui vuoden 2022 alussa Satakunnassa. Taustalla vaikuttaa se, että osa automaatio- ja robotiikka-alan yrityksistä sijoittuu tälle toimialalle ja niiden keskimääräinen kasvu on ainakin ajoittain ollut hyvin ripeää, mutta samalla hyvin vaihtelevaa. Ala on kuitenkin selvästi ylittänyt koronaa edeltäneen tason. </a:t>
            </a:r>
          </a:p>
          <a:p>
            <a:pPr>
              <a:defRPr/>
            </a:pPr>
            <a:r>
              <a:rPr lang="fi-FI" altLang="fi-FI" sz="1800" b="1" dirty="0"/>
              <a:t>Valtakunnallisesti nousu jatkui vuoden 2022 tammi-maaliskuussa, mutta kasvu pysähtyi keväällä. Kehitys onkin jäänyt selvästi alle teollisuuden keskitason. Ala on kuitenkin suurin piirtein kirinyt pitkän ajan pudotuksen, joka tapahtui Nokian matkapuhelintuotannon päättymisen myötä. </a:t>
            </a:r>
          </a:p>
          <a:p>
            <a:pPr>
              <a:defRPr/>
            </a:pPr>
            <a:r>
              <a:rPr lang="fi-FI" altLang="fi-FI" sz="1800" b="1" dirty="0"/>
              <a:t>Teknologiateollisuus ry:n mukaan maamme elektroniikka- ja sähköteollisuudessa sekä uusien tilausten että tilauskannan arvo nousivat heinä-syyskuussa edelliseen neljännekseen verrattuna. Alan yritykset saivat uusia tilauksia heinä-syyskuussa euroina 11 % enemmän kuin huhti-kesäkuussa ja 28 % enemmän kuin vastaavalla ajanjaksolla vuonna 2021. Tilauskannan arvo oli syyskuun lopussa 12 % suurempi kuin kesäkuun lopussa ja 26 % suurempi kuin vuoden 2021 syyskuussa. Liikevaihtoon ennakoidaan nousua.</a:t>
            </a:r>
            <a:endParaRPr lang="fi-FI" altLang="fi-FI" sz="1400" b="1" dirty="0"/>
          </a:p>
        </p:txBody>
      </p:sp>
      <p:pic>
        <p:nvPicPr>
          <p:cNvPr id="9" name="Picture 2">
            <a:extLst>
              <a:ext uri="{FF2B5EF4-FFF2-40B4-BE49-F238E27FC236}">
                <a16:creationId xmlns:a16="http://schemas.microsoft.com/office/drawing/2014/main" id="{F047EB6A-1D24-B486-3864-661A61216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7243" y="1409164"/>
            <a:ext cx="4379882" cy="266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48C3A98-EC2B-11BA-0F6A-B178CD1C7462}"/>
              </a:ext>
            </a:extLst>
          </p:cNvPr>
          <p:cNvPicPr>
            <a:picLocks noChangeAspect="1"/>
          </p:cNvPicPr>
          <p:nvPr/>
        </p:nvPicPr>
        <p:blipFill>
          <a:blip r:embed="rId4"/>
          <a:stretch>
            <a:fillRect/>
          </a:stretch>
        </p:blipFill>
        <p:spPr>
          <a:xfrm>
            <a:off x="55784" y="5832526"/>
            <a:ext cx="7642728" cy="980704"/>
          </a:xfrm>
          <a:prstGeom prst="rect">
            <a:avLst/>
          </a:prstGeom>
        </p:spPr>
      </p:pic>
      <p:pic>
        <p:nvPicPr>
          <p:cNvPr id="6" name="Picture 3">
            <a:extLst>
              <a:ext uri="{FF2B5EF4-FFF2-40B4-BE49-F238E27FC236}">
                <a16:creationId xmlns:a16="http://schemas.microsoft.com/office/drawing/2014/main" id="{14A5151C-D927-5997-F1AF-504D494D5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4059" y="4161174"/>
            <a:ext cx="42862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257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7936" y="-848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Automaatio</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robotiikka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robocoast</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79010" y="1240738"/>
            <a:ext cx="7639444" cy="43798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2000" b="1" dirty="0"/>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a:defRPr/>
            </a:pPr>
            <a:r>
              <a:rPr lang="fi-FI" altLang="fi-FI" sz="2000" b="1" dirty="0"/>
              <a:t>Automaatio- ja robotiikka-alan yritysten liikevaihdon kehitys jatkui yhä hyvin vaihtelevana vuoden 2022 alussa. Tammi-maaliskuussa liikevaihto romahti, mutta huhti-kesäkuussa liikevaihto kohosi merkittävästi. Taustalla saattaa vaikuttaa merkittävimpien toimijoiden, kuten </a:t>
            </a:r>
            <a:r>
              <a:rPr lang="fi-FI" altLang="fi-FI" sz="2000" b="1" dirty="0" err="1"/>
              <a:t>Cimcorpin</a:t>
            </a:r>
            <a:r>
              <a:rPr lang="fi-FI" altLang="fi-FI" sz="2000" b="1" dirty="0"/>
              <a:t> ja </a:t>
            </a:r>
            <a:r>
              <a:rPr lang="fi-FI" altLang="fi-FI" sz="2000" b="1" dirty="0" err="1"/>
              <a:t>Raumasterin</a:t>
            </a:r>
            <a:r>
              <a:rPr lang="fi-FI" altLang="fi-FI" sz="2000" b="1" dirty="0"/>
              <a:t> tilauskannan vaihtelut. Henkilöstömäärä on kohonnut selvästi alkuvuoden aikana ja kasvu on ylittänyt toimialojen ja teollisuuden keskiarvon. Tämä viittaa osaltaan liikevaihdon laskun johtuneen ehkä merkittävien tilausten laskutusten osumisesta edellisvuoden vertailuajankohtaan. </a:t>
            </a:r>
          </a:p>
        </p:txBody>
      </p:sp>
      <p:pic>
        <p:nvPicPr>
          <p:cNvPr id="9" name="Picture 2">
            <a:extLst>
              <a:ext uri="{FF2B5EF4-FFF2-40B4-BE49-F238E27FC236}">
                <a16:creationId xmlns:a16="http://schemas.microsoft.com/office/drawing/2014/main" id="{502A9621-726B-FC7A-4459-2A5D73D85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647" y="956985"/>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768E0FD3-CB5C-00ED-131D-85AD620AD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593" y="3791843"/>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A42A0D3-B260-E514-A390-F578060DF0E3}"/>
              </a:ext>
            </a:extLst>
          </p:cNvPr>
          <p:cNvPicPr>
            <a:picLocks noChangeAspect="1"/>
          </p:cNvPicPr>
          <p:nvPr/>
        </p:nvPicPr>
        <p:blipFill>
          <a:blip r:embed="rId5"/>
          <a:stretch>
            <a:fillRect/>
          </a:stretch>
        </p:blipFill>
        <p:spPr>
          <a:xfrm>
            <a:off x="128765" y="5543983"/>
            <a:ext cx="7438106" cy="1159705"/>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347807-A46D-0471-AFCD-3DAF4AA95DFD}"/>
              </a:ext>
            </a:extLst>
          </p:cNvPr>
          <p:cNvPicPr>
            <a:picLocks noChangeAspect="1"/>
          </p:cNvPicPr>
          <p:nvPr/>
        </p:nvPicPr>
        <p:blipFill>
          <a:blip r:embed="rId2"/>
          <a:stretch>
            <a:fillRect/>
          </a:stretch>
        </p:blipFill>
        <p:spPr>
          <a:xfrm>
            <a:off x="1009317" y="1055114"/>
            <a:ext cx="4291956" cy="2615411"/>
          </a:xfrm>
          <a:prstGeom prst="rect">
            <a:avLst/>
          </a:prstGeom>
        </p:spPr>
      </p:pic>
      <p:sp>
        <p:nvSpPr>
          <p:cNvPr id="48" name="Pyöristetty suorakulmio 9"/>
          <p:cNvSpPr/>
          <p:nvPr/>
        </p:nvSpPr>
        <p:spPr>
          <a:xfrm>
            <a:off x="1542314" y="384981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20" name="Ylös kääntyvä nuoli 19"/>
          <p:cNvSpPr/>
          <p:nvPr/>
        </p:nvSpPr>
        <p:spPr>
          <a:xfrm flipV="1">
            <a:off x="4450653" y="967920"/>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1559144" y="73108"/>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462279" y="3461819"/>
            <a:ext cx="3360728"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Liikevaihdon kasvu 2010-2021</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9" name="Tekstiruutu 8"/>
          <p:cNvSpPr txBox="1"/>
          <p:nvPr/>
        </p:nvSpPr>
        <p:spPr>
          <a:xfrm>
            <a:off x="10344473" y="2319554"/>
            <a:ext cx="307777" cy="1604113"/>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Satakuntaliitto 2022</a:t>
            </a:r>
          </a:p>
        </p:txBody>
      </p:sp>
      <p:sp>
        <p:nvSpPr>
          <p:cNvPr id="42" name="Tekstiruutu 41"/>
          <p:cNvSpPr txBox="1"/>
          <p:nvPr/>
        </p:nvSpPr>
        <p:spPr>
          <a:xfrm>
            <a:off x="6279683" y="789188"/>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tuottivat liikevaihtoa v. 2021 </a:t>
            </a:r>
          </a:p>
          <a:p>
            <a:pPr>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392 milj. €</a:t>
            </a:r>
          </a:p>
          <a:p>
            <a:pPr>
              <a:defRPr/>
            </a:pPr>
            <a:endParaRPr lang="fi-FI" sz="2000" dirty="0">
              <a:solidFill>
                <a:prstClr val="black"/>
              </a:solidFill>
              <a:latin typeface="Calibri" panose="020F0502020204030204"/>
              <a:cs typeface="Arial" panose="020B0604020202020204" pitchFamily="34" charset="0"/>
            </a:endParaRPr>
          </a:p>
        </p:txBody>
      </p:sp>
      <p:sp>
        <p:nvSpPr>
          <p:cNvPr id="6" name="Pyöristetty suorakulmio 5"/>
          <p:cNvSpPr/>
          <p:nvPr/>
        </p:nvSpPr>
        <p:spPr>
          <a:xfrm>
            <a:off x="1427923" y="714629"/>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defRPr/>
            </a:pPr>
            <a:r>
              <a:rPr lang="fi-FI" sz="1200" b="1" dirty="0">
                <a:solidFill>
                  <a:prstClr val="black"/>
                </a:solidFill>
                <a:latin typeface="Calibri" panose="020F0502020204030204"/>
              </a:rPr>
              <a:t>Satakunnassa toimii n. 50 puhtaasti</a:t>
            </a:r>
          </a:p>
          <a:p>
            <a:pPr>
              <a:defRPr/>
            </a:pPr>
            <a:r>
              <a:rPr lang="fi-FI" sz="1200" b="1" dirty="0">
                <a:solidFill>
                  <a:prstClr val="black"/>
                </a:solidFill>
                <a:latin typeface="Calibri" panose="020F0502020204030204"/>
              </a:rPr>
              <a:t>automaatio- ja robotiikka-alaan keskittyvää  yritystä           </a:t>
            </a:r>
          </a:p>
        </p:txBody>
      </p:sp>
      <p:sp>
        <p:nvSpPr>
          <p:cNvPr id="37" name="Tekstiruutu 36"/>
          <p:cNvSpPr txBox="1"/>
          <p:nvPr/>
        </p:nvSpPr>
        <p:spPr>
          <a:xfrm rot="16200000">
            <a:off x="9490641" y="1577494"/>
            <a:ext cx="2080654" cy="215444"/>
          </a:xfrm>
          <a:prstGeom prst="rect">
            <a:avLst/>
          </a:prstGeom>
          <a:noFill/>
        </p:spPr>
        <p:txBody>
          <a:bodyPr vert="horz" wrap="square" rtlCol="0">
            <a:spAutoFit/>
          </a:bodyPr>
          <a:lstStyle/>
          <a:p>
            <a:pPr>
              <a:defRPr/>
            </a:pPr>
            <a:r>
              <a:rPr lang="fi-FI" sz="800" dirty="0">
                <a:solidFill>
                  <a:prstClr val="black"/>
                </a:solidFill>
                <a:latin typeface="Calibri" panose="020F0502020204030204"/>
                <a:cs typeface="Arial" panose="020B0604020202020204" pitchFamily="34" charset="0"/>
              </a:rPr>
              <a:t>             </a:t>
            </a:r>
          </a:p>
        </p:txBody>
      </p:sp>
      <p:sp>
        <p:nvSpPr>
          <p:cNvPr id="10" name="Pyöristetty suorakulmio 9"/>
          <p:cNvSpPr/>
          <p:nvPr/>
        </p:nvSpPr>
        <p:spPr>
          <a:xfrm>
            <a:off x="1542314" y="484697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218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5" name="Pyöristetty suorakulmio 4"/>
          <p:cNvSpPr/>
          <p:nvPr/>
        </p:nvSpPr>
        <p:spPr>
          <a:xfrm>
            <a:off x="7760470"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3584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15,7 %</a:t>
            </a:r>
          </a:p>
          <a:p>
            <a:pPr algn="ctr">
              <a:defRPr/>
            </a:pPr>
            <a:r>
              <a:rPr lang="fi-FI" sz="1200" dirty="0">
                <a:solidFill>
                  <a:prstClr val="white">
                    <a:lumMod val="50000"/>
                  </a:prstClr>
                </a:solidFill>
                <a:latin typeface="Calibri" panose="020F0502020204030204"/>
              </a:rPr>
              <a:t>Teollisuus </a:t>
            </a:r>
            <a:r>
              <a:rPr lang="fi-FI" sz="1200" dirty="0">
                <a:solidFill>
                  <a:prstClr val="black"/>
                </a:solidFill>
                <a:latin typeface="Calibri" panose="020F0502020204030204"/>
              </a:rPr>
              <a:t>keskimäärin 6,1 </a:t>
            </a:r>
            <a:r>
              <a:rPr lang="fi-FI" sz="1200" dirty="0">
                <a:solidFill>
                  <a:prstClr val="white">
                    <a:lumMod val="50000"/>
                  </a:prstClr>
                </a:solidFill>
                <a:latin typeface="Calibri" panose="020F0502020204030204"/>
              </a:rPr>
              <a:t>% </a:t>
            </a:r>
          </a:p>
        </p:txBody>
      </p:sp>
      <p:sp>
        <p:nvSpPr>
          <p:cNvPr id="19" name="Rectangle 18"/>
          <p:cNvSpPr/>
          <p:nvPr/>
        </p:nvSpPr>
        <p:spPr>
          <a:xfrm>
            <a:off x="1711108" y="3674010"/>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64,5 %</a:t>
            </a:r>
          </a:p>
        </p:txBody>
      </p:sp>
      <p:sp>
        <p:nvSpPr>
          <p:cNvPr id="23" name="Rectangle 22"/>
          <p:cNvSpPr/>
          <p:nvPr/>
        </p:nvSpPr>
        <p:spPr>
          <a:xfrm>
            <a:off x="6279683" y="3150778"/>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ydin-yrityksissä tehtiin Satakunnassa v. 2021</a:t>
            </a:r>
          </a:p>
          <a:p>
            <a:pPr>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1289 henkilötyövuotta</a:t>
            </a:r>
          </a:p>
        </p:txBody>
      </p:sp>
      <p:sp>
        <p:nvSpPr>
          <p:cNvPr id="44" name="Rectangle 43"/>
          <p:cNvSpPr/>
          <p:nvPr/>
        </p:nvSpPr>
        <p:spPr>
          <a:xfrm>
            <a:off x="6279683" y="1931791"/>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maksoivat palkkoja Satakunnassa v. 2017</a:t>
            </a:r>
          </a:p>
          <a:p>
            <a:pPr>
              <a:defRPr/>
            </a:pPr>
            <a:r>
              <a:rPr lang="fi-FI" sz="3600" b="1" dirty="0">
                <a:solidFill>
                  <a:srgbClr val="3E8853">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56 milj. €</a:t>
            </a:r>
          </a:p>
        </p:txBody>
      </p:sp>
      <p:sp>
        <p:nvSpPr>
          <p:cNvPr id="45" name="Tekstiruutu 34"/>
          <p:cNvSpPr txBox="1"/>
          <p:nvPr/>
        </p:nvSpPr>
        <p:spPr>
          <a:xfrm>
            <a:off x="1462280" y="4099698"/>
            <a:ext cx="3300071" cy="707886"/>
          </a:xfrm>
          <a:prstGeom prst="rect">
            <a:avLst/>
          </a:prstGeom>
          <a:noFill/>
        </p:spPr>
        <p:txBody>
          <a:bodyPr wrap="none" rtlCol="0">
            <a:spAutoFit/>
          </a:bodyPr>
          <a:lstStyle/>
          <a:p>
            <a:pPr>
              <a:defRPr/>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Henkilöstön kasvu 2010-2021</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47" name="Tekstiruutu 34"/>
          <p:cNvSpPr txBox="1"/>
          <p:nvPr/>
        </p:nvSpPr>
        <p:spPr>
          <a:xfrm>
            <a:off x="1434873" y="5469211"/>
            <a:ext cx="3635547"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Palkkasumman kasvu 2010-2017</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0" name="Rectangle 49"/>
          <p:cNvSpPr/>
          <p:nvPr/>
        </p:nvSpPr>
        <p:spPr>
          <a:xfrm>
            <a:off x="1711107" y="4680896"/>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87,6 %</a:t>
            </a:r>
          </a:p>
        </p:txBody>
      </p:sp>
      <p:sp>
        <p:nvSpPr>
          <p:cNvPr id="51" name="Suorakulmio 20"/>
          <p:cNvSpPr/>
          <p:nvPr/>
        </p:nvSpPr>
        <p:spPr>
          <a:xfrm>
            <a:off x="3514431" y="4902982"/>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1,0</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  Teollisuus keskimäärin </a:t>
            </a:r>
            <a:r>
              <a:rPr lang="fi-FI" sz="1200" dirty="0">
                <a:solidFill>
                  <a:srgbClr val="00B0F0"/>
                </a:solidFill>
                <a:latin typeface="Calibri" panose="020F0502020204030204"/>
              </a:rPr>
              <a:t>-8,6 </a:t>
            </a:r>
            <a:r>
              <a:rPr lang="fi-FI" sz="1200" dirty="0">
                <a:solidFill>
                  <a:prstClr val="white">
                    <a:lumMod val="50000"/>
                  </a:prstClr>
                </a:solidFill>
                <a:latin typeface="Calibri" panose="020F0502020204030204"/>
              </a:rPr>
              <a:t>% </a:t>
            </a:r>
          </a:p>
        </p:txBody>
      </p:sp>
      <p:sp>
        <p:nvSpPr>
          <p:cNvPr id="58" name="Pyöristetty suorakulmio 9"/>
          <p:cNvSpPr/>
          <p:nvPr/>
        </p:nvSpPr>
        <p:spPr>
          <a:xfrm>
            <a:off x="1549549" y="582980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61" name="Rectangle 60"/>
          <p:cNvSpPr/>
          <p:nvPr/>
        </p:nvSpPr>
        <p:spPr>
          <a:xfrm>
            <a:off x="1711107" y="5673707"/>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61,4 %</a:t>
            </a:r>
          </a:p>
        </p:txBody>
      </p:sp>
      <p:sp>
        <p:nvSpPr>
          <p:cNvPr id="62" name="Suorakulmio 20"/>
          <p:cNvSpPr/>
          <p:nvPr/>
        </p:nvSpPr>
        <p:spPr>
          <a:xfrm>
            <a:off x="3607766" y="5924302"/>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9,6</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Teollisuus keskimäärin  0,0 % </a:t>
            </a:r>
          </a:p>
        </p:txBody>
      </p:sp>
      <p:sp>
        <p:nvSpPr>
          <p:cNvPr id="4" name="Tekstiruutu 3"/>
          <p:cNvSpPr txBox="1"/>
          <p:nvPr/>
        </p:nvSpPr>
        <p:spPr>
          <a:xfrm>
            <a:off x="1549549" y="6458537"/>
            <a:ext cx="2421817" cy="369332"/>
          </a:xfrm>
          <a:prstGeom prst="rect">
            <a:avLst/>
          </a:prstGeom>
          <a:noFill/>
        </p:spPr>
        <p:txBody>
          <a:bodyPr wrap="square" rtlCol="0">
            <a:spAutoFit/>
          </a:bodyPr>
          <a:lstStyle/>
          <a:p>
            <a:pPr>
              <a:defRPr/>
            </a:pPr>
            <a:r>
              <a:rPr lang="fi-FI" dirty="0">
                <a:solidFill>
                  <a:prstClr val="black"/>
                </a:solidFill>
                <a:latin typeface="Calibri" panose="020F0502020204030204"/>
                <a:cs typeface="Arial" panose="020B0604020202020204" pitchFamily="34" charset="0"/>
              </a:rPr>
              <a:t>20.10.2022</a:t>
            </a:r>
          </a:p>
        </p:txBody>
      </p:sp>
      <p:pic>
        <p:nvPicPr>
          <p:cNvPr id="11" name="Picture 10"/>
          <p:cNvPicPr>
            <a:picLocks noChangeAspect="1"/>
          </p:cNvPicPr>
          <p:nvPr/>
        </p:nvPicPr>
        <p:blipFill>
          <a:blip r:embed="rId5"/>
          <a:stretch>
            <a:fillRect/>
          </a:stretch>
        </p:blipFill>
        <p:spPr>
          <a:xfrm>
            <a:off x="8169605" y="5663960"/>
            <a:ext cx="2375968" cy="621254"/>
          </a:xfrm>
          <a:prstGeom prst="rect">
            <a:avLst/>
          </a:prstGeom>
        </p:spPr>
      </p:pic>
      <p:sp>
        <p:nvSpPr>
          <p:cNvPr id="7" name="TextBox 6"/>
          <p:cNvSpPr txBox="1"/>
          <p:nvPr/>
        </p:nvSpPr>
        <p:spPr>
          <a:xfrm>
            <a:off x="5279081" y="1364138"/>
            <a:ext cx="1154908" cy="1200329"/>
          </a:xfrm>
          <a:prstGeom prst="rect">
            <a:avLst/>
          </a:prstGeom>
          <a:noFill/>
        </p:spPr>
        <p:txBody>
          <a:bodyPr wrap="square" rtlCol="0">
            <a:spAutoFit/>
          </a:bodyPr>
          <a:lstStyle/>
          <a:p>
            <a:pPr>
              <a:defRPr/>
            </a:pPr>
            <a:r>
              <a:rPr lang="fi-FI" sz="800" dirty="0">
                <a:solidFill>
                  <a:prstClr val="black"/>
                </a:solidFill>
                <a:latin typeface="Calibri" panose="020F0502020204030204"/>
                <a:cs typeface="Arial" panose="020B0604020202020204" pitchFamily="34" charset="0"/>
              </a:rPr>
              <a:t>HUOM</a:t>
            </a:r>
            <a:r>
              <a:rPr lang="fi-FI" sz="800" b="1" i="1" u="sng" dirty="0">
                <a:solidFill>
                  <a:prstClr val="black"/>
                </a:solidFill>
                <a:latin typeface="Calibri" panose="020F0502020204030204"/>
                <a:cs typeface="Arial" panose="020B0604020202020204" pitchFamily="34" charset="0"/>
              </a:rPr>
              <a:t>! Luvut ovat minimiarvioita</a:t>
            </a:r>
            <a:r>
              <a:rPr lang="fi-FI" sz="800" dirty="0">
                <a:solidFill>
                  <a:prstClr val="black"/>
                </a:solidFill>
                <a:latin typeface="Calibri" panose="020F0502020204030204"/>
                <a:cs typeface="Arial" panose="020B0604020202020204" pitchFamily="34" charset="0"/>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5569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err="1">
                <a:solidFill>
                  <a:srgbClr val="0070C0"/>
                </a:solidFill>
                <a:latin typeface="Calibri" panose="020F0502020204030204"/>
              </a:rPr>
              <a:t>Robocoast</a:t>
            </a:r>
            <a:r>
              <a:rPr lang="fi-FI" sz="1400" b="1" dirty="0">
                <a:solidFill>
                  <a:srgbClr val="0070C0"/>
                </a:solidFill>
                <a:latin typeface="Calibri" panose="020F0502020204030204"/>
              </a:rPr>
              <a:t> </a:t>
            </a:r>
            <a:r>
              <a:rPr lang="fi-FI" sz="1400" b="1" dirty="0">
                <a:solidFill>
                  <a:prstClr val="black"/>
                </a:solidFill>
                <a:latin typeface="Calibri" panose="020F0502020204030204"/>
              </a:rPr>
              <a:t>1-6/22 vs. </a:t>
            </a:r>
          </a:p>
          <a:p>
            <a:pPr algn="ctr">
              <a:defRPr/>
            </a:pPr>
            <a:r>
              <a:rPr lang="fi-FI" sz="1400" b="1" dirty="0">
                <a:solidFill>
                  <a:prstClr val="black"/>
                </a:solidFill>
                <a:latin typeface="Calibri" panose="020F0502020204030204"/>
              </a:rPr>
              <a:t>1-6/21:</a:t>
            </a:r>
          </a:p>
          <a:p>
            <a:pPr>
              <a:defRPr/>
            </a:pPr>
            <a:r>
              <a:rPr lang="fi-FI" sz="1400" b="1" dirty="0">
                <a:solidFill>
                  <a:srgbClr val="0070C0"/>
                </a:solidFill>
                <a:latin typeface="Calibri" panose="020F0502020204030204"/>
              </a:rPr>
              <a:t>Liikevaihto </a:t>
            </a:r>
            <a:r>
              <a:rPr lang="fi-FI" sz="1400" b="1" dirty="0">
                <a:solidFill>
                  <a:srgbClr val="1CADE4"/>
                </a:solidFill>
                <a:latin typeface="Calibri" panose="020F0502020204030204"/>
              </a:rPr>
              <a:t>-10,5 </a:t>
            </a:r>
            <a:r>
              <a:rPr lang="fi-FI" sz="1400" b="1" dirty="0">
                <a:solidFill>
                  <a:prstClr val="black"/>
                </a:solidFill>
                <a:latin typeface="Calibri" panose="020F0502020204030204"/>
              </a:rPr>
              <a:t>%</a:t>
            </a:r>
          </a:p>
          <a:p>
            <a:pPr>
              <a:defRPr/>
            </a:pPr>
            <a:r>
              <a:rPr lang="fi-FI" sz="1400" b="1" dirty="0">
                <a:solidFill>
                  <a:srgbClr val="0070C0"/>
                </a:solidFill>
                <a:latin typeface="Calibri" panose="020F0502020204030204"/>
              </a:rPr>
              <a:t>Henkilöstömäärä </a:t>
            </a:r>
            <a:r>
              <a:rPr lang="fi-FI" sz="1400" b="1" dirty="0">
                <a:solidFill>
                  <a:prstClr val="black"/>
                </a:solidFill>
                <a:latin typeface="Calibri" panose="020F0502020204030204"/>
              </a:rPr>
              <a:t>+5,9 %</a:t>
            </a:r>
          </a:p>
        </p:txBody>
      </p:sp>
      <p:sp>
        <p:nvSpPr>
          <p:cNvPr id="3" name="Kaarinuoli vasemmalle 2"/>
          <p:cNvSpPr/>
          <p:nvPr/>
        </p:nvSpPr>
        <p:spPr>
          <a:xfrm rot="16200000" flipH="1">
            <a:off x="6540605" y="4605568"/>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black"/>
              </a:solidFill>
              <a:latin typeface="Calibri" panose="020F0502020204030204"/>
            </a:endParaRPr>
          </a:p>
        </p:txBody>
      </p:sp>
    </p:spTree>
    <p:extLst>
      <p:ext uri="{BB962C8B-B14F-4D97-AF65-F5344CB8AC3E}">
        <p14:creationId xmlns:p14="http://schemas.microsoft.com/office/powerpoint/2010/main" val="3707087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945" y="-287337"/>
            <a:ext cx="115376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meriteollisuus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30742" y="696410"/>
            <a:ext cx="7528462" cy="3858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2000" b="1" dirty="0"/>
              <a:t>Satakunnan meriklusteriin luetaan tässä yhteydessä vajaat 50 alueella toimivaa meriteollisuuden kone- ja laitevalmistajaa sekä telakkaa. Laivanrakennuksessa Rauma </a:t>
            </a:r>
            <a:r>
              <a:rPr lang="fi-FI" altLang="fi-FI" sz="2000" b="1" dirty="0" err="1"/>
              <a:t>Marine</a:t>
            </a:r>
            <a:r>
              <a:rPr lang="fi-FI" altLang="fi-FI" sz="2000" b="1" dirty="0"/>
              <a:t> </a:t>
            </a:r>
            <a:r>
              <a:rPr lang="fi-FI" altLang="fi-FI" sz="2000" b="1" dirty="0" err="1"/>
              <a:t>Constructions</a:t>
            </a:r>
            <a:r>
              <a:rPr lang="fi-FI" altLang="fi-FI" sz="2000" b="1" dirty="0"/>
              <a:t> Oy:llä on tällä hetkellä vankka, liki 1,5 miljardin euron tilauskanta. Mäntyluodon telakan tilanne saattaa olla vakautumassa uuden omistajan myötä. Meri-Porin teollisuusalueen kovista kasvuluvuista päätellen Mäntyluodon telakan kehitys on piristynyt.</a:t>
            </a:r>
          </a:p>
          <a:p>
            <a:pPr>
              <a:defRPr/>
            </a:pPr>
            <a:r>
              <a:rPr lang="fi-FI" altLang="fi-FI" sz="2000" b="1" dirty="0"/>
              <a:t>Meriteollisuuden liikevaihto kääntyi ripeään nousuun vuoden 2022 tammi-kesäkuussa. </a:t>
            </a:r>
            <a:r>
              <a:rPr lang="fi-FI" altLang="fi-FI" sz="2000" b="1" dirty="0" err="1"/>
              <a:t>RMC:n</a:t>
            </a:r>
            <a:r>
              <a:rPr lang="fi-FI" altLang="fi-FI" sz="2000" b="1" dirty="0"/>
              <a:t> verkostomainen toimintatapa luo kuitenkin haasteen tilastoinnin luotettavuuteen. </a:t>
            </a:r>
          </a:p>
          <a:p>
            <a:pPr>
              <a:defRPr/>
            </a:pPr>
            <a:r>
              <a:rPr lang="fi-FI" altLang="fi-FI" sz="2000" b="1" dirty="0" err="1"/>
              <a:t>RMC:n</a:t>
            </a:r>
            <a:r>
              <a:rPr lang="fi-FI" altLang="fi-FI" sz="2000" b="1" dirty="0"/>
              <a:t> telakalla alkoi lokakuussa tasmanialaisen TT-Line Company -varustamon kahden matkustaja-autolautan kokoonpanovaihe. Liikevaihdon ennustetaan kasvavan selvästi ensi vuonna. Kahden matkustaja-autolautan tilaus on arvoltaan yli 500 miljoonaa euroa ja niiden rakentamisen työllistävä vaikutus on noin 3 500 henkilötyövuotta.  </a:t>
            </a:r>
          </a:p>
        </p:txBody>
      </p:sp>
      <p:pic>
        <p:nvPicPr>
          <p:cNvPr id="6" name="Picture 2">
            <a:extLst>
              <a:ext uri="{FF2B5EF4-FFF2-40B4-BE49-F238E27FC236}">
                <a16:creationId xmlns:a16="http://schemas.microsoft.com/office/drawing/2014/main" id="{D59A9340-A546-84E3-B83A-4C5E471B4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204" y="813440"/>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86C6BE2-6C13-AFAB-00D9-152C6E1EFED6}"/>
              </a:ext>
            </a:extLst>
          </p:cNvPr>
          <p:cNvPicPr>
            <a:picLocks noChangeAspect="1"/>
          </p:cNvPicPr>
          <p:nvPr/>
        </p:nvPicPr>
        <p:blipFill>
          <a:blip r:embed="rId4"/>
          <a:stretch>
            <a:fillRect/>
          </a:stretch>
        </p:blipFill>
        <p:spPr>
          <a:xfrm>
            <a:off x="130742" y="5474252"/>
            <a:ext cx="7102382" cy="1263614"/>
          </a:xfrm>
          <a:prstGeom prst="rect">
            <a:avLst/>
          </a:prstGeom>
        </p:spPr>
      </p:pic>
      <p:pic>
        <p:nvPicPr>
          <p:cNvPr id="9" name="Picture 8">
            <a:extLst>
              <a:ext uri="{FF2B5EF4-FFF2-40B4-BE49-F238E27FC236}">
                <a16:creationId xmlns:a16="http://schemas.microsoft.com/office/drawing/2014/main" id="{6AD0491B-DCF0-5F7A-1DE9-E098DB8E629B}"/>
              </a:ext>
            </a:extLst>
          </p:cNvPr>
          <p:cNvPicPr>
            <a:picLocks noChangeAspect="1"/>
          </p:cNvPicPr>
          <p:nvPr/>
        </p:nvPicPr>
        <p:blipFill>
          <a:blip r:embed="rId5"/>
          <a:stretch>
            <a:fillRect/>
          </a:stretch>
        </p:blipFill>
        <p:spPr>
          <a:xfrm>
            <a:off x="7659204" y="3757097"/>
            <a:ext cx="4291956" cy="2609314"/>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4514" y="-454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Pori-</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huittinen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teollisuusvyöhyke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67535" y="1095500"/>
            <a:ext cx="7424408" cy="4047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2000" b="1" dirty="0"/>
              <a:t>Pori–Huittinen-teollisuusvyöhyke koostuu noin 700:sta teollisuus- ja insinööripalveluyrityksestä, jotka toimivat Porin Reposaaresta Huittisiin ulottuvalla vyöhykkeellä. Mukana ovat myös Noormarkku sekä Porin keskusta lähiöineen.</a:t>
            </a:r>
          </a:p>
          <a:p>
            <a:pPr>
              <a:defRPr/>
            </a:pPr>
            <a:r>
              <a:rPr lang="fi-FI" altLang="fi-FI" sz="2000" b="1" dirty="0"/>
              <a:t>Teollisuusvyöhykkeellä liikevaihto kasvoi yhä erittäin nopeasti vuoden 2022 tammi-kesäkuussa. Ainakin metallien jalostus on kehittynyt edelleen erittäin suotuisasti. Myös muun teollisuuden vire on ollut varsin mainio ja liikevaihto on huomattavasti vuotta 2019 suurempi, tosin osin inflaation vuoksi. </a:t>
            </a:r>
            <a:r>
              <a:rPr lang="fi-FI" altLang="fi-FI" sz="2000" b="1" dirty="0" err="1"/>
              <a:t>Venatorin</a:t>
            </a:r>
            <a:r>
              <a:rPr lang="fi-FI" altLang="fi-FI" sz="2000" b="1" dirty="0"/>
              <a:t> jättämä aukko on myös kuroutumassa vähitellen umpeen muun teollisuuden hyvän vireen ansiosta. Myös liike-elämän palveluiden kehitys on kääntynyt nousuun, ja tämä pätee mahdollisesti myös insinööripalveluyrityksiin. Henkilöstömääräkin kasvoi nopeasti, joten myös tuotantoa lienee kasvatettu. </a:t>
            </a:r>
          </a:p>
        </p:txBody>
      </p:sp>
      <p:pic>
        <p:nvPicPr>
          <p:cNvPr id="9" name="Picture 2">
            <a:extLst>
              <a:ext uri="{FF2B5EF4-FFF2-40B4-BE49-F238E27FC236}">
                <a16:creationId xmlns:a16="http://schemas.microsoft.com/office/drawing/2014/main" id="{C5C085D0-75B4-B0D5-B65C-5C8740294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4876" y="748507"/>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FF37E203-0719-97EA-27B5-C43E80AF3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443" y="3578152"/>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859BDD1-17B9-3E91-6CF3-4E6378DEB303}"/>
              </a:ext>
            </a:extLst>
          </p:cNvPr>
          <p:cNvPicPr>
            <a:picLocks noChangeAspect="1"/>
          </p:cNvPicPr>
          <p:nvPr/>
        </p:nvPicPr>
        <p:blipFill>
          <a:blip r:embed="rId5"/>
          <a:stretch>
            <a:fillRect/>
          </a:stretch>
        </p:blipFill>
        <p:spPr>
          <a:xfrm>
            <a:off x="67535" y="5428381"/>
            <a:ext cx="7424408" cy="1157569"/>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Meri-porin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teollisuusalue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2256" y="1191142"/>
            <a:ext cx="7269388" cy="4300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2000" b="1" dirty="0"/>
              <a:t>Meri-Porin teollisuuspuisto koostuu runsaasta sadasta yrityksestä, jotka toimivat Porin Mäntyluodon, </a:t>
            </a:r>
            <a:r>
              <a:rPr lang="fi-FI" altLang="fi-FI" sz="2000" b="1" dirty="0" err="1"/>
              <a:t>Kirrisannan</a:t>
            </a:r>
            <a:r>
              <a:rPr lang="fi-FI" altLang="fi-FI" sz="2000" b="1" dirty="0"/>
              <a:t>, Reposaaren, Tahkoluodon, Ahlaisten ja </a:t>
            </a:r>
            <a:r>
              <a:rPr lang="fi-FI" altLang="fi-FI" sz="2000" b="1" dirty="0" err="1"/>
              <a:t>Lampin</a:t>
            </a:r>
            <a:r>
              <a:rPr lang="fi-FI" altLang="fi-FI" sz="2000" b="1" dirty="0"/>
              <a:t> alueella. Meriteollisuudella on vahva rooli telakan ansiosta. Kaanaa ja </a:t>
            </a:r>
            <a:r>
              <a:rPr lang="fi-FI" altLang="fi-FI" sz="2000" b="1" dirty="0" err="1"/>
              <a:t>Venator</a:t>
            </a:r>
            <a:r>
              <a:rPr lang="fi-FI" altLang="fi-FI" sz="2000" b="1" dirty="0"/>
              <a:t> eivät sisälly alueen tietoihin. </a:t>
            </a:r>
          </a:p>
          <a:p>
            <a:pPr>
              <a:defRPr/>
            </a:pPr>
            <a:r>
              <a:rPr lang="fi-FI" altLang="fi-FI" sz="2000" b="1" dirty="0"/>
              <a:t>Alavireinen kehitys päättyi vuoden 2021 alussa. Liikevaihto kasvoi kohisten vuoden 2022 tammi-kesäkuussa ja nousu ylsi toimialojen kärkiluokkaan. Myös henkilöstömäärä kohosi voimakkaasti. Mäntyluodon telakan kehitys lienee myönteisten lukujen takana ja telakka lienee saanut uutta puhtia omistajanvaihdoksen myötä. </a:t>
            </a:r>
          </a:p>
          <a:p>
            <a:pPr>
              <a:defRPr/>
            </a:pPr>
            <a:endParaRPr lang="fi-FI" altLang="fi-FI" sz="1800" b="1" dirty="0"/>
          </a:p>
          <a:p>
            <a:pPr>
              <a:defRPr/>
            </a:pPr>
            <a:endParaRPr lang="fi-FI" altLang="fi-FI" sz="1800" b="1" dirty="0"/>
          </a:p>
          <a:p>
            <a:pPr>
              <a:defRPr/>
            </a:pPr>
            <a:endParaRPr lang="fi-FI" altLang="fi-FI" sz="1800" b="1" dirty="0"/>
          </a:p>
        </p:txBody>
      </p:sp>
      <p:pic>
        <p:nvPicPr>
          <p:cNvPr id="6" name="Picture 2">
            <a:extLst>
              <a:ext uri="{FF2B5EF4-FFF2-40B4-BE49-F238E27FC236}">
                <a16:creationId xmlns:a16="http://schemas.microsoft.com/office/drawing/2014/main" id="{DA00F73F-E244-5D7B-8644-599940D4E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391" y="1023938"/>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5E55632C-234A-F510-C598-F5F6D4C3A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60" y="3891757"/>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08A4896-B355-736F-6AD0-4E290877771A}"/>
              </a:ext>
            </a:extLst>
          </p:cNvPr>
          <p:cNvPicPr>
            <a:picLocks noChangeAspect="1"/>
          </p:cNvPicPr>
          <p:nvPr/>
        </p:nvPicPr>
        <p:blipFill>
          <a:blip r:embed="rId5"/>
          <a:stretch>
            <a:fillRect/>
          </a:stretch>
        </p:blipFill>
        <p:spPr>
          <a:xfrm>
            <a:off x="79281" y="5665125"/>
            <a:ext cx="7362605" cy="1147933"/>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661187"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3" name="TextBox 2"/>
          <p:cNvSpPr txBox="1"/>
          <p:nvPr/>
        </p:nvSpPr>
        <p:spPr>
          <a:xfrm>
            <a:off x="2480076" y="938068"/>
            <a:ext cx="4980375" cy="5909310"/>
          </a:xfrm>
          <a:prstGeom prst="rect">
            <a:avLst/>
          </a:prstGeom>
          <a:noFill/>
        </p:spPr>
        <p:txBody>
          <a:bodyPr wrap="squar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avoimuusindeksi</a:t>
            </a:r>
            <a:r>
              <a:rPr lang="fi-FI" dirty="0">
                <a:solidFill>
                  <a:prstClr val="black"/>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(vienti Tullin mukaan/BKT) on maan korkeimpia): 50 %, koko maa 27 % (2019)</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viennin arvo </a:t>
            </a:r>
            <a:r>
              <a:rPr lang="fi-FI" dirty="0">
                <a:solidFill>
                  <a:prstClr val="black"/>
                </a:solidFill>
                <a:latin typeface="Arial" panose="020B0604020202020204" pitchFamily="34" charset="0"/>
                <a:cs typeface="Arial" panose="020B0604020202020204" pitchFamily="34" charset="0"/>
              </a:rPr>
              <a:t>on</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maakunnista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neljänneksi korkein v. 2021 (Tulli);</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osuus Suomen viennistä on 7,1 % </a:t>
            </a:r>
            <a:r>
              <a:rPr lang="fi-FI" dirty="0">
                <a:solidFill>
                  <a:prstClr val="black"/>
                </a:solidFill>
                <a:latin typeface="Arial" panose="020B0604020202020204" pitchFamily="34" charset="0"/>
                <a:cs typeface="Arial" panose="020B0604020202020204" pitchFamily="34" charset="0"/>
              </a:rPr>
              <a:t>(väestöosuus 3,9 %)</a:t>
            </a:r>
            <a:r>
              <a:rPr lang="fi-FI" sz="1400"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Satakunnan viennin kasvu oli 22,9 % vuoden 2021 aikana (koko maa 19,9 %). </a:t>
            </a:r>
            <a:r>
              <a:rPr lang="fi-FI" b="1" dirty="0">
                <a:solidFill>
                  <a:prstClr val="black"/>
                </a:solidFill>
                <a:latin typeface="Arial" panose="020B0604020202020204" pitchFamily="34" charset="0"/>
                <a:cs typeface="Arial" panose="020B0604020202020204" pitchFamily="34" charset="0"/>
              </a:rPr>
              <a:t>1-6/2022 vientiosuus jo 7,8 %!</a:t>
            </a:r>
          </a:p>
          <a:p>
            <a:pPr eaLnBrk="0" fontAlgn="base" hangingPunct="0">
              <a:spcBef>
                <a:spcPct val="0"/>
              </a:spcBef>
              <a:spcAft>
                <a:spcPct val="0"/>
              </a:spcAft>
            </a:pPr>
            <a:endParaRPr lang="fi-FI"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Viennin arvo/</a:t>
            </a:r>
            <a:r>
              <a:rPr lang="fi-FI" b="1" dirty="0" err="1">
                <a:solidFill>
                  <a:prstClr val="black"/>
                </a:solidFill>
                <a:latin typeface="Arial" panose="020B0604020202020204" pitchFamily="34" charset="0"/>
                <a:cs typeface="Arial" panose="020B0604020202020204" pitchFamily="34" charset="0"/>
              </a:rPr>
              <a:t>capita</a:t>
            </a:r>
            <a:r>
              <a:rPr lang="fi-FI" b="1" dirty="0">
                <a:solidFill>
                  <a:prstClr val="black"/>
                </a:solidFill>
                <a:latin typeface="Arial" panose="020B0604020202020204" pitchFamily="34" charset="0"/>
                <a:cs typeface="Arial" panose="020B0604020202020204" pitchFamily="34" charset="0"/>
              </a:rPr>
              <a:t> on 3. korkein! (</a:t>
            </a:r>
            <a:r>
              <a:rPr lang="fi-FI" dirty="0">
                <a:solidFill>
                  <a:prstClr val="black"/>
                </a:solidFill>
                <a:latin typeface="Arial" panose="020B0604020202020204" pitchFamily="34" charset="0"/>
                <a:cs typeface="Arial" panose="020B0604020202020204" pitchFamily="34" charset="0"/>
              </a:rPr>
              <a:t>v. 2021 tiedot, Tulli).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Satakunnan satamien osuus Suomen viennistä </a:t>
            </a:r>
            <a:r>
              <a:rPr lang="fi-FI" dirty="0">
                <a:solidFill>
                  <a:prstClr val="black"/>
                </a:solidFill>
                <a:latin typeface="Arial" panose="020B0604020202020204" pitchFamily="34" charset="0"/>
                <a:cs typeface="Arial" panose="020B0604020202020204" pitchFamily="34" charset="0"/>
              </a:rPr>
              <a:t>tonneissa</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on </a:t>
            </a:r>
            <a:r>
              <a:rPr lang="fi-FI" b="1" dirty="0">
                <a:solidFill>
                  <a:prstClr val="black"/>
                </a:solidFill>
                <a:latin typeface="Arial" panose="020B0604020202020204" pitchFamily="34" charset="0"/>
                <a:cs typeface="Arial" panose="020B0604020202020204" pitchFamily="34" charset="0"/>
              </a:rPr>
              <a:t>11,2 % </a:t>
            </a:r>
            <a:r>
              <a:rPr lang="fi-FI" dirty="0">
                <a:solidFill>
                  <a:prstClr val="black"/>
                </a:solidFill>
                <a:latin typeface="Arial" panose="020B0604020202020204" pitchFamily="34" charset="0"/>
                <a:cs typeface="Arial" panose="020B0604020202020204" pitchFamily="34" charset="0"/>
              </a:rPr>
              <a:t>ja tuonnista 6,6 % (yht. 9,0 %), kun väestöosuus on 3,9 % (v. 2019). Esim. viennissä osuus on lähes kolminkertainen väestöosuuteen nähden.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699B72B-ECAF-54D3-69C5-DFFA020E08A2}"/>
              </a:ext>
            </a:extLst>
          </p:cNvPr>
          <p:cNvPicPr>
            <a:picLocks noChangeAspect="1"/>
          </p:cNvPicPr>
          <p:nvPr/>
        </p:nvPicPr>
        <p:blipFill>
          <a:blip r:embed="rId2"/>
          <a:stretch>
            <a:fillRect/>
          </a:stretch>
        </p:blipFill>
        <p:spPr>
          <a:xfrm>
            <a:off x="7539579" y="938069"/>
            <a:ext cx="2454385" cy="5077209"/>
          </a:xfrm>
          <a:prstGeom prst="rect">
            <a:avLst/>
          </a:prstGeom>
        </p:spPr>
      </p:pic>
    </p:spTree>
    <p:extLst>
      <p:ext uri="{BB962C8B-B14F-4D97-AF65-F5344CB8AC3E}">
        <p14:creationId xmlns:p14="http://schemas.microsoft.com/office/powerpoint/2010/main" val="4174768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1" y="-17956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tammi−kesäkuu</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2022: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rakentaminen</a:t>
            </a:r>
            <a:endParaRPr kumimoji="0" lang="en-US"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09040" y="736475"/>
            <a:ext cx="11809538" cy="4553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Satakunnan rakentamisen liikevaihdon kehitys jatkui hyvin myönteisenä vuoden 2022 ensimmäisellä puoliskolla. Henkilöstömääräkin kohosi yhä nopeasti. Maassa keskimäärin rakennusalan liikevaihdon kehitys oli samansuuntaista, joskin Satakuntaa maltillisempaa. Liikevaihdon nousun taustalla vaikuttaa osin kustannusten voimakas kasvu. </a:t>
            </a:r>
          </a:p>
          <a:p>
            <a:pPr>
              <a:defRPr/>
            </a:pPr>
            <a:r>
              <a:rPr lang="fi-FI" altLang="fi-FI" sz="1600" b="1" dirty="0"/>
              <a:t>Rakennusteollisuus RT ry:n mukaan rakentamista koettelee kolmas kriisi lyhyen ajan sisällä. Rakentaminen kasvaa Suomessa vielä kuluvana vuonna 2 % vanhan työkannan ja vahvana jatkuneen asuntorakentamisen tukemana. Volyymikasvu on hiipunut kevään jälkeen ja painuu loppuvuonna pakkaselle. Kova inflaatio ja nollakorkojen päättyminen nakertavat nyt poikkeuksellisella tavalla kuluttajien luottamusta ja rakennushankkeita.</a:t>
            </a:r>
          </a:p>
          <a:p>
            <a:pPr>
              <a:defRPr/>
            </a:pPr>
            <a:r>
              <a:rPr lang="fi-FI" altLang="fi-FI" sz="1600" b="1" dirty="0" err="1"/>
              <a:t>EK:n</a:t>
            </a:r>
            <a:r>
              <a:rPr lang="fi-FI" altLang="fi-FI" sz="1600" b="1" dirty="0"/>
              <a:t> mukaan maamme rakennusalan luottamus laski marraskuussa. Luottamusindikaattorin saldoluku oli -12 pistettä, joka on kolme pistettä vähemmän kuin lokakuussa. Indikaattorin pitkän aikavälin keskiarvo on -6. </a:t>
            </a:r>
          </a:p>
        </p:txBody>
      </p:sp>
      <p:pic>
        <p:nvPicPr>
          <p:cNvPr id="6" name="Picture 2">
            <a:extLst>
              <a:ext uri="{FF2B5EF4-FFF2-40B4-BE49-F238E27FC236}">
                <a16:creationId xmlns:a16="http://schemas.microsoft.com/office/drawing/2014/main" id="{09DDD45A-BBD1-B3B2-3144-3052C35F2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51" y="2886897"/>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1795214A-301A-6560-7AD7-D565161B5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568" y="2806262"/>
            <a:ext cx="428625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E5A28A8-E145-62DC-5465-9A2FD096F1D2}"/>
              </a:ext>
            </a:extLst>
          </p:cNvPr>
          <p:cNvPicPr>
            <a:picLocks noChangeAspect="1"/>
          </p:cNvPicPr>
          <p:nvPr/>
        </p:nvPicPr>
        <p:blipFill>
          <a:blip r:embed="rId5"/>
          <a:stretch>
            <a:fillRect/>
          </a:stretch>
        </p:blipFill>
        <p:spPr>
          <a:xfrm>
            <a:off x="13777" y="5630276"/>
            <a:ext cx="7898808" cy="1121038"/>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726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palvelut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endParaRPr kumimoji="0" lang="en-US" altLang="fi-FI" sz="18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724" y="974447"/>
            <a:ext cx="5085057" cy="5642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700" b="1" dirty="0"/>
              <a:t>Satakunnan palvelualojen kehitys jatkui vuoden 2022 tammi-kesäkuussa olosuhteisiin nähden suotuisissa merkeissä. Liikevaihtoa on kuitenkin nostanut muiden alojen tapaan kohonnut hintataso. Kaupan liikevaihto kasvoi yhä kohisten, sillä mm. korona on siirtänyt kysyntää kodeissa tapahtuvaan toimintaan. Tukkukauppa on saanut puhtia muun talouden vireestä. Liike-elämän palveluiden kasvu jatkui. Myös majoitus- ja ravitsemistoiminnan liikevaihto jatkui elpymistään. Luovilla aloilla alkuvuosi sujui myönteisesti. </a:t>
            </a:r>
          </a:p>
          <a:p>
            <a:pPr>
              <a:defRPr/>
            </a:pPr>
            <a:r>
              <a:rPr lang="fi-FI" altLang="fi-FI" sz="1700" b="1" dirty="0"/>
              <a:t>Palvelualojen yhteenlaskettu henkilöstömäärä kohosi tammi-kesäkuussa varsin ripeästi. Nousu oli toimialojen keskiarvoa hieman rivakampaa. </a:t>
            </a:r>
          </a:p>
          <a:p>
            <a:pPr>
              <a:defRPr/>
            </a:pPr>
            <a:r>
              <a:rPr lang="fi-FI" altLang="fi-FI" sz="1700" b="1" dirty="0"/>
              <a:t>Maassa keskimäärin jokaisen tarkastelussa olevan palvelualan liikevaihto kasvoi selvästi. Majoitus- ja ravitsemistoiminnassa nousu oli poikkeuksellisen nopeaa alan kysynnän elpymisen ansiosta. </a:t>
            </a:r>
          </a:p>
          <a:p>
            <a:pPr>
              <a:defRPr/>
            </a:pPr>
            <a:r>
              <a:rPr lang="fi-FI" altLang="fi-FI" sz="1700" b="1" dirty="0" err="1"/>
              <a:t>EK:n</a:t>
            </a:r>
            <a:r>
              <a:rPr lang="fi-FI" altLang="fi-FI" sz="1700" b="1" dirty="0"/>
              <a:t> mukaan maamme palvelualojen (pl. kauppa) yritysten luottamus laski marraskuussa. Saldolukema oli +1 pistettä, joka on neljä pistettä vähemmän kuin lokakuussa. Luottamus on alle pitkän aikavälin keskiarvon, joka on +12.</a:t>
            </a:r>
          </a:p>
        </p:txBody>
      </p:sp>
      <p:pic>
        <p:nvPicPr>
          <p:cNvPr id="9" name="Picture 2">
            <a:extLst>
              <a:ext uri="{FF2B5EF4-FFF2-40B4-BE49-F238E27FC236}">
                <a16:creationId xmlns:a16="http://schemas.microsoft.com/office/drawing/2014/main" id="{9844C4E0-ACB1-2778-C133-5B3C9F783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368" y="1251513"/>
            <a:ext cx="5962432" cy="363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FAF3D7A-2066-604D-4C45-60D97180CDC3}"/>
              </a:ext>
            </a:extLst>
          </p:cNvPr>
          <p:cNvPicPr>
            <a:picLocks noChangeAspect="1"/>
          </p:cNvPicPr>
          <p:nvPr/>
        </p:nvPicPr>
        <p:blipFill>
          <a:blip r:embed="rId4"/>
          <a:stretch>
            <a:fillRect/>
          </a:stretch>
        </p:blipFill>
        <p:spPr>
          <a:xfrm>
            <a:off x="5096028" y="5799878"/>
            <a:ext cx="7029143" cy="995986"/>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47956" y="74814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2877" y="-670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432452"/>
            <a:ext cx="6330952" cy="3317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2000" b="1" dirty="0"/>
              <a:t>Satakunnassa tukku- ja vähittäiskaupan loppuvuosi 2021 sujui hyvin myönteisesti, sillä liikevaihto kasvoi edelleen ripeästi. Nousuun on vaikuttanut hintojen kohoaminen. Kuitenkin korona lienee siirtänyt edelleen kulutusta kotiin ja tukkukauppa lienee saanut vauhtia talouden vahvasta elpymisestä.</a:t>
            </a:r>
          </a:p>
          <a:p>
            <a:pPr>
              <a:defRPr/>
            </a:pPr>
            <a:r>
              <a:rPr lang="fi-FI" altLang="fi-FI" sz="2000" b="1" dirty="0"/>
              <a:t>Valtakunnallisesti liikevaihdon kehitys oli Satakunnan tapaan suotuisaa. </a:t>
            </a:r>
            <a:r>
              <a:rPr lang="fi-FI" altLang="fi-FI" sz="2000" b="1" dirty="0" err="1"/>
              <a:t>EK:n</a:t>
            </a:r>
            <a:r>
              <a:rPr lang="fi-FI" altLang="fi-FI" sz="2000" b="1" dirty="0"/>
              <a:t> mukaan vähittäiskaupan luottamus vahvistui marraskuussa muista päätoimialoista poiketen. Luottamusindikaattorin uusin pisteluku oli -12, kun saldoluku oli lokakuussa -16. Luottamusindikaattori on kuitenkin selvästi alle pitkän aikavälin keskiarvon, joka on -1.</a:t>
            </a:r>
          </a:p>
        </p:txBody>
      </p:sp>
      <p:pic>
        <p:nvPicPr>
          <p:cNvPr id="6" name="Picture 2">
            <a:extLst>
              <a:ext uri="{FF2B5EF4-FFF2-40B4-BE49-F238E27FC236}">
                <a16:creationId xmlns:a16="http://schemas.microsoft.com/office/drawing/2014/main" id="{18863B6C-D1F1-2F56-3506-9BDD88273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744" y="1255907"/>
            <a:ext cx="5153632" cy="313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9F97AE6-CA42-38C0-16A0-21965AA24BAA}"/>
              </a:ext>
            </a:extLst>
          </p:cNvPr>
          <p:cNvPicPr>
            <a:picLocks noChangeAspect="1"/>
          </p:cNvPicPr>
          <p:nvPr/>
        </p:nvPicPr>
        <p:blipFill>
          <a:blip r:embed="rId4"/>
          <a:stretch>
            <a:fillRect/>
          </a:stretch>
        </p:blipFill>
        <p:spPr>
          <a:xfrm>
            <a:off x="72607" y="5768761"/>
            <a:ext cx="6123406" cy="990551"/>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14768" y="-81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33696" y="1416840"/>
            <a:ext cx="6583600" cy="4190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2000" b="1" dirty="0"/>
              <a:t>Satakunnassa majoitus- ja ravitsemistoiminnan liikevaihto on laskenut voimakkaasti korona-aikaan. Pudotus on ollut toimialojen pahimpia, mutta nyt nousu näyttäisi kuitenkin jatkuneen vahvana. Liikevaihto kohosi tasaisen nopeasti tammi-kesäkuussa 2022, mutta koronaa edeltävään tasoon on vielä hieman matkaa. </a:t>
            </a:r>
          </a:p>
          <a:p>
            <a:pPr>
              <a:defRPr/>
            </a:pPr>
            <a:r>
              <a:rPr lang="fi-FI" altLang="fi-FI" sz="2000" b="1" dirty="0"/>
              <a:t>Maassa keskimäärin liikevaihto elpyi vauhdilla koko vuoden 2022 ensimmäisen puoliskon ajan. Satakunnasta poiketen vuoden 2019 huipputaso on kutakuinkin saavutettu.</a:t>
            </a:r>
          </a:p>
        </p:txBody>
      </p:sp>
      <p:pic>
        <p:nvPicPr>
          <p:cNvPr id="20483" name="Picture 3">
            <a:extLst>
              <a:ext uri="{FF2B5EF4-FFF2-40B4-BE49-F238E27FC236}">
                <a16:creationId xmlns:a16="http://schemas.microsoft.com/office/drawing/2014/main" id="{AF901758-E290-4B08-9679-CC8F06F89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045" y="3757097"/>
            <a:ext cx="42862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B02D39A3-65B4-E702-D63D-5822862E2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575" y="839272"/>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332BC0D-6D04-49AB-3F27-F4B64951F0F4}"/>
              </a:ext>
            </a:extLst>
          </p:cNvPr>
          <p:cNvPicPr>
            <a:picLocks noChangeAspect="1"/>
          </p:cNvPicPr>
          <p:nvPr/>
        </p:nvPicPr>
        <p:blipFill>
          <a:blip r:embed="rId5"/>
          <a:stretch>
            <a:fillRect/>
          </a:stretch>
        </p:blipFill>
        <p:spPr>
          <a:xfrm>
            <a:off x="27263" y="5659193"/>
            <a:ext cx="7108275" cy="1149868"/>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024" y="432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243012"/>
            <a:ext cx="6694415" cy="3822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2000" b="1" dirty="0"/>
              <a:t>Liike-elämän palveluiden (TOL JLMN) liikevaihto kääntyi monen muun alan tavoin nousuun vuoden 2021 keväällä. Kasvu jatkui nopeana läpi koko loppuvuoden ja nousu on jatkunut ainakin vuoden 2022 kesään asti. Tuki- ja suunnittelupalveluiden kysyntä on elpynyt talouden toipumisen myötä ja myös henkilöstövuokraus lienee pysynyt kasvu-uralla. </a:t>
            </a:r>
          </a:p>
          <a:p>
            <a:pPr>
              <a:defRPr/>
            </a:pPr>
            <a:r>
              <a:rPr lang="fi-FI" altLang="fi-FI" sz="2000" b="1" dirty="0"/>
              <a:t>Valtakunnallisesti alan liikevaihto kehittyi samansuuntaisesti kuin Satakunnassa, tosin kasvua kertyi edelleen jonkin verran enemmän. Molemmilla alueella on kurottu koronan jättämä pienehkö aukko selvällä erolla. </a:t>
            </a:r>
          </a:p>
        </p:txBody>
      </p:sp>
      <p:pic>
        <p:nvPicPr>
          <p:cNvPr id="21507" name="Picture 3">
            <a:extLst>
              <a:ext uri="{FF2B5EF4-FFF2-40B4-BE49-F238E27FC236}">
                <a16:creationId xmlns:a16="http://schemas.microsoft.com/office/drawing/2014/main" id="{5BBC47A1-39A7-48D0-9259-7F37BFD9C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1300" y="3242498"/>
            <a:ext cx="42862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CF4BCE31-51A7-7AAF-D3D8-51F9AEC91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7311" y="677871"/>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79DFC0F6-C780-945A-A9AD-FE333F8A27B4}"/>
              </a:ext>
            </a:extLst>
          </p:cNvPr>
          <p:cNvPicPr>
            <a:picLocks noChangeAspect="1"/>
          </p:cNvPicPr>
          <p:nvPr/>
        </p:nvPicPr>
        <p:blipFill>
          <a:blip r:embed="rId5"/>
          <a:stretch>
            <a:fillRect/>
          </a:stretch>
        </p:blipFill>
        <p:spPr>
          <a:xfrm>
            <a:off x="84450" y="5837668"/>
            <a:ext cx="7263815" cy="942796"/>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alat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4438" y="1470095"/>
            <a:ext cx="7180727" cy="4183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2000" b="1" dirty="0"/>
              <a:t>Luoviin aloihin luetaan tässä yhteydessä joukkoviestintä, muotoilu, mainonta, taide, kulttuuriperintö, viihde, urheilu ja käsityöalat. Suhdannevaihtelut heijastuvat varsin vahvasti alan kehitykseen. </a:t>
            </a:r>
          </a:p>
          <a:p>
            <a:pPr>
              <a:defRPr/>
            </a:pPr>
            <a:r>
              <a:rPr lang="fi-FI" altLang="fi-FI" sz="2000" b="1" dirty="0"/>
              <a:t>Alan liikevaihto kasvoi edelleen nopeasti vuoden 2022 tammi-kesäkuussa sekä Satakunnassa että valtakunnallisesti. Taustalla saattaa vaikuttaa viihde-elektroniikan kasvanut myynti sekä osin koronarajoitusten lieventäminen. </a:t>
            </a:r>
          </a:p>
        </p:txBody>
      </p:sp>
      <p:pic>
        <p:nvPicPr>
          <p:cNvPr id="22531" name="Picture 3">
            <a:extLst>
              <a:ext uri="{FF2B5EF4-FFF2-40B4-BE49-F238E27FC236}">
                <a16:creationId xmlns:a16="http://schemas.microsoft.com/office/drawing/2014/main" id="{9E3EE8FE-B77E-45F8-AC74-08A628A29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678" y="3809303"/>
            <a:ext cx="42862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7D8C5DD-BFD2-5BA6-B2F7-DBA5EC597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9112" y="990202"/>
            <a:ext cx="42941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FE43144-97A7-92B7-8066-FCFD152F67DC}"/>
              </a:ext>
            </a:extLst>
          </p:cNvPr>
          <p:cNvPicPr>
            <a:picLocks noChangeAspect="1"/>
          </p:cNvPicPr>
          <p:nvPr/>
        </p:nvPicPr>
        <p:blipFill>
          <a:blip r:embed="rId5"/>
          <a:stretch>
            <a:fillRect/>
          </a:stretch>
        </p:blipFill>
        <p:spPr>
          <a:xfrm>
            <a:off x="42660" y="5735628"/>
            <a:ext cx="7668018" cy="995259"/>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terveyspalvelut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7897" y="1179728"/>
            <a:ext cx="5286942" cy="4183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2000" b="1" dirty="0"/>
              <a:t>Satakunnassa yksityisten sosiaali- ja terveyspalvelujen henkilöstömäärä kasvoi edelleen vuoden 2021 heinä-joulukuun aikana. Kasvu jäi kuitenkin hieman alle toimialojen keskitason, joten korona on voinut pudottaa alan palveluiden kysyntää. Pitkällä aikavälillä nousu on kuitenkin ollut toimialojen kärkiluokkaa. Vuoden 2022 tiedot puuttuvat. </a:t>
            </a:r>
          </a:p>
        </p:txBody>
      </p:sp>
      <p:pic>
        <p:nvPicPr>
          <p:cNvPr id="23554" name="Picture 2">
            <a:extLst>
              <a:ext uri="{FF2B5EF4-FFF2-40B4-BE49-F238E27FC236}">
                <a16:creationId xmlns:a16="http://schemas.microsoft.com/office/drawing/2014/main" id="{14830563-7217-45EE-A938-8B46B33AD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358" y="1023938"/>
            <a:ext cx="6338220" cy="385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057F6E8-8B28-4C04-B3A8-E241928453D8}"/>
              </a:ext>
            </a:extLst>
          </p:cNvPr>
          <p:cNvPicPr>
            <a:picLocks noChangeAspect="1"/>
          </p:cNvPicPr>
          <p:nvPr/>
        </p:nvPicPr>
        <p:blipFill>
          <a:blip r:embed="rId4"/>
          <a:stretch>
            <a:fillRect/>
          </a:stretch>
        </p:blipFill>
        <p:spPr>
          <a:xfrm>
            <a:off x="0" y="5444039"/>
            <a:ext cx="7682193" cy="1408402"/>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53B1B3-2CC2-46D0-8CB5-F97288AABB1B}" type="slidenum">
              <a:rPr lang="fi-FI" altLang="fi-FI" smtClean="0">
                <a:solidFill>
                  <a:schemeClr val="bg1"/>
                </a:solidFill>
              </a:rPr>
              <a:pPr/>
              <a:t>47</a:t>
            </a:fld>
            <a:endParaRPr lang="fi-FI" altLang="fi-FI">
              <a:solidFill>
                <a:schemeClr val="bg1"/>
              </a:solidFill>
            </a:endParaRPr>
          </a:p>
        </p:txBody>
      </p:sp>
      <p:sp>
        <p:nvSpPr>
          <p:cNvPr id="32772" name="Rectangle 3"/>
          <p:cNvSpPr>
            <a:spLocks noGrp="1" noChangeArrowheads="1"/>
          </p:cNvSpPr>
          <p:nvPr>
            <p:ph type="body" idx="1"/>
          </p:nvPr>
        </p:nvSpPr>
        <p:spPr>
          <a:xfrm>
            <a:off x="-141359" y="1483560"/>
            <a:ext cx="10082313" cy="5129212"/>
          </a:xfrm>
        </p:spPr>
        <p:txBody>
          <a:bodyPr>
            <a:normAutofit fontScale="25000" lnSpcReduction="20000"/>
          </a:bodyPr>
          <a:lstStyle/>
          <a:p>
            <a:pPr marL="179388" indent="-179388">
              <a:buNone/>
            </a:pPr>
            <a:r>
              <a:rPr lang="fi-FI" altLang="fi-FI" sz="7200" b="1" dirty="0"/>
              <a:t>   KEHITYS SATAKUNTA VS. KOKO MAA KESKIMÄÄRIN </a:t>
            </a:r>
          </a:p>
          <a:p>
            <a:pPr marL="179388" indent="-179388">
              <a:buNone/>
            </a:pPr>
            <a:r>
              <a:rPr lang="fi-FI" altLang="fi-FI" sz="7200" b="1" dirty="0"/>
              <a:t>	TAMMI</a:t>
            </a:r>
            <a:r>
              <a:rPr lang="en-GB" altLang="fi-FI" sz="7200" b="1" dirty="0"/>
              <a:t>−KESÄK</a:t>
            </a:r>
            <a:r>
              <a:rPr lang="fi-FI" altLang="fi-FI" sz="7200" b="1" dirty="0"/>
              <a:t>UUSSA 2022 (SATAKUNTA ALLEVIIVATTU, JOS PAREMPI):</a:t>
            </a:r>
          </a:p>
          <a:p>
            <a:pPr marL="179388" indent="-179388">
              <a:buNone/>
            </a:pPr>
            <a:endParaRPr lang="fi-FI" altLang="fi-FI" sz="3700" dirty="0"/>
          </a:p>
          <a:p>
            <a:pPr lvl="1">
              <a:buFont typeface="Wingdings" panose="05000000000000000000" pitchFamily="2" charset="2"/>
              <a:buChar char="§"/>
            </a:pPr>
            <a:r>
              <a:rPr lang="fi-FI" altLang="fi-FI" sz="7200" b="1" u="sng" dirty="0"/>
              <a:t>Kaikki toimialat yhteensä </a:t>
            </a:r>
            <a:r>
              <a:rPr lang="fi-FI" altLang="fi-FI" sz="7200" u="sng" dirty="0"/>
              <a:t>(Satakunta 21,4 % / Koko maa 17,2 %)</a:t>
            </a:r>
          </a:p>
          <a:p>
            <a:pPr lvl="1">
              <a:buFont typeface="Wingdings" panose="05000000000000000000" pitchFamily="2" charset="2"/>
              <a:buChar char="§"/>
            </a:pPr>
            <a:endParaRPr lang="fi-FI" altLang="fi-FI" sz="7200" u="sng" dirty="0"/>
          </a:p>
          <a:p>
            <a:pPr lvl="1">
              <a:buFont typeface="Wingdings" panose="05000000000000000000" pitchFamily="2" charset="2"/>
              <a:buChar char="§"/>
            </a:pPr>
            <a:r>
              <a:rPr lang="fi-FI" altLang="fi-FI" sz="7200" b="1" u="sng" dirty="0"/>
              <a:t>Teollisuus yhteensä </a:t>
            </a:r>
            <a:r>
              <a:rPr lang="fi-FI" altLang="fi-FI" sz="7200" u="sng" dirty="0"/>
              <a:t>(Satakunta 30,4 % / Koko maa 25,2 %)</a:t>
            </a:r>
          </a:p>
          <a:p>
            <a:pPr lvl="1">
              <a:buFont typeface="Wingdings" panose="05000000000000000000" pitchFamily="2" charset="2"/>
              <a:buChar char="§"/>
            </a:pPr>
            <a:endParaRPr lang="fi-FI" altLang="fi-FI" sz="7200" b="1" dirty="0"/>
          </a:p>
          <a:p>
            <a:pPr lvl="1">
              <a:buFont typeface="Wingdings" panose="05000000000000000000" pitchFamily="2" charset="2"/>
              <a:buChar char="§"/>
            </a:pPr>
            <a:r>
              <a:rPr lang="fi-FI" altLang="fi-FI" sz="7200" b="1" u="sng" dirty="0"/>
              <a:t>Elintarviketeollisuus </a:t>
            </a:r>
            <a:r>
              <a:rPr lang="fi-FI" altLang="fi-FI" sz="7200" u="sng" dirty="0"/>
              <a:t>(Satakunta 10,4 % / Koko maa 10,0 %)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u="sng" dirty="0"/>
              <a:t>Metsäteollisuus</a:t>
            </a:r>
            <a:r>
              <a:rPr lang="fi-FI" altLang="fi-FI" sz="7200" u="sng" dirty="0"/>
              <a:t> (Satakunta 30,9 % / Koko maa 16,0 %)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Kemikaalien sekä kumi- ja muovituotteiden valmistus</a:t>
            </a:r>
            <a:r>
              <a:rPr lang="fi-FI" altLang="fi-FI" sz="7200" dirty="0"/>
              <a:t> (Satakunta 20,1 % / Koko maa 34,6 %)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u="sng" dirty="0"/>
              <a:t>Teknologiateollisuus yhteensä sis. telakat </a:t>
            </a:r>
            <a:r>
              <a:rPr lang="fi-FI" altLang="fi-FI" sz="7200" u="sng" dirty="0"/>
              <a:t>(Satakunta 34,6 % / Koko maa 19,8 %) </a:t>
            </a:r>
          </a:p>
          <a:p>
            <a:pPr lvl="2">
              <a:buFont typeface="Wingdings" panose="05000000000000000000" pitchFamily="2" charset="2"/>
              <a:buChar char="Ä"/>
            </a:pPr>
            <a:r>
              <a:rPr lang="fi-FI" altLang="fi-FI" sz="7200" b="1" dirty="0"/>
              <a:t>Metallien jalostus</a:t>
            </a:r>
            <a:r>
              <a:rPr lang="fi-FI" altLang="fi-FI" sz="7200" dirty="0"/>
              <a:t> (Satakunta 45,7 % / Koko maa 59,9 %)</a:t>
            </a:r>
          </a:p>
          <a:p>
            <a:pPr lvl="2">
              <a:buFont typeface="Wingdings" panose="05000000000000000000" pitchFamily="2" charset="2"/>
              <a:buChar char="Ä"/>
            </a:pPr>
            <a:r>
              <a:rPr lang="fi-FI" altLang="fi-FI" sz="7200" b="1" u="sng" dirty="0"/>
              <a:t>Metallituotteiden valmistus </a:t>
            </a:r>
            <a:r>
              <a:rPr lang="fi-FI" altLang="fi-FI" sz="7200" u="sng" dirty="0"/>
              <a:t>(Satakunta 33,0 % / Koko maa 23,9 %)</a:t>
            </a:r>
          </a:p>
          <a:p>
            <a:pPr lvl="2">
              <a:buFont typeface="Wingdings" panose="05000000000000000000" pitchFamily="2" charset="2"/>
              <a:buChar char="Ä"/>
            </a:pPr>
            <a:r>
              <a:rPr lang="fi-FI" altLang="fi-FI" sz="7200" b="1" u="sng" dirty="0"/>
              <a:t>Koneiden ja laitteiden valmistus </a:t>
            </a:r>
            <a:r>
              <a:rPr lang="fi-FI" altLang="fi-FI" sz="7200" u="sng" dirty="0"/>
              <a:t>(Satakunta 15,7 % / Koko maa 14,6 %</a:t>
            </a:r>
            <a:r>
              <a:rPr lang="fi-FI" altLang="fi-FI" sz="7200" dirty="0"/>
              <a:t>)</a:t>
            </a:r>
          </a:p>
          <a:p>
            <a:pPr lvl="2">
              <a:buFont typeface="Wingdings" panose="05000000000000000000" pitchFamily="2" charset="2"/>
              <a:buChar char="Ä"/>
            </a:pPr>
            <a:r>
              <a:rPr lang="fi-FI" altLang="fi-FI" sz="7200" b="1" u="sng" dirty="0"/>
              <a:t>Elektroniikka- ja sähkötuotteiden valmistus </a:t>
            </a:r>
            <a:r>
              <a:rPr lang="fi-FI" altLang="fi-FI" sz="7200" u="sng" dirty="0"/>
              <a:t>(Satakunta 17,6 % / Koko maa 3,3 %)</a:t>
            </a:r>
            <a:endParaRPr lang="fi-FI" altLang="fi-FI" sz="7200" b="1" u="sng"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2">
              <a:buFont typeface="Wingdings" panose="05000000000000000000" pitchFamily="2" charset="2"/>
              <a:buChar char="Ä"/>
            </a:pPr>
            <a:endParaRPr lang="fi-FI" altLang="fi-FI" sz="1300" dirty="0"/>
          </a:p>
          <a:p>
            <a:pPr lvl="1">
              <a:buFont typeface="Wingdings" panose="05000000000000000000" pitchFamily="2" charset="2"/>
              <a:buChar char="§"/>
            </a:pPr>
            <a:endParaRPr lang="fi-FI" altLang="fi-FI" sz="1300"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400" dirty="0"/>
          </a:p>
          <a:p>
            <a:pPr lvl="1">
              <a:buFont typeface="Wingdings" panose="05000000000000000000" pitchFamily="2" charset="2"/>
              <a:buChar char="§"/>
            </a:pPr>
            <a:endParaRPr lang="fi-FI" altLang="fi-FI" sz="1000" dirty="0"/>
          </a:p>
          <a:p>
            <a:pPr lvl="1">
              <a:buFont typeface="Wingdings" panose="05000000000000000000" pitchFamily="2" charset="2"/>
              <a:buNone/>
            </a:pPr>
            <a:endParaRPr lang="fi-FI" altLang="fi-FI" sz="900" dirty="0"/>
          </a:p>
          <a:p>
            <a:pPr lvl="1">
              <a:buFont typeface="Wingdings" panose="05000000000000000000" pitchFamily="2" charset="2"/>
              <a:buChar char="§"/>
            </a:pPr>
            <a:endParaRPr lang="fi-FI" altLang="fi-FI" sz="9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endParaRPr lang="fi-FI" altLang="fi-FI" dirty="0"/>
          </a:p>
          <a:p>
            <a:pPr marL="179388" indent="-179388"/>
            <a:endParaRPr lang="fi-FI" altLang="fi-FI" dirty="0"/>
          </a:p>
          <a:p>
            <a:pPr marL="179388" indent="-179388">
              <a:buNone/>
            </a:pPr>
            <a:endParaRPr lang="fi-FI" altLang="fi-FI" dirty="0"/>
          </a:p>
          <a:p>
            <a:pPr marL="179388" indent="-179388">
              <a:buNone/>
            </a:pPr>
            <a:endParaRPr lang="fi-FI" altLang="fi-FI" dirty="0"/>
          </a:p>
          <a:p>
            <a:pPr marL="179388" indent="-179388">
              <a:buNone/>
            </a:pPr>
            <a:endParaRPr lang="fi-FI" altLang="fi-FI" dirty="0"/>
          </a:p>
          <a:p>
            <a:pPr marL="179388" indent="-179388"/>
            <a:endParaRPr lang="fi-FI" altLang="fi-FI" dirty="0"/>
          </a:p>
          <a:p>
            <a:pPr marL="179388" indent="-179388"/>
            <a:endParaRPr lang="fi-FI" altLang="fi-FI" dirty="0"/>
          </a:p>
          <a:p>
            <a:pPr marL="179388" indent="-179388">
              <a:buNone/>
            </a:pPr>
            <a:r>
              <a:rPr lang="fi-FI" altLang="fi-FI" dirty="0"/>
              <a:t>	</a:t>
            </a:r>
          </a:p>
          <a:p>
            <a:pPr marL="179388" indent="-179388">
              <a:buNone/>
            </a:pPr>
            <a:endParaRPr lang="fi-FI" altLang="fi-FI" dirty="0"/>
          </a:p>
          <a:p>
            <a:pPr marL="179388" indent="-179388">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117066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p>
          <a:p>
            <a:r>
              <a:rPr lang="fi-FI" altLang="fi-FI" sz="2700" b="1" cap="all" spc="-50" dirty="0">
                <a:solidFill>
                  <a:srgbClr val="0070C0"/>
                </a:solidFill>
                <a:effectLst>
                  <a:outerShdw blurRad="38100" dist="38100" dir="2700000" algn="tl">
                    <a:srgbClr val="000000">
                      <a:alpha val="43137"/>
                    </a:srgbClr>
                  </a:outerShdw>
                </a:effectLst>
              </a:rPr>
              <a:t>KEHITYS SATAKUNTA VS. KOKO MAA KESKIMÄÄRIN </a:t>
            </a:r>
          </a:p>
          <a:p>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1076253" y="841153"/>
            <a:ext cx="7197725" cy="719138"/>
          </a:xfrm>
        </p:spPr>
        <p:txBody>
          <a:bodyPr/>
          <a:lstStyle/>
          <a:p>
            <a:r>
              <a:rPr lang="fi-FI" altLang="fi-FI" sz="2200" dirty="0"/>
              <a:t>Liikevaihdon toimialoittainen kehitys Satakunnassa</a:t>
            </a:r>
            <a:endParaRPr lang="en-US" altLang="fi-FI" sz="2200" dirty="0"/>
          </a:p>
        </p:txBody>
      </p:sp>
      <p:pic>
        <p:nvPicPr>
          <p:cNvPr id="3" name="Picture 2">
            <a:extLst>
              <a:ext uri="{FF2B5EF4-FFF2-40B4-BE49-F238E27FC236}">
                <a16:creationId xmlns:a16="http://schemas.microsoft.com/office/drawing/2014/main" id="{1A0BC3C7-7696-4284-A895-3C02E7EF1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2467" y="1087660"/>
            <a:ext cx="4632653" cy="308119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179388" indent="-179388"/>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1902765"/>
            <a:ext cx="8280400" cy="4818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fi-FI" altLang="fi-FI" sz="1800" b="1" dirty="0"/>
              <a:t>KEHITYS SATAKUNTA VS. KOKO MAA KESKIMÄÄRIN </a:t>
            </a:r>
          </a:p>
          <a:p>
            <a:pPr>
              <a:buFontTx/>
              <a:buNone/>
              <a:defRPr/>
            </a:pPr>
            <a:r>
              <a:rPr lang="fi-FI" altLang="fi-FI" sz="1800" b="1" dirty="0"/>
              <a:t>TAMMI</a:t>
            </a:r>
            <a:r>
              <a:rPr lang="en-GB" altLang="fi-FI" sz="1800" b="1" dirty="0"/>
              <a:t>−KESÄK</a:t>
            </a:r>
            <a:r>
              <a:rPr lang="fi-FI" altLang="fi-FI" sz="1800" b="1" dirty="0"/>
              <a:t>UUSSA 2022 :</a:t>
            </a:r>
          </a:p>
          <a:p>
            <a:pPr>
              <a:buFontTx/>
              <a:buNone/>
              <a:defRPr/>
            </a:pPr>
            <a:endParaRPr lang="fi-FI" altLang="fi-FI" sz="1800" dirty="0"/>
          </a:p>
          <a:p>
            <a:pPr lvl="1">
              <a:lnSpc>
                <a:spcPct val="70000"/>
              </a:lnSpc>
              <a:spcBef>
                <a:spcPct val="40000"/>
              </a:spcBef>
              <a:buFont typeface="Wingdings" pitchFamily="2" charset="2"/>
              <a:buChar char="§"/>
              <a:defRPr/>
            </a:pPr>
            <a:r>
              <a:rPr lang="fi-FI" altLang="fi-FI" sz="1800" b="1" u="sng" dirty="0"/>
              <a:t>Rakentaminen </a:t>
            </a:r>
            <a:r>
              <a:rPr lang="fi-FI" altLang="fi-FI" sz="1800" u="sng" dirty="0"/>
              <a:t>(Satakunta 20,4 % / Koko maa 12,6 %)</a:t>
            </a:r>
          </a:p>
          <a:p>
            <a:pPr marL="574675" lvl="1" indent="0">
              <a:lnSpc>
                <a:spcPct val="70000"/>
              </a:lnSpc>
              <a:spcBef>
                <a:spcPct val="40000"/>
              </a:spcBef>
              <a:buFont typeface="Arial" panose="020B0604020202020204" pitchFamily="34" charset="0"/>
              <a:buNone/>
              <a:defRPr/>
            </a:pPr>
            <a:endParaRPr lang="fi-FI" altLang="fi-FI" sz="1800" u="sng" dirty="0"/>
          </a:p>
          <a:p>
            <a:pPr lvl="1">
              <a:lnSpc>
                <a:spcPct val="70000"/>
              </a:lnSpc>
              <a:spcBef>
                <a:spcPct val="40000"/>
              </a:spcBef>
              <a:buFont typeface="Wingdings" pitchFamily="2" charset="2"/>
              <a:buChar char="§"/>
              <a:defRPr/>
            </a:pPr>
            <a:r>
              <a:rPr lang="fi-FI" altLang="fi-FI" sz="1800" b="1" dirty="0"/>
              <a:t>Tukku- ja vähittäiskauppa </a:t>
            </a:r>
            <a:r>
              <a:rPr lang="fi-FI" altLang="fi-FI" sz="1800" dirty="0"/>
              <a:t>(Satakunta 7,9 % / Koko maa 8,9 %)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dirty="0"/>
              <a:t>Majoitus- ja ravitsemistoiminta</a:t>
            </a:r>
            <a:r>
              <a:rPr lang="fi-FI" altLang="fi-FI" sz="1800" dirty="0"/>
              <a:t> (Satakunta 27,3 % / Koko maa 50,7 %)</a:t>
            </a:r>
          </a:p>
          <a:p>
            <a:pPr lvl="1">
              <a:buFont typeface="Wingdings" pitchFamily="2" charset="2"/>
              <a:buChar char="§"/>
              <a:defRPr/>
            </a:pPr>
            <a:endParaRPr lang="fi-FI" altLang="fi-FI" sz="1800" u="sng" dirty="0"/>
          </a:p>
          <a:p>
            <a:pPr lvl="1">
              <a:lnSpc>
                <a:spcPct val="70000"/>
              </a:lnSpc>
              <a:spcBef>
                <a:spcPct val="40000"/>
              </a:spcBef>
              <a:buFont typeface="Wingdings" pitchFamily="2" charset="2"/>
              <a:buChar char="§"/>
              <a:defRPr/>
            </a:pPr>
            <a:r>
              <a:rPr lang="fi-FI" altLang="fi-FI" sz="1800" b="1" dirty="0"/>
              <a:t>Liike-elämän palvelut </a:t>
            </a:r>
            <a:r>
              <a:rPr lang="fi-FI" altLang="fi-FI" sz="1800" dirty="0"/>
              <a:t>(Satakunta 7,0 % / Koko maa 11,6 %)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u="sng" dirty="0"/>
              <a:t>Luovat alat (kulttuuri- ja käsityöalat)</a:t>
            </a:r>
            <a:r>
              <a:rPr lang="fi-FI" altLang="fi-FI" sz="1800" u="sng" dirty="0"/>
              <a:t> (Satakunta  11,5 % / Koko maa 10,9 %)</a:t>
            </a:r>
          </a:p>
          <a:p>
            <a:pPr lvl="1">
              <a:lnSpc>
                <a:spcPct val="70000"/>
              </a:lnSpc>
              <a:spcBef>
                <a:spcPct val="40000"/>
              </a:spcBef>
              <a:buFont typeface="Wingdings" pitchFamily="2" charset="2"/>
              <a:buChar char="§"/>
              <a:defRPr/>
            </a:pPr>
            <a:endParaRPr lang="fi-FI" altLang="fi-FI" sz="1800" u="sng" dirty="0"/>
          </a:p>
          <a:p>
            <a:pPr lvl="1">
              <a:buFont typeface="Wingdings" pitchFamily="2" charset="2"/>
              <a:buChar char="§"/>
              <a:defRPr/>
            </a:pPr>
            <a:endParaRPr lang="fi-FI" altLang="fi-FI" sz="1300" dirty="0"/>
          </a:p>
          <a:p>
            <a:pPr lvl="1">
              <a:buFont typeface="Wingdings" pitchFamily="2" charset="2"/>
              <a:buChar char="§"/>
              <a:defRPr/>
            </a:pPr>
            <a:endParaRPr lang="fi-FI" altLang="fi-FI" sz="1500" dirty="0"/>
          </a:p>
          <a:p>
            <a:pPr lvl="1">
              <a:buFont typeface="Wingdings" pitchFamily="2" charset="2"/>
              <a:buNone/>
              <a:defRPr/>
            </a:pPr>
            <a:endParaRPr lang="fi-FI" altLang="fi-FI" sz="1500" b="1" dirty="0"/>
          </a:p>
          <a:p>
            <a:pPr lvl="1">
              <a:buFont typeface="Wingdings" pitchFamily="2" charset="2"/>
              <a:buChar char="§"/>
              <a:defRPr/>
            </a:pPr>
            <a:endParaRPr lang="fi-FI" altLang="fi-FI" sz="2100" b="1" dirty="0"/>
          </a:p>
          <a:p>
            <a:pPr lvl="1">
              <a:buFont typeface="Wingdings" pitchFamily="2" charset="2"/>
              <a:buChar char="§"/>
              <a:defRPr/>
            </a:pPr>
            <a:endParaRPr lang="fi-FI" altLang="fi-FI" sz="2100" b="1" dirty="0"/>
          </a:p>
          <a:p>
            <a:pPr lvl="1">
              <a:spcBef>
                <a:spcPct val="40000"/>
              </a:spcBef>
              <a:buFont typeface="Wingdings" pitchFamily="2" charset="2"/>
              <a:buChar char="§"/>
              <a:defRPr/>
            </a:pPr>
            <a:endParaRPr lang="fi-FI" altLang="fi-FI" sz="4400" dirty="0"/>
          </a:p>
          <a:p>
            <a:pPr lvl="1">
              <a:buFont typeface="Wingdings" pitchFamily="2" charset="2"/>
              <a:buChar char="§"/>
              <a:defRPr/>
            </a:pPr>
            <a:endParaRPr lang="fi-FI" altLang="fi-FI" sz="2600" dirty="0"/>
          </a:p>
          <a:p>
            <a:pPr lvl="1">
              <a:buFont typeface="Wingdings" pitchFamily="2" charset="2"/>
              <a:buChar char="§"/>
              <a:defRPr/>
            </a:pPr>
            <a:endParaRPr lang="fi-FI" altLang="fi-FI" sz="4400" dirty="0"/>
          </a:p>
          <a:p>
            <a:pPr lvl="1">
              <a:buFont typeface="Wingdings" pitchFamily="2" charset="2"/>
              <a:buChar char="§"/>
              <a:defRPr/>
            </a:pPr>
            <a:endParaRPr lang="fi-FI" altLang="fi-FI" sz="4800" dirty="0"/>
          </a:p>
          <a:p>
            <a:pPr lvl="1">
              <a:buFont typeface="Wingdings" pitchFamily="2" charset="2"/>
              <a:buChar char="§"/>
              <a:defRPr/>
            </a:pPr>
            <a:endParaRPr lang="fi-FI" altLang="fi-FI" sz="5400" dirty="0"/>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985963" y="1165720"/>
            <a:ext cx="7197725" cy="719138"/>
          </a:xfrm>
        </p:spPr>
        <p:txBody>
          <a:bodyPr/>
          <a:lstStyle/>
          <a:p>
            <a:r>
              <a:rPr lang="fi-FI" altLang="fi-FI" sz="2200" dirty="0"/>
              <a:t>Liikevaihdon toimialoittainen kehitys Satakunnassa</a:t>
            </a:r>
            <a:endParaRPr lang="en-US" altLang="fi-FI" sz="2200" dirty="0"/>
          </a:p>
        </p:txBody>
      </p:sp>
      <p:pic>
        <p:nvPicPr>
          <p:cNvPr id="9" name="Picture 8" descr="A picture containing text, tree, outdoor, ground&#10;&#10;Description automatically generated">
            <a:extLst>
              <a:ext uri="{FF2B5EF4-FFF2-40B4-BE49-F238E27FC236}">
                <a16:creationId xmlns:a16="http://schemas.microsoft.com/office/drawing/2014/main" id="{6CC3C166-F8C3-4240-B685-BB4F9E4A0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585" y="1761827"/>
            <a:ext cx="4629597" cy="3086398"/>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49</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6" name="Picture 5">
            <a:extLst>
              <a:ext uri="{FF2B5EF4-FFF2-40B4-BE49-F238E27FC236}">
                <a16:creationId xmlns:a16="http://schemas.microsoft.com/office/drawing/2014/main" id="{932B19B9-567A-7EB8-2302-65A22B3246A0}"/>
              </a:ext>
            </a:extLst>
          </p:cNvPr>
          <p:cNvPicPr>
            <a:picLocks noChangeAspect="1"/>
          </p:cNvPicPr>
          <p:nvPr/>
        </p:nvPicPr>
        <p:blipFill>
          <a:blip r:embed="rId3"/>
          <a:stretch>
            <a:fillRect/>
          </a:stretch>
        </p:blipFill>
        <p:spPr>
          <a:xfrm>
            <a:off x="397166" y="1214977"/>
            <a:ext cx="8084302" cy="5345213"/>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185390" y="70276"/>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661187"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6049721" y="5872241"/>
            <a:ext cx="4561615" cy="954107"/>
          </a:xfrm>
          <a:prstGeom prst="rect">
            <a:avLst/>
          </a:prstGeom>
          <a:noFill/>
        </p:spPr>
        <p:txBody>
          <a:bodyPr wrap="square" rtlCol="0">
            <a:spAutoFit/>
          </a:bodyPr>
          <a:lstStyle/>
          <a:p>
            <a:pPr eaLnBrk="0" fontAlgn="base" hangingPunct="0">
              <a:spcBef>
                <a:spcPct val="0"/>
              </a:spcBef>
              <a:spcAft>
                <a:spcPct val="0"/>
              </a:spcAft>
            </a:pPr>
            <a:r>
              <a:rPr lang="sv-SE" sz="1400" b="1" dirty="0" err="1">
                <a:solidFill>
                  <a:prstClr val="black"/>
                </a:solidFill>
                <a:latin typeface="Arial" panose="020B0604020202020204" pitchFamily="34" charset="0"/>
                <a:cs typeface="Arial" panose="020B0604020202020204" pitchFamily="34" charset="0"/>
              </a:rPr>
              <a:t>Satakunnassa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henkeä</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kohti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laskettu</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vienti</a:t>
            </a:r>
            <a:r>
              <a:rPr lang="sv-SE" sz="1400" b="1" dirty="0">
                <a:solidFill>
                  <a:prstClr val="black"/>
                </a:solidFill>
                <a:latin typeface="Arial" panose="020B0604020202020204" pitchFamily="34" charset="0"/>
                <a:cs typeface="Arial" panose="020B0604020202020204" pitchFamily="34" charset="0"/>
              </a:rPr>
              <a:t> on </a:t>
            </a:r>
            <a:r>
              <a:rPr lang="sv-SE" sz="1400" b="1" dirty="0" err="1">
                <a:solidFill>
                  <a:prstClr val="black"/>
                </a:solidFill>
                <a:latin typeface="Arial" panose="020B0604020202020204" pitchFamily="34" charset="0"/>
                <a:cs typeface="Arial" panose="020B0604020202020204" pitchFamily="34" charset="0"/>
              </a:rPr>
              <a:t>lähes</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kaksinkertainen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maan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keskiarvoon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verrattuna</a:t>
            </a:r>
            <a:r>
              <a:rPr lang="sv-SE" sz="1400" b="1" dirty="0">
                <a:solidFill>
                  <a:prstClr val="black"/>
                </a:solidFill>
                <a:latin typeface="Arial" panose="020B0604020202020204" pitchFamily="34" charset="0"/>
                <a:cs typeface="Arial" panose="020B0604020202020204" pitchFamily="34" charset="0"/>
              </a:rPr>
              <a:t> ja </a:t>
            </a:r>
            <a:r>
              <a:rPr lang="sv-SE" sz="1400" b="1" dirty="0" err="1">
                <a:solidFill>
                  <a:prstClr val="black"/>
                </a:solidFill>
                <a:latin typeface="Arial" panose="020B0604020202020204" pitchFamily="34" charset="0"/>
                <a:cs typeface="Arial" panose="020B0604020202020204" pitchFamily="34" charset="0"/>
              </a:rPr>
              <a:t>ohittaa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useat</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väestönkasvun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maakunnat</a:t>
            </a:r>
            <a:r>
              <a:rPr lang="sv-SE" sz="1400" b="1"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r>
              <a:rPr lang="sv-SE" sz="1400" b="1" dirty="0" err="1">
                <a:solidFill>
                  <a:prstClr val="black"/>
                </a:solidFill>
                <a:latin typeface="Arial" panose="020B0604020202020204" pitchFamily="34" charset="0"/>
                <a:cs typeface="Arial" panose="020B0604020202020204" pitchFamily="34" charset="0"/>
              </a:rPr>
              <a:t>Vuonna</a:t>
            </a:r>
            <a:r>
              <a:rPr lang="sv-SE" sz="1400" b="1" dirty="0">
                <a:solidFill>
                  <a:prstClr val="black"/>
                </a:solidFill>
                <a:latin typeface="Arial" panose="020B0604020202020204" pitchFamily="34" charset="0"/>
                <a:cs typeface="Arial" panose="020B0604020202020204" pitchFamily="34" charset="0"/>
              </a:rPr>
              <a:t> 2021 </a:t>
            </a:r>
            <a:r>
              <a:rPr lang="sv-SE" sz="1400" b="1" dirty="0" err="1">
                <a:solidFill>
                  <a:prstClr val="black"/>
                </a:solidFill>
                <a:latin typeface="Arial" panose="020B0604020202020204" pitchFamily="34" charset="0"/>
                <a:cs typeface="Arial" panose="020B0604020202020204" pitchFamily="34" charset="0"/>
              </a:rPr>
              <a:t>arvo</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kasvoi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edelleen</a:t>
            </a:r>
            <a:r>
              <a:rPr lang="sv-SE" sz="1400" b="1" dirty="0">
                <a:solidFill>
                  <a:prstClr val="black"/>
                </a:solidFill>
                <a:latin typeface="Arial" panose="020B0604020202020204" pitchFamily="34" charset="0"/>
                <a:cs typeface="Arial" panose="020B0604020202020204" pitchFamily="34" charset="0"/>
              </a:rPr>
              <a:t>.</a:t>
            </a:r>
            <a:endParaRPr lang="fi-FI" sz="1400" b="1"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26AC065-090C-1BBB-EC73-5888A49C90AC}"/>
              </a:ext>
            </a:extLst>
          </p:cNvPr>
          <p:cNvPicPr>
            <a:picLocks noChangeAspect="1"/>
          </p:cNvPicPr>
          <p:nvPr/>
        </p:nvPicPr>
        <p:blipFill>
          <a:blip r:embed="rId2"/>
          <a:stretch>
            <a:fillRect/>
          </a:stretch>
        </p:blipFill>
        <p:spPr>
          <a:xfrm>
            <a:off x="6449928" y="692696"/>
            <a:ext cx="2454385" cy="5077209"/>
          </a:xfrm>
          <a:prstGeom prst="rect">
            <a:avLst/>
          </a:prstGeom>
        </p:spPr>
      </p:pic>
      <p:pic>
        <p:nvPicPr>
          <p:cNvPr id="7" name="Picture 6">
            <a:extLst>
              <a:ext uri="{FF2B5EF4-FFF2-40B4-BE49-F238E27FC236}">
                <a16:creationId xmlns:a16="http://schemas.microsoft.com/office/drawing/2014/main" id="{E8B5B2C5-CA8E-03AA-B531-783B72D74EE8}"/>
              </a:ext>
            </a:extLst>
          </p:cNvPr>
          <p:cNvPicPr>
            <a:picLocks noChangeAspect="1"/>
          </p:cNvPicPr>
          <p:nvPr/>
        </p:nvPicPr>
        <p:blipFill>
          <a:blip r:embed="rId3"/>
          <a:stretch>
            <a:fillRect/>
          </a:stretch>
        </p:blipFill>
        <p:spPr>
          <a:xfrm>
            <a:off x="1545349" y="58263"/>
            <a:ext cx="4448387" cy="6291030"/>
          </a:xfrm>
          <a:prstGeom prst="rect">
            <a:avLst/>
          </a:prstGeom>
        </p:spPr>
      </p:pic>
    </p:spTree>
    <p:extLst>
      <p:ext uri="{BB962C8B-B14F-4D97-AF65-F5344CB8AC3E}">
        <p14:creationId xmlns:p14="http://schemas.microsoft.com/office/powerpoint/2010/main" val="21982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2022: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6" name="Picture 5">
            <a:extLst>
              <a:ext uri="{FF2B5EF4-FFF2-40B4-BE49-F238E27FC236}">
                <a16:creationId xmlns:a16="http://schemas.microsoft.com/office/drawing/2014/main" id="{C6A69C89-CF24-DC6D-C64C-7F375FD8BE4B}"/>
              </a:ext>
            </a:extLst>
          </p:cNvPr>
          <p:cNvPicPr>
            <a:picLocks noChangeAspect="1"/>
          </p:cNvPicPr>
          <p:nvPr/>
        </p:nvPicPr>
        <p:blipFill>
          <a:blip r:embed="rId3"/>
          <a:stretch>
            <a:fillRect/>
          </a:stretch>
        </p:blipFill>
        <p:spPr>
          <a:xfrm>
            <a:off x="127064" y="1245291"/>
            <a:ext cx="11937871" cy="5007735"/>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141"/>
            <a:ext cx="10515600" cy="322250"/>
          </a:xfrm>
        </p:spPr>
        <p:txBody>
          <a:bodyPr>
            <a:normAutofit fontScale="90000"/>
          </a:bodyPr>
          <a:lstStyle/>
          <a:p>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1-6/2022:</a:t>
            </a:r>
            <a:b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br>
            <a:endParaRPr lang="en-US"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88903F-8CA2-42DB-AA27-EDB89A1886DB}" type="slidenum">
              <a:rPr lang="fi-FI" altLang="fi-FI" smtClean="0">
                <a:solidFill>
                  <a:schemeClr val="bg1"/>
                </a:solidFill>
              </a:rPr>
              <a:pPr/>
              <a:t>51</a:t>
            </a:fld>
            <a:endParaRPr lang="fi-FI" altLang="fi-FI">
              <a:solidFill>
                <a:schemeClr val="bg1"/>
              </a:solidFill>
            </a:endParaRPr>
          </a:p>
        </p:txBody>
      </p:sp>
      <p:sp>
        <p:nvSpPr>
          <p:cNvPr id="3" name="Rectangle 2">
            <a:extLst>
              <a:ext uri="{FF2B5EF4-FFF2-40B4-BE49-F238E27FC236}">
                <a16:creationId xmlns:a16="http://schemas.microsoft.com/office/drawing/2014/main" id="{A2BD7D64-AF07-4EDD-A1ED-54661EB2EDA7}"/>
              </a:ext>
            </a:extLst>
          </p:cNvPr>
          <p:cNvSpPr/>
          <p:nvPr/>
        </p:nvSpPr>
        <p:spPr>
          <a:xfrm>
            <a:off x="228600" y="1322184"/>
            <a:ext cx="7845552" cy="4616648"/>
          </a:xfrm>
          <a:prstGeom prst="rect">
            <a:avLst/>
          </a:prstGeom>
        </p:spPr>
        <p:txBody>
          <a:bodyPr wrap="square">
            <a:spAutoFit/>
          </a:bodyPr>
          <a:lstStyle/>
          <a:p>
            <a:pPr>
              <a:spcAft>
                <a:spcPts val="0"/>
              </a:spcAft>
            </a:pPr>
            <a:r>
              <a:rPr lang="fi-FI" sz="2000" b="1" kern="0" dirty="0">
                <a:latin typeface="Times New Roman" panose="02020603050405020304" pitchFamily="18" charset="0"/>
              </a:rPr>
              <a:t>PLUSSAT</a:t>
            </a:r>
          </a:p>
          <a:p>
            <a:pPr>
              <a:spcAft>
                <a:spcPts val="0"/>
              </a:spcAft>
            </a:pPr>
            <a:r>
              <a:rPr lang="fi-FI" dirty="0">
                <a:latin typeface="Times New Roman" panose="02020603050405020304" pitchFamily="18" charset="0"/>
                <a:ea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Satakunnassa alkuvuoden liikevaihdon nousu yhä maan keskiarvoa rivakampi</a:t>
            </a:r>
          </a:p>
          <a:p>
            <a:pPr>
              <a:spcAft>
                <a:spcPts val="0"/>
              </a:spcAft>
            </a:pPr>
            <a:r>
              <a:rPr lang="fi-FI" dirty="0">
                <a:latin typeface="Times New Roman" panose="02020603050405020304" pitchFamily="18" charset="0"/>
                <a:ea typeface="Times New Roman" panose="02020603050405020304" pitchFamily="18" charset="0"/>
              </a:rPr>
              <a:t>+ Teknologiateollisuuden liikevaihto ja vienti kovassa nosteessa</a:t>
            </a:r>
          </a:p>
          <a:p>
            <a:pPr>
              <a:spcAft>
                <a:spcPts val="0"/>
              </a:spcAft>
            </a:pPr>
            <a:r>
              <a:rPr lang="fi-FI" dirty="0">
                <a:latin typeface="Times New Roman" panose="02020603050405020304" pitchFamily="18" charset="0"/>
                <a:ea typeface="Times New Roman" panose="02020603050405020304" pitchFamily="18" charset="0"/>
              </a:rPr>
              <a:t>+ Metallien jalostus mainiossa vireessä</a:t>
            </a:r>
          </a:p>
          <a:p>
            <a:pPr>
              <a:spcAft>
                <a:spcPts val="0"/>
              </a:spcAft>
            </a:pPr>
            <a:r>
              <a:rPr lang="fi-FI" dirty="0">
                <a:latin typeface="Times New Roman" panose="02020603050405020304" pitchFamily="18" charset="0"/>
                <a:ea typeface="Times New Roman" panose="02020603050405020304" pitchFamily="18" charset="0"/>
              </a:rPr>
              <a:t>+ Metalli- ja sähkötuotteet sekä konepajat vahvassa iskussa</a:t>
            </a:r>
          </a:p>
          <a:p>
            <a:pPr>
              <a:spcAft>
                <a:spcPts val="0"/>
              </a:spcAft>
            </a:pPr>
            <a:r>
              <a:rPr lang="fi-FI" dirty="0">
                <a:latin typeface="Times New Roman" panose="02020603050405020304" pitchFamily="18" charset="0"/>
                <a:ea typeface="Times New Roman" panose="02020603050405020304" pitchFamily="18" charset="0"/>
              </a:rPr>
              <a:t>+ Metsäteollisuus edelleen kasvu-uralla</a:t>
            </a:r>
          </a:p>
          <a:p>
            <a:pPr>
              <a:spcAft>
                <a:spcPts val="0"/>
              </a:spcAft>
            </a:pPr>
            <a:r>
              <a:rPr lang="fi-FI" dirty="0">
                <a:latin typeface="Times New Roman" panose="02020603050405020304" pitchFamily="18" charset="0"/>
                <a:ea typeface="Times New Roman" panose="02020603050405020304" pitchFamily="18" charset="0"/>
              </a:rPr>
              <a:t>+ Rakentaminen kasvanut edelleen, joskin näkymät heikentyneet huomattavasti</a:t>
            </a:r>
          </a:p>
          <a:p>
            <a:pPr>
              <a:spcAft>
                <a:spcPts val="0"/>
              </a:spcAft>
            </a:pPr>
            <a:r>
              <a:rPr lang="fi-FI" dirty="0">
                <a:latin typeface="Times New Roman" panose="02020603050405020304" pitchFamily="18" charset="0"/>
                <a:ea typeface="Times New Roman" panose="02020603050405020304" pitchFamily="18" charset="0"/>
              </a:rPr>
              <a:t>+ Henkilöstömäärät kasvussa päätoimialoilla ainakin kesään asti</a:t>
            </a:r>
          </a:p>
          <a:p>
            <a:pPr>
              <a:spcAft>
                <a:spcPts val="0"/>
              </a:spcAft>
            </a:pPr>
            <a:r>
              <a:rPr lang="fi-FI" dirty="0">
                <a:latin typeface="Times New Roman" panose="02020603050405020304" pitchFamily="18" charset="0"/>
                <a:ea typeface="Times New Roman" panose="02020603050405020304" pitchFamily="18" charset="0"/>
              </a:rPr>
              <a:t>+ Palveluiden liikevaihto yleisesti vahvassa nousussa, majoitus- ja   </a:t>
            </a:r>
          </a:p>
          <a:p>
            <a:pPr>
              <a:spcAft>
                <a:spcPts val="0"/>
              </a:spcAft>
            </a:pPr>
            <a:r>
              <a:rPr lang="fi-FI" dirty="0">
                <a:latin typeface="Times New Roman" panose="02020603050405020304" pitchFamily="18" charset="0"/>
                <a:ea typeface="Times New Roman" panose="02020603050405020304" pitchFamily="18" charset="0"/>
              </a:rPr>
              <a:t>   ravitsemistoiminta toipunut nopeasti</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a:t>
            </a:r>
            <a:r>
              <a:rPr lang="fi-FI" sz="2000" b="1" kern="0" dirty="0">
                <a:latin typeface="Times New Roman" panose="02020603050405020304" pitchFamily="18" charset="0"/>
              </a:rPr>
              <a:t>MIINUKSET</a:t>
            </a:r>
          </a:p>
          <a:p>
            <a:pPr>
              <a:spcAft>
                <a:spcPts val="0"/>
              </a:spcAft>
            </a:pPr>
            <a:r>
              <a:rPr lang="fi-FI" sz="2000" b="1" kern="0" dirty="0">
                <a:latin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Automaation ja robotiikan liikevaihto laskenut</a:t>
            </a:r>
          </a:p>
          <a:p>
            <a:pPr>
              <a:spcAft>
                <a:spcPts val="0"/>
              </a:spcAft>
            </a:pPr>
            <a:endParaRPr lang="fi-FI" dirty="0">
              <a:latin typeface="Times New Roman" panose="02020603050405020304" pitchFamily="18" charset="0"/>
              <a:ea typeface="Times New Roman" panose="02020603050405020304" pitchFamily="18" charset="0"/>
            </a:endParaRPr>
          </a:p>
        </p:txBody>
      </p:sp>
      <p:pic>
        <p:nvPicPr>
          <p:cNvPr id="5" name="Picture 4" descr="A picture containing text, cat, decorated&#10;&#10;Description automatically generated">
            <a:extLst>
              <a:ext uri="{FF2B5EF4-FFF2-40B4-BE49-F238E27FC236}">
                <a16:creationId xmlns:a16="http://schemas.microsoft.com/office/drawing/2014/main" id="{A425DA99-DC23-4654-9339-FCBF444C3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394" y="1598212"/>
            <a:ext cx="3111611" cy="466741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90600" y="-464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TalouS</a:t>
            </a: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 jäähtymässä – kehityksessä useita haasteita</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755928"/>
            <a:ext cx="11918578" cy="586425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900" b="1" u="sng" dirty="0"/>
              <a:t>Maailmantalouden näkymät vaimentuneet selvästi</a:t>
            </a:r>
          </a:p>
          <a:p>
            <a:pPr marL="0" indent="0">
              <a:buNone/>
              <a:defRPr/>
            </a:pPr>
            <a:endParaRPr lang="fi-FI" altLang="fi-FI" sz="1400" b="1" dirty="0"/>
          </a:p>
          <a:p>
            <a:pPr lvl="1">
              <a:buFont typeface="Wingdings" panose="05000000000000000000" pitchFamily="2" charset="2"/>
              <a:buChar char="Ä"/>
              <a:defRPr/>
            </a:pPr>
            <a:r>
              <a:rPr lang="fi-FI" altLang="fi-FI" sz="2000" dirty="0"/>
              <a:t>IMF:n lokakuisen katsauksen maailmantalouden näkymät kohtaavat kolme merkittävää haastetta: Ukrainan sota, voimistunut inflaatio ja Kiinan heikentyneet suhdanteet. Tänä vuonna on odotettavissa 3,2 %:n nousua BKT:hen. Vuonna 2023 kasvua kertynee 2,7 %. Talouskasvu on ensi vuonna 0,2 % matalampi kuin mitä heinäkuussa ennustettiin. </a:t>
            </a:r>
          </a:p>
          <a:p>
            <a:pPr marL="457200" lvl="1" indent="0">
              <a:buNone/>
              <a:defRPr/>
            </a:pPr>
            <a:endParaRPr lang="fi-FI" altLang="fi-FI" sz="2000" dirty="0"/>
          </a:p>
          <a:p>
            <a:pPr lvl="1">
              <a:buFont typeface="Wingdings" panose="05000000000000000000" pitchFamily="2" charset="2"/>
              <a:buChar char="Ä"/>
              <a:defRPr/>
            </a:pPr>
            <a:r>
              <a:rPr lang="fi-FI" altLang="fi-FI" sz="2000" dirty="0"/>
              <a:t>Teollisuusmaissa talous kasvaa vuonna 2022 2,4 %:n verran. Vuonna 2023 talous nousee vain 1,1 %. Euroalueen vastaavat lukemat ovat 3,1 % ja 0,5 %. Kehittyvien talouksien kasvu yltää tänä ja ensi vuonna 3,7 %:iin. Yhdysvaltojen talouden suhdannekuva on vaisu, sillä kuluvana vuonna kasvua kertyy vain 1,6  % ja vuonna 2023 enää 1,0 %. Suomen BKT kasvoi viime vuonna 3 %. Tänä vuonna maamme talous kasvaa 2,1 %, mutta ensi vuonna enää 0,5 %. </a:t>
            </a:r>
          </a:p>
          <a:p>
            <a:pPr marL="457200" lvl="1" indent="0">
              <a:lnSpc>
                <a:spcPct val="80000"/>
              </a:lnSpc>
              <a:buNone/>
              <a:defRPr/>
            </a:pPr>
            <a:endParaRPr lang="fi-FI" altLang="fi-FI" sz="1800" b="1" dirty="0"/>
          </a:p>
          <a:p>
            <a:pPr>
              <a:defRPr/>
            </a:pPr>
            <a:r>
              <a:rPr lang="fi-FI" altLang="fi-FI" sz="1900" b="1" u="sng" dirty="0" err="1"/>
              <a:t>EK:n</a:t>
            </a:r>
            <a:r>
              <a:rPr lang="fi-FI" altLang="fi-FI" sz="1900" b="1" u="sng" dirty="0"/>
              <a:t> suhdannebarometrin ja Yrittäjien pk-yritysbarometrin mukaan näkymät heikentyneet</a:t>
            </a:r>
          </a:p>
          <a:p>
            <a:pPr>
              <a:defRPr/>
            </a:pPr>
            <a:endParaRPr lang="fi-FI" altLang="fi-FI" sz="1400" dirty="0"/>
          </a:p>
          <a:p>
            <a:pPr lvl="1">
              <a:buFont typeface="Wingdings" panose="05000000000000000000" pitchFamily="2" charset="2"/>
              <a:buChar char="Ä"/>
              <a:defRPr/>
            </a:pPr>
            <a:r>
              <a:rPr lang="fi-FI" altLang="fi-FI" sz="2000" dirty="0" err="1"/>
              <a:t>EK:n</a:t>
            </a:r>
            <a:r>
              <a:rPr lang="fi-FI" altLang="fi-FI" sz="2000" dirty="0"/>
              <a:t> lokakuun suhdannebarometrin mukaan maamme vientimarkkinoilla toimivissa yrityksissä näkyvät globaalin talouden heilahdukset. Teollisuudessa näkyy jo tilauskirjojen ohentuminen. Rakentamiseen vaikuttaa merkittävästi keskuspankkien taistelu inflaatiota vastaan eli korkojen nopea nousu sekä asuntotarjonnan kasvu. Palveluita kurittaa kuluttajien luottamuksen lasku, sillä kuluttajien ostopäätösten varassa lepää pitkälti ennustettu talouden kasvu. Vaikka kuluttajien luottamus on romahtanut historiallisen alas, kotitaloudet ovat vielä sinnitelleet. Iso kysymys on, miten käy, jos työllisyys kääntyy laskuun.</a:t>
            </a:r>
          </a:p>
          <a:p>
            <a:pPr lvl="1">
              <a:buFont typeface="Wingdings" panose="05000000000000000000" pitchFamily="2" charset="2"/>
              <a:buChar char="Ä"/>
              <a:defRPr/>
            </a:pPr>
            <a:r>
              <a:rPr lang="fi-FI" altLang="fi-FI" sz="2000" dirty="0"/>
              <a:t>Suomen Yrittäjien ja Finnveran pk-yritysbarometrien mukaan odotukset laskivat vuonna 2020 voimakkaasti koronan myötä, mutta vuonna 2021 odotusten saldo kohosi sekä Satakunnassa että maassa keskimäärin myönteisiksi arvoon kolme. Vuoden 2022 syksyllä Satakunnassa pk-sektorin näkymät ovat pudonneet arvoon -9, joka on koko maan keskitasoa (-5) jonkin verran matalampi. Maakunnan pk-yritysten odotukset mm. liikevaihdon ja henkilöstömäärän kehityksestä ovat hieman heikommat kuin maassa keskimäärin, mutta kuitenkin edelleen myönteiset. Sen sijaan investointien, innovaatioiden ja kannattavuuden näkymät jäävät keskimääräistä heikommiksi ja ovat selvästi negatiivisia. </a:t>
            </a:r>
          </a:p>
        </p:txBody>
      </p:sp>
    </p:spTree>
    <p:extLst>
      <p:ext uri="{BB962C8B-B14F-4D97-AF65-F5344CB8AC3E}">
        <p14:creationId xmlns:p14="http://schemas.microsoft.com/office/powerpoint/2010/main" val="3129530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11" name="Picture 10">
            <a:extLst>
              <a:ext uri="{FF2B5EF4-FFF2-40B4-BE49-F238E27FC236}">
                <a16:creationId xmlns:a16="http://schemas.microsoft.com/office/drawing/2014/main" id="{C9543BA8-E824-CBC3-9CC5-E1A3449AC9A5}"/>
              </a:ext>
            </a:extLst>
          </p:cNvPr>
          <p:cNvPicPr>
            <a:picLocks noChangeAspect="1"/>
          </p:cNvPicPr>
          <p:nvPr/>
        </p:nvPicPr>
        <p:blipFill>
          <a:blip r:embed="rId3"/>
          <a:stretch>
            <a:fillRect/>
          </a:stretch>
        </p:blipFill>
        <p:spPr>
          <a:xfrm>
            <a:off x="91069" y="322480"/>
            <a:ext cx="8339867" cy="6398995"/>
          </a:xfrm>
          <a:prstGeom prst="rect">
            <a:avLst/>
          </a:prstGeom>
        </p:spPr>
      </p:pic>
      <p:sp>
        <p:nvSpPr>
          <p:cNvPr id="15" name="TextBox 14">
            <a:extLst>
              <a:ext uri="{FF2B5EF4-FFF2-40B4-BE49-F238E27FC236}">
                <a16:creationId xmlns:a16="http://schemas.microsoft.com/office/drawing/2014/main" id="{5F618B92-C10F-9B6F-5CF9-0DFE2EF9236E}"/>
              </a:ext>
            </a:extLst>
          </p:cNvPr>
          <p:cNvSpPr txBox="1"/>
          <p:nvPr/>
        </p:nvSpPr>
        <p:spPr>
          <a:xfrm>
            <a:off x="8715221" y="1302177"/>
            <a:ext cx="3476779" cy="4524315"/>
          </a:xfrm>
          <a:prstGeom prst="rect">
            <a:avLst/>
          </a:prstGeom>
          <a:noFill/>
        </p:spPr>
        <p:txBody>
          <a:bodyPr wrap="square">
            <a:spAutoFit/>
          </a:bodyPr>
          <a:lstStyle/>
          <a:p>
            <a:r>
              <a:rPr lang="fi-FI" dirty="0"/>
              <a:t>”Yritysten luottamuksen luisuminen kielii talouden laaja-alaisesta hidastumisesta. Teollisuudessa tilauskannat putosivat jo nyt alle normaalina pidetyn tason ja rakentamisessa taiteillaan korkojen noustessa nopeasti. Palveluissa aktiviteettia on vielä riittänyt, vaikka luottamus tulikin alaspäin. Palveluilla on iso merkitys työllisyyden kannalta, mikä taas heijastuu vastaavasti suoraan vähittäiskauppaan, jossa luottamus nousi marraskuussa ainoana päätoimialoista”, sanoo </a:t>
            </a:r>
            <a:r>
              <a:rPr lang="fi-FI" dirty="0" err="1"/>
              <a:t>EK:n</a:t>
            </a:r>
            <a:r>
              <a:rPr lang="fi-FI" dirty="0"/>
              <a:t> johtaja Sami Pakarinen.</a:t>
            </a:r>
            <a:endParaRPr lang="en-US" dirty="0"/>
          </a:p>
        </p:txBody>
      </p:sp>
    </p:spTree>
    <p:extLst>
      <p:ext uri="{BB962C8B-B14F-4D97-AF65-F5344CB8AC3E}">
        <p14:creationId xmlns:p14="http://schemas.microsoft.com/office/powerpoint/2010/main" val="1815153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39" name="Rectangle 3">
            <a:extLst>
              <a:ext uri="{FF2B5EF4-FFF2-40B4-BE49-F238E27FC236}">
                <a16:creationId xmlns:a16="http://schemas.microsoft.com/office/drawing/2014/main" id="{0FC733AE-9144-4F06-BBC3-46FC72B426F6}"/>
              </a:ext>
            </a:extLst>
          </p:cNvPr>
          <p:cNvSpPr txBox="1">
            <a:spLocks noChangeArrowheads="1"/>
          </p:cNvSpPr>
          <p:nvPr/>
        </p:nvSpPr>
        <p:spPr>
          <a:xfrm>
            <a:off x="0" y="837661"/>
            <a:ext cx="6010275" cy="5716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defRPr/>
            </a:pPr>
            <a:r>
              <a:rPr lang="fi-FI" sz="1800" b="1" u="sng" dirty="0"/>
              <a:t>Teknologiateollisuudessa odotettavissa edelleen loivaa nousua, tarjouspyynnöt kuitenkin laskussa</a:t>
            </a:r>
          </a:p>
          <a:p>
            <a:pPr marL="0" indent="0">
              <a:lnSpc>
                <a:spcPct val="80000"/>
              </a:lnSpc>
              <a:buNone/>
              <a:defRPr/>
            </a:pPr>
            <a:endParaRPr lang="fi-FI" altLang="fi-FI" sz="1400" b="1" u="sng" dirty="0"/>
          </a:p>
          <a:p>
            <a:pPr lvl="1">
              <a:lnSpc>
                <a:spcPct val="80000"/>
              </a:lnSpc>
              <a:buFont typeface="Wingdings" pitchFamily="2" charset="2"/>
              <a:buChar char="Ä"/>
              <a:defRPr/>
            </a:pPr>
            <a:r>
              <a:rPr lang="fi-FI" sz="1800" dirty="0"/>
              <a:t>Teknologiateollisuus ry:n mukaan Suomessa keskimäärin tilauskannan arvo oli syyskuun lopussa 6 % suurempi kuin kesäkuun lopussa ja 10 % suurempi kuin vuoden 2021 syyskuussa. Kuluvan vuoden tilauskehityksen perusteella teknologiateollisuuden yritysten liikevaihdon arvioidaan olevan loppuvuoden aikana arvoltaan suurempi kuin vuosi sitten vastaavaan aikaan. </a:t>
            </a:r>
          </a:p>
          <a:p>
            <a:pPr lvl="1">
              <a:lnSpc>
                <a:spcPct val="80000"/>
              </a:lnSpc>
              <a:buFont typeface="Wingdings" pitchFamily="2" charset="2"/>
              <a:buChar char="Ä"/>
              <a:defRPr/>
            </a:pPr>
            <a:endParaRPr lang="fi-FI" sz="1800" dirty="0"/>
          </a:p>
          <a:p>
            <a:pPr lvl="1">
              <a:lnSpc>
                <a:spcPct val="80000"/>
              </a:lnSpc>
              <a:buFont typeface="Wingdings" pitchFamily="2" charset="2"/>
              <a:buChar char="Ä"/>
              <a:defRPr/>
            </a:pPr>
            <a:r>
              <a:rPr lang="fi-FI" sz="1800" dirty="0"/>
              <a:t>Tarjouspyyntökyselyn saldoluku oli lokakuussa -7. Saldoluku on nyt heikentynyt viisi perättäistä vuosineljännestä. Lokakuun aikana kerätty tieto viestii siitä, että kysyntätilanne markkinoilla on alkanut heikentyä. Mistään nopeasta kysynnän heikkenemisestä ei kuitenkaan ole vielä toistaiseksi kysymys.</a:t>
            </a:r>
          </a:p>
        </p:txBody>
      </p:sp>
      <p:sp>
        <p:nvSpPr>
          <p:cNvPr id="6" name="Rectangle 2">
            <a:extLst>
              <a:ext uri="{FF2B5EF4-FFF2-40B4-BE49-F238E27FC236}">
                <a16:creationId xmlns:a16="http://schemas.microsoft.com/office/drawing/2014/main" id="{4944F869-DD09-5315-3FFB-E89A00F0FA04}"/>
              </a:ext>
            </a:extLst>
          </p:cNvPr>
          <p:cNvSpPr txBox="1">
            <a:spLocks noChangeArrowheads="1"/>
          </p:cNvSpPr>
          <p:nvPr/>
        </p:nvSpPr>
        <p:spPr>
          <a:xfrm>
            <a:off x="745835" y="16572"/>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TalouS</a:t>
            </a: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 jäähtymässä – kehityksessä useita haasteita</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14" name="Picture 13">
            <a:extLst>
              <a:ext uri="{FF2B5EF4-FFF2-40B4-BE49-F238E27FC236}">
                <a16:creationId xmlns:a16="http://schemas.microsoft.com/office/drawing/2014/main" id="{4734AA64-EFBC-EFD9-139F-59336E200DBF}"/>
              </a:ext>
            </a:extLst>
          </p:cNvPr>
          <p:cNvPicPr>
            <a:picLocks noChangeAspect="1"/>
          </p:cNvPicPr>
          <p:nvPr/>
        </p:nvPicPr>
        <p:blipFill>
          <a:blip r:embed="rId3"/>
          <a:stretch>
            <a:fillRect/>
          </a:stretch>
        </p:blipFill>
        <p:spPr>
          <a:xfrm>
            <a:off x="6181725" y="938331"/>
            <a:ext cx="6010275" cy="4381500"/>
          </a:xfrm>
          <a:prstGeom prst="rect">
            <a:avLst/>
          </a:prstGeom>
        </p:spPr>
      </p:pic>
    </p:spTree>
    <p:extLst>
      <p:ext uri="{BB962C8B-B14F-4D97-AF65-F5344CB8AC3E}">
        <p14:creationId xmlns:p14="http://schemas.microsoft.com/office/powerpoint/2010/main" val="936099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982200" y="587653"/>
            <a:ext cx="2044173" cy="534499"/>
          </a:xfrm>
          <a:prstGeom prst="rect">
            <a:avLst/>
          </a:prstGeom>
        </p:spPr>
      </p:pic>
      <p:sp>
        <p:nvSpPr>
          <p:cNvPr id="47" name="TextBox 46">
            <a:extLst>
              <a:ext uri="{FF2B5EF4-FFF2-40B4-BE49-F238E27FC236}">
                <a16:creationId xmlns:a16="http://schemas.microsoft.com/office/drawing/2014/main" id="{C4556E42-BAD9-4A1F-822D-D1D361A8953D}"/>
              </a:ext>
            </a:extLst>
          </p:cNvPr>
          <p:cNvSpPr txBox="1"/>
          <p:nvPr/>
        </p:nvSpPr>
        <p:spPr>
          <a:xfrm>
            <a:off x="82677" y="72936"/>
            <a:ext cx="11442573" cy="400110"/>
          </a:xfrm>
          <a:prstGeom prst="rect">
            <a:avLst/>
          </a:prstGeom>
          <a:noFill/>
        </p:spPr>
        <p:txBody>
          <a:bodyPr wrap="square">
            <a:spAutoFit/>
          </a:bodyPr>
          <a:lstStyle/>
          <a:p>
            <a:r>
              <a:rPr lang="fi-FI" sz="2000" b="1" dirty="0"/>
              <a:t>Kuluttajien usko Suomen talouteen syys-marraskuussa mittaushistorian pohjalukemissa </a:t>
            </a:r>
            <a:endParaRPr lang="en-US" sz="2000" b="1" dirty="0"/>
          </a:p>
        </p:txBody>
      </p:sp>
      <p:pic>
        <p:nvPicPr>
          <p:cNvPr id="9" name="Picture 8">
            <a:extLst>
              <a:ext uri="{FF2B5EF4-FFF2-40B4-BE49-F238E27FC236}">
                <a16:creationId xmlns:a16="http://schemas.microsoft.com/office/drawing/2014/main" id="{F76E3F56-8C0B-261B-08E8-1B7E333D4529}"/>
              </a:ext>
            </a:extLst>
          </p:cNvPr>
          <p:cNvPicPr>
            <a:picLocks noChangeAspect="1"/>
          </p:cNvPicPr>
          <p:nvPr/>
        </p:nvPicPr>
        <p:blipFill>
          <a:blip r:embed="rId3"/>
          <a:stretch>
            <a:fillRect/>
          </a:stretch>
        </p:blipFill>
        <p:spPr>
          <a:xfrm>
            <a:off x="365416" y="630767"/>
            <a:ext cx="7067230" cy="6111011"/>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Ryhmä 3"/>
          <p:cNvGrpSpPr>
            <a:grpSpLocks/>
          </p:cNvGrpSpPr>
          <p:nvPr/>
        </p:nvGrpSpPr>
        <p:grpSpPr bwMode="auto">
          <a:xfrm>
            <a:off x="1774825" y="6237288"/>
            <a:ext cx="3138488" cy="419100"/>
            <a:chOff x="5796136" y="6237312"/>
            <a:chExt cx="3137322" cy="419525"/>
          </a:xfrm>
        </p:grpSpPr>
        <p:pic>
          <p:nvPicPr>
            <p:cNvPr id="52228" name="Picture 7" descr="http://www.satakuntaliitto.fi/kuvat/satakunta_vaakuna.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descr="http://www.satakuntaliitto.fi/kuvat/satakuntaliitto_logo.gi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uorakulmio 20"/>
          <p:cNvSpPr/>
          <p:nvPr/>
        </p:nvSpPr>
        <p:spPr>
          <a:xfrm>
            <a:off x="651668" y="2464719"/>
            <a:ext cx="3846361"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2000" b="1" cap="all" spc="-50" dirty="0">
                <a:solidFill>
                  <a:srgbClr val="0070C0"/>
                </a:solidFill>
                <a:effectLst>
                  <a:outerShdw blurRad="38100" dist="38100" dir="2700000" algn="tl">
                    <a:srgbClr val="000000">
                      <a:alpha val="43137"/>
                    </a:srgbClr>
                  </a:outerShdw>
                </a:effectLst>
                <a:latin typeface="Calibri"/>
              </a:rPr>
              <a:t>Jalostuksen (teollisuus, energia ja rakentaminen) arvonlisäys per </a:t>
            </a:r>
            <a:r>
              <a:rPr lang="fi-FI" sz="2000" b="1" cap="all" spc="-50" dirty="0" err="1">
                <a:solidFill>
                  <a:srgbClr val="0070C0"/>
                </a:solidFill>
                <a:effectLst>
                  <a:outerShdw blurRad="38100" dist="38100" dir="2700000" algn="tl">
                    <a:srgbClr val="000000">
                      <a:alpha val="43137"/>
                    </a:srgbClr>
                  </a:outerShdw>
                </a:effectLst>
                <a:latin typeface="Calibri"/>
              </a:rPr>
              <a:t>capita</a:t>
            </a:r>
            <a:r>
              <a:rPr lang="fi-FI" sz="2000" b="1" cap="all" spc="-50" dirty="0">
                <a:solidFill>
                  <a:srgbClr val="0070C0"/>
                </a:solidFill>
                <a:effectLst>
                  <a:outerShdw blurRad="38100" dist="38100" dir="2700000" algn="tl">
                    <a:srgbClr val="000000">
                      <a:alpha val="43137"/>
                    </a:srgbClr>
                  </a:outerShdw>
                </a:effectLst>
                <a:latin typeface="Calibri"/>
              </a:rPr>
              <a:t> </a:t>
            </a:r>
            <a:r>
              <a:rPr lang="fi-FI" sz="2000" b="1" dirty="0">
                <a:solidFill>
                  <a:srgbClr val="0070C0"/>
                </a:solidFill>
                <a:latin typeface="Calibri"/>
              </a:rPr>
              <a:t>vuonna 2020 (ennakkotieto) on Satakunnassa 2. korkein 19 maakunnasta (eli tavallaan BKT per </a:t>
            </a:r>
            <a:r>
              <a:rPr lang="fi-FI" sz="2000" b="1" dirty="0" err="1">
                <a:solidFill>
                  <a:srgbClr val="0070C0"/>
                </a:solidFill>
                <a:latin typeface="Calibri"/>
              </a:rPr>
              <a:t>capita</a:t>
            </a:r>
            <a:r>
              <a:rPr lang="fi-FI" sz="2000" b="1" dirty="0">
                <a:solidFill>
                  <a:srgbClr val="0070C0"/>
                </a:solidFill>
                <a:latin typeface="Calibri"/>
              </a:rPr>
              <a:t> jalostuksen, eli teollisuuden, energiantuotannon ja rakentamisen osalta). Tämä kuvaa Satakunnan vahvaa kykyä tuottaa korkean jalostusarvon tuotteita, joita menee runsaasti myös vientiin. Siten Satakunta on kokoaan suurempi hyvinvoinnin tuottaja Suomessa.</a:t>
            </a:r>
          </a:p>
          <a:p>
            <a:pPr eaLnBrk="0" fontAlgn="base" hangingPunct="0">
              <a:spcBef>
                <a:spcPct val="0"/>
              </a:spcBef>
              <a:spcAft>
                <a:spcPct val="0"/>
              </a:spcAft>
            </a:pPr>
            <a:endParaRPr lang="fi-FI" sz="1400" b="1" dirty="0">
              <a:solidFill>
                <a:prstClr val="black"/>
              </a:solidFill>
              <a:latin typeface="Calibri"/>
            </a:endParaRPr>
          </a:p>
          <a:p>
            <a:pPr eaLnBrk="0" fontAlgn="base" hangingPunct="0">
              <a:spcBef>
                <a:spcPct val="0"/>
              </a:spcBef>
              <a:spcAft>
                <a:spcPct val="0"/>
              </a:spcAft>
            </a:pPr>
            <a:endParaRPr lang="fi-FI" sz="1400" dirty="0">
              <a:solidFill>
                <a:prstClr val="white">
                  <a:lumMod val="50000"/>
                </a:prstClr>
              </a:solidFill>
              <a:latin typeface="Calibri"/>
            </a:endParaRPr>
          </a:p>
        </p:txBody>
      </p:sp>
      <p:pic>
        <p:nvPicPr>
          <p:cNvPr id="8" name="Picture 7">
            <a:extLst>
              <a:ext uri="{FF2B5EF4-FFF2-40B4-BE49-F238E27FC236}">
                <a16:creationId xmlns:a16="http://schemas.microsoft.com/office/drawing/2014/main" id="{F54ED64D-D81B-4D64-9B76-DC522016DDCE}"/>
              </a:ext>
            </a:extLst>
          </p:cNvPr>
          <p:cNvPicPr>
            <a:picLocks noChangeAspect="1"/>
          </p:cNvPicPr>
          <p:nvPr/>
        </p:nvPicPr>
        <p:blipFill>
          <a:blip r:embed="rId6"/>
          <a:stretch>
            <a:fillRect/>
          </a:stretch>
        </p:blipFill>
        <p:spPr>
          <a:xfrm>
            <a:off x="5303913" y="1"/>
            <a:ext cx="4753089" cy="6721947"/>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7</a:t>
            </a:fld>
            <a:endParaRPr lang="fi-FI" altLang="fi-FI" sz="1200">
              <a:solidFill>
                <a:srgbClr val="898989"/>
              </a:solidFill>
              <a:cs typeface="Arial" panose="020B0604020202020204" pitchFamily="34" charset="0"/>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61" y="1340769"/>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7464152" y="6342474"/>
            <a:ext cx="1350050" cy="246221"/>
          </a:xfrm>
          <a:prstGeom prst="rect">
            <a:avLst/>
          </a:prstGeom>
          <a:noFill/>
        </p:spPr>
        <p:txBody>
          <a:bodyPr wrap="non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Lähde: Pohjola 2014</a:t>
            </a:r>
          </a:p>
        </p:txBody>
      </p:sp>
    </p:spTree>
    <p:extLst>
      <p:ext uri="{BB962C8B-B14F-4D97-AF65-F5344CB8AC3E}">
        <p14:creationId xmlns:p14="http://schemas.microsoft.com/office/powerpoint/2010/main" val="164382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8</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512173" y="977007"/>
            <a:ext cx="9144000" cy="5242697"/>
          </a:xfrm>
          <a:prstGeom prst="rect">
            <a:avLst/>
          </a:prstGeom>
        </p:spPr>
      </p:pic>
    </p:spTree>
    <p:extLst>
      <p:ext uri="{BB962C8B-B14F-4D97-AF65-F5344CB8AC3E}">
        <p14:creationId xmlns:p14="http://schemas.microsoft.com/office/powerpoint/2010/main" val="2137734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9</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542682" y="994582"/>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1775341" y="1196753"/>
            <a:ext cx="6400800" cy="830997"/>
          </a:xfrm>
          <a:prstGeom prst="rect">
            <a:avLst/>
          </a:prstGeom>
        </p:spPr>
        <p:txBody>
          <a:bodyPr wrap="square">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solidFill>
                  <a:prstClr val="black"/>
                </a:solidFill>
                <a:latin typeface="Arial" panose="020B0604020202020204" pitchFamily="34" charset="0"/>
                <a:cs typeface="Arial" panose="020B0604020202020204" pitchFamily="34" charset="0"/>
              </a:rPr>
              <a:t>Krugman</a:t>
            </a:r>
            <a:r>
              <a:rPr lang="fi-FI" sz="1200" dirty="0">
                <a:solidFill>
                  <a:prstClr val="black"/>
                </a:solidFill>
                <a:latin typeface="Arial" panose="020B0604020202020204" pitchFamily="34" charset="0"/>
                <a:cs typeface="Arial" panose="020B0604020202020204" pitchFamily="34" charset="0"/>
              </a:rPr>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9015834" y="2562809"/>
            <a:ext cx="1496568" cy="1169551"/>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4439817" y="6010260"/>
            <a:ext cx="6168099" cy="830997"/>
          </a:xfrm>
          <a:prstGeom prst="rect">
            <a:avLst/>
          </a:prstGeom>
          <a:noFill/>
        </p:spPr>
        <p:txBody>
          <a:bodyPr wrap="none" rtlCol="0">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Taloustieteen nobelisti </a:t>
            </a:r>
            <a:r>
              <a:rPr lang="fi-FI" sz="1200" dirty="0" err="1">
                <a:solidFill>
                  <a:prstClr val="black"/>
                </a:solidFill>
                <a:latin typeface="Arial" panose="020B0604020202020204" pitchFamily="34" charset="0"/>
                <a:cs typeface="Arial" panose="020B0604020202020204" pitchFamily="34" charset="0"/>
              </a:rPr>
              <a:t>Solow</a:t>
            </a:r>
            <a:r>
              <a:rPr lang="fi-FI" sz="1200" dirty="0">
                <a:solidFill>
                  <a:prstClr val="black"/>
                </a:solidFill>
                <a:latin typeface="Arial" panose="020B0604020202020204" pitchFamily="34" charset="0"/>
                <a:cs typeface="Arial" panose="020B0604020202020204" pitchFamily="34" charset="0"/>
              </a:rPr>
              <a:t> on osoittanut, että Yhdysvaltain talous kasvoi henkeä kohti</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lasketun BKT:n mukaan vuosittain keskimäärin 1,64 % ajanjaksolla 1890–1995, josta </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aineettoman pääoman osuus oli 0,55 %, 0,17 % aiheutui työvoiman kasvusta ja loput</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n. 0,92 % teknisen kehityksen aiheuttamasta tuottavuuden kasvusta.</a:t>
            </a:r>
          </a:p>
        </p:txBody>
      </p:sp>
    </p:spTree>
    <p:extLst>
      <p:ext uri="{BB962C8B-B14F-4D97-AF65-F5344CB8AC3E}">
        <p14:creationId xmlns:p14="http://schemas.microsoft.com/office/powerpoint/2010/main" val="197676759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2.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Powerpointmalli_salmiakit</Template>
  <TotalTime>18094</TotalTime>
  <Words>5484</Words>
  <Application>Microsoft Office PowerPoint</Application>
  <PresentationFormat>Widescreen</PresentationFormat>
  <Paragraphs>456</Paragraphs>
  <Slides>55</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55</vt:i4>
      </vt:variant>
    </vt:vector>
  </HeadingPairs>
  <TitlesOfParts>
    <vt:vector size="64" baseType="lpstr">
      <vt:lpstr>Arial</vt:lpstr>
      <vt:lpstr>Britannic Bold</vt:lpstr>
      <vt:lpstr>Calibri</vt:lpstr>
      <vt:lpstr>Calibri Light</vt:lpstr>
      <vt:lpstr>Times New Roman</vt:lpstr>
      <vt:lpstr>Wingdings</vt:lpstr>
      <vt:lpstr>Office-teema</vt:lpstr>
      <vt:lpstr>6_Retro</vt:lpstr>
      <vt:lpstr>pp-malli_tke</vt:lpstr>
      <vt:lpstr>SATAKUNNAN TALOUS  Nykytila ja lähiajan näkymät 39  Joulukuu 2022  Aluekehitysasiantuntija Saku Vähäsantanen Satakuntaliitto Etunimi.sukunimi@satakunta.fi Puh. 044 711 4350 </vt:lpstr>
      <vt:lpstr>   SATAKUNNAN TALOUS  Nykytila ja lähiajan näkymät 39 Joulukuu 2022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vahvuuksia</vt:lpstr>
      <vt:lpstr>satakunnaN vahvuuksia: vIENTI</vt:lpstr>
      <vt:lpstr>vIENTI VAHVuutena</vt:lpstr>
      <vt:lpstr>PowerPoint Presentation</vt:lpstr>
      <vt:lpstr>Kansantalous, työn tuottavuus</vt:lpstr>
      <vt:lpstr>Kansantalous, työn tuottavuus</vt:lpstr>
      <vt:lpstr>Kansantalous, työn tuottavuus</vt:lpstr>
      <vt:lpstr>Aluetalous, työn tuottavuus</vt:lpstr>
      <vt:lpstr>PowerPoint Presentation</vt:lpstr>
      <vt:lpstr>satakunnaN NOUSUTRENDEJÄ 2010-2021</vt:lpstr>
      <vt:lpstr>TEOLLISUUDEN SUHDANNEKUVA satakunnassa</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1-6/2022: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 pvm, tilaisuus, tekijä, Satakuntaliitto</dc:title>
  <dc:creator>Saku Vähäsantanen</dc:creator>
  <cp:lastModifiedBy>Saku Vähäsantanen</cp:lastModifiedBy>
  <cp:revision>1448</cp:revision>
  <dcterms:created xsi:type="dcterms:W3CDTF">2019-04-17T08:47:51Z</dcterms:created>
  <dcterms:modified xsi:type="dcterms:W3CDTF">2022-12-01T08:09:14Z</dcterms:modified>
</cp:coreProperties>
</file>