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61"/>
  </p:notesMasterIdLst>
  <p:sldIdLst>
    <p:sldId id="256" r:id="rId6"/>
    <p:sldId id="536" r:id="rId7"/>
    <p:sldId id="516" r:id="rId8"/>
    <p:sldId id="295" r:id="rId9"/>
    <p:sldId id="508" r:id="rId10"/>
    <p:sldId id="507" r:id="rId11"/>
    <p:sldId id="367" r:id="rId12"/>
    <p:sldId id="462" r:id="rId13"/>
    <p:sldId id="515" r:id="rId14"/>
    <p:sldId id="461" r:id="rId15"/>
    <p:sldId id="555" r:id="rId16"/>
    <p:sldId id="293" r:id="rId17"/>
    <p:sldId id="548" r:id="rId18"/>
    <p:sldId id="386" r:id="rId19"/>
    <p:sldId id="556" r:id="rId20"/>
    <p:sldId id="557" r:id="rId21"/>
    <p:sldId id="552" r:id="rId22"/>
    <p:sldId id="291" r:id="rId23"/>
    <p:sldId id="529" r:id="rId24"/>
    <p:sldId id="495" r:id="rId25"/>
    <p:sldId id="554" r:id="rId26"/>
    <p:sldId id="496" r:id="rId27"/>
    <p:sldId id="501" r:id="rId28"/>
    <p:sldId id="494" r:id="rId29"/>
    <p:sldId id="493" r:id="rId30"/>
    <p:sldId id="497" r:id="rId31"/>
    <p:sldId id="500" r:id="rId32"/>
    <p:sldId id="284" r:id="rId33"/>
    <p:sldId id="469" r:id="rId34"/>
    <p:sldId id="470" r:id="rId35"/>
    <p:sldId id="475" r:id="rId36"/>
    <p:sldId id="553" r:id="rId37"/>
    <p:sldId id="471" r:id="rId38"/>
    <p:sldId id="472" r:id="rId39"/>
    <p:sldId id="473" r:id="rId40"/>
    <p:sldId id="474" r:id="rId41"/>
    <p:sldId id="480" r:id="rId42"/>
    <p:sldId id="550" r:id="rId43"/>
    <p:sldId id="482" r:id="rId44"/>
    <p:sldId id="483" r:id="rId45"/>
    <p:sldId id="484" r:id="rId46"/>
    <p:sldId id="492" r:id="rId47"/>
    <p:sldId id="487" r:id="rId48"/>
    <p:sldId id="488" r:id="rId49"/>
    <p:sldId id="489" r:id="rId50"/>
    <p:sldId id="490" r:id="rId51"/>
    <p:sldId id="491" r:id="rId52"/>
    <p:sldId id="423" r:id="rId53"/>
    <p:sldId id="498" r:id="rId54"/>
    <p:sldId id="476" r:id="rId55"/>
    <p:sldId id="544" r:id="rId56"/>
    <p:sldId id="292" r:id="rId57"/>
    <p:sldId id="486" r:id="rId58"/>
    <p:sldId id="499" r:id="rId59"/>
    <p:sldId id="535" r:id="rId6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7" d="100"/>
          <a:sy n="67"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7.12.2021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7.12.2021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7.12.2021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7.12.2021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7.12.2021</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7.12.2021</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7.12.2021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7.12.2021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7.12.2021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7.12.2021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7.12.2021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7.12.2021</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7.12.2021</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7.12.2021</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7.12.2021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7.12.2021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7.12.2021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7.12.2021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3815354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3659965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1634834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214270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7.12.2021</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2099615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7.12.2021</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298936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7.12.2021</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120521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1034419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3005308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1012506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2780908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197336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06300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44450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2516962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7.12.2021</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55348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7.12.2021</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091095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7.12.2021</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401959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519590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7.12.2021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706700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75328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405711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7.12.2021</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www.satakuntaliitto.fi/"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www.satakuntaliitto.fi/"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7.12.2021</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7.12.2021</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7.12.2021</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79285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7.12.2021</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974019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takuntaliitto.fi/" TargetMode="Externa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hyperlink" Target="http://www.satakuntaliitto.fi/index.aspx"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6.emf"/><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takuntaliitto.fi/" TargetMode="Externa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http://www.satakuntaliitto.fi/index.asp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atakuntaliitto.fi/" TargetMode="External"/><Relationship Id="rId2" Type="http://schemas.openxmlformats.org/officeDocument/2006/relationships/image" Target="../media/image11.png"/><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hyperlink" Target="http://www.satakuntaliitto.fi/index.aspx"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37</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Joulu</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2021</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3162325" y="977989"/>
            <a:ext cx="7671791" cy="5764122"/>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808905" y="1149128"/>
            <a:ext cx="10363919" cy="1200329"/>
          </a:xfrm>
          <a:prstGeom prst="rect">
            <a:avLst/>
          </a:prstGeom>
        </p:spPr>
        <p:txBody>
          <a:bodyPr wrap="square">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dirty="0" err="1">
                <a:solidFill>
                  <a:prstClr val="black"/>
                </a:solidFill>
                <a:latin typeface="Arial" panose="020B0604020202020204" pitchFamily="34" charset="0"/>
                <a:cs typeface="Arial" panose="020B0604020202020204" pitchFamily="34" charset="0"/>
              </a:rPr>
              <a:t>Krugman</a:t>
            </a:r>
            <a:r>
              <a:rPr lang="fi-FI" dirty="0">
                <a:solidFill>
                  <a:prstClr val="black"/>
                </a:solidFill>
                <a:latin typeface="Arial" panose="020B0604020202020204" pitchFamily="34" charset="0"/>
                <a:cs typeface="Arial" panose="020B0604020202020204" pitchFamily="34" charset="0"/>
              </a:rPr>
              <a:t>, 1994)</a:t>
            </a:r>
          </a:p>
        </p:txBody>
      </p:sp>
      <p:sp>
        <p:nvSpPr>
          <p:cNvPr id="5" name="TextBox 4">
            <a:extLst>
              <a:ext uri="{FF2B5EF4-FFF2-40B4-BE49-F238E27FC236}">
                <a16:creationId xmlns:a16="http://schemas.microsoft.com/office/drawing/2014/main" id="{B1D33FD2-A35B-4F30-8E24-B67D3ACE6E7F}"/>
              </a:ext>
            </a:extLst>
          </p:cNvPr>
          <p:cNvSpPr txBox="1"/>
          <p:nvPr/>
        </p:nvSpPr>
        <p:spPr>
          <a:xfrm>
            <a:off x="10085832" y="2406237"/>
            <a:ext cx="1496568" cy="1015663"/>
          </a:xfrm>
          <a:prstGeom prst="rect">
            <a:avLst/>
          </a:prstGeom>
          <a:noFill/>
        </p:spPr>
        <p:txBody>
          <a:bodyPr wrap="square" rtlCol="0">
            <a:spAutoFit/>
          </a:bodyPr>
          <a:lstStyle/>
          <a:p>
            <a:r>
              <a:rPr lang="fi-FI" sz="1000" dirty="0"/>
              <a:t>Kokonaistuottavuudella tarkoitetaan sitä osaa arvonlisäyksen kasvusta, jota ei voida selittää tuotantopanosten (työ, pääoma) kasvulla.</a:t>
            </a:r>
          </a:p>
        </p:txBody>
      </p:sp>
    </p:spTree>
    <p:extLst>
      <p:ext uri="{BB962C8B-B14F-4D97-AF65-F5344CB8AC3E}">
        <p14:creationId xmlns:p14="http://schemas.microsoft.com/office/powerpoint/2010/main" val="17619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778253"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11</a:t>
            </a:fld>
            <a:endParaRPr lang="fi-FI" altLang="fi-FI" sz="1200">
              <a:solidFill>
                <a:srgbClr val="898989"/>
              </a:solidFill>
              <a:cs typeface="Arial" panose="020B0604020202020204" pitchFamily="34" charset="0"/>
            </a:endParaRPr>
          </a:p>
        </p:txBody>
      </p:sp>
      <p:sp>
        <p:nvSpPr>
          <p:cNvPr id="7" name="TextBox 6">
            <a:extLst>
              <a:ext uri="{FF2B5EF4-FFF2-40B4-BE49-F238E27FC236}">
                <a16:creationId xmlns:a16="http://schemas.microsoft.com/office/drawing/2014/main" id="{9CB29564-CBCD-4248-8AAA-90454839BC15}"/>
              </a:ext>
            </a:extLst>
          </p:cNvPr>
          <p:cNvSpPr txBox="1"/>
          <p:nvPr/>
        </p:nvSpPr>
        <p:spPr>
          <a:xfrm>
            <a:off x="5015880" y="6438090"/>
            <a:ext cx="5350876" cy="461665"/>
          </a:xfrm>
          <a:prstGeom prst="rect">
            <a:avLst/>
          </a:prstGeom>
          <a:noFill/>
        </p:spPr>
        <p:txBody>
          <a:bodyPr wrap="squar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pic>
        <p:nvPicPr>
          <p:cNvPr id="5" name="Picture 4">
            <a:extLst>
              <a:ext uri="{FF2B5EF4-FFF2-40B4-BE49-F238E27FC236}">
                <a16:creationId xmlns:a16="http://schemas.microsoft.com/office/drawing/2014/main" id="{1DD16EA2-3067-4306-B670-4611F3A66C6F}"/>
              </a:ext>
            </a:extLst>
          </p:cNvPr>
          <p:cNvPicPr>
            <a:picLocks noChangeAspect="1"/>
          </p:cNvPicPr>
          <p:nvPr/>
        </p:nvPicPr>
        <p:blipFill>
          <a:blip r:embed="rId3"/>
          <a:stretch>
            <a:fillRect/>
          </a:stretch>
        </p:blipFill>
        <p:spPr>
          <a:xfrm>
            <a:off x="2120702" y="481015"/>
            <a:ext cx="8073106" cy="6032764"/>
          </a:xfrm>
          <a:prstGeom prst="rect">
            <a:avLst/>
          </a:prstGeom>
        </p:spPr>
      </p:pic>
    </p:spTree>
    <p:extLst>
      <p:ext uri="{BB962C8B-B14F-4D97-AF65-F5344CB8AC3E}">
        <p14:creationId xmlns:p14="http://schemas.microsoft.com/office/powerpoint/2010/main" val="1490220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6240016" y="620689"/>
            <a:ext cx="4232890" cy="2585323"/>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punaisella heikoimmat (v. 2019),</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8,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Pohjois-Satakunta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12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21</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Satakunta</a:t>
            </a:r>
            <a:r>
              <a:rPr lang="en-US" dirty="0">
                <a:solidFill>
                  <a:prstClr val="black"/>
                </a:solidFill>
                <a:latin typeface="Arial" panose="020B0604020202020204" pitchFamily="34" charset="0"/>
                <a:cs typeface="Arial" panose="020B0604020202020204" pitchFamily="34" charset="0"/>
              </a:rPr>
              <a:t>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5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456040" y="3217760"/>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Rectangle 1"/>
          <p:cNvSpPr/>
          <p:nvPr/>
        </p:nvSpPr>
        <p:spPr>
          <a:xfrm>
            <a:off x="6194726" y="3597509"/>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54E406-3E51-4BFA-87B0-5BE732D98DB6}"/>
              </a:ext>
            </a:extLst>
          </p:cNvPr>
          <p:cNvPicPr>
            <a:picLocks noChangeAspect="1"/>
          </p:cNvPicPr>
          <p:nvPr/>
        </p:nvPicPr>
        <p:blipFill>
          <a:blip r:embed="rId6"/>
          <a:stretch>
            <a:fillRect/>
          </a:stretch>
        </p:blipFill>
        <p:spPr>
          <a:xfrm>
            <a:off x="1606749" y="1"/>
            <a:ext cx="4470525" cy="6322337"/>
          </a:xfrm>
          <a:prstGeom prst="rect">
            <a:avLst/>
          </a:prstGeom>
        </p:spPr>
      </p:pic>
    </p:spTree>
    <p:extLst>
      <p:ext uri="{BB962C8B-B14F-4D97-AF65-F5344CB8AC3E}">
        <p14:creationId xmlns:p14="http://schemas.microsoft.com/office/powerpoint/2010/main" val="329194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87477" y="28738"/>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2010-2020</a:t>
            </a:r>
          </a:p>
        </p:txBody>
      </p:sp>
      <p:sp>
        <p:nvSpPr>
          <p:cNvPr id="9" name="Tekstiruutu 8"/>
          <p:cNvSpPr txBox="1"/>
          <p:nvPr/>
        </p:nvSpPr>
        <p:spPr>
          <a:xfrm>
            <a:off x="10404050" y="3401344"/>
            <a:ext cx="307777" cy="9924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2021</a:t>
            </a: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 name="Kaarinuoli vasemmalle 2"/>
          <p:cNvSpPr/>
          <p:nvPr/>
        </p:nvSpPr>
        <p:spPr>
          <a:xfrm rot="15276112" flipH="1">
            <a:off x="8194464" y="4207035"/>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latin typeface="Calibri"/>
            </a:endParaRPr>
          </a:p>
        </p:txBody>
      </p:sp>
      <p:sp>
        <p:nvSpPr>
          <p:cNvPr id="5" name="Pyöristetty suorakulmio 4"/>
          <p:cNvSpPr/>
          <p:nvPr/>
        </p:nvSpPr>
        <p:spPr>
          <a:xfrm>
            <a:off x="7676499"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244340" y="17897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53338" y="1"/>
            <a:ext cx="1193314" cy="1138209"/>
          </a:xfrm>
          <a:prstGeom prst="rect">
            <a:avLst/>
          </a:prstGeom>
        </p:spPr>
      </p:pic>
      <p:sp>
        <p:nvSpPr>
          <p:cNvPr id="17" name="Tekstiruutu 34"/>
          <p:cNvSpPr txBox="1"/>
          <p:nvPr/>
        </p:nvSpPr>
        <p:spPr>
          <a:xfrm>
            <a:off x="7452356" y="1120056"/>
            <a:ext cx="3110660" cy="707886"/>
          </a:xfrm>
          <a:prstGeom prst="rect">
            <a:avLst/>
          </a:prstGeom>
          <a:noFill/>
        </p:spPr>
        <p:txBody>
          <a:bodyPr wrap="none" rtlCol="0">
            <a:spAutoFit/>
          </a:bodyPr>
          <a:lstStyle/>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yli 10 % </a:t>
            </a:r>
          </a:p>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482575" y="2664435"/>
            <a:ext cx="2662376" cy="4620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dirty="0">
                <a:solidFill>
                  <a:prstClr val="white">
                    <a:lumMod val="50000"/>
                  </a:prstClr>
                </a:solidFill>
                <a:latin typeface="Calibri"/>
              </a:rPr>
              <a:t>    </a:t>
            </a:r>
            <a:r>
              <a:rPr lang="fi-FI" sz="1400" b="1" dirty="0">
                <a:solidFill>
                  <a:prstClr val="white">
                    <a:lumMod val="50000"/>
                  </a:prstClr>
                </a:solidFill>
                <a:latin typeface="Calibri"/>
              </a:rPr>
              <a:t>Toimialat keskimäärin 3,5</a:t>
            </a:r>
            <a:r>
              <a:rPr lang="fi-FI" sz="1400" b="1" dirty="0">
                <a:solidFill>
                  <a:srgbClr val="00B0F0"/>
                </a:solidFill>
                <a:latin typeface="Calibri"/>
              </a:rPr>
              <a:t> </a:t>
            </a:r>
            <a:r>
              <a:rPr lang="fi-FI" sz="1400" b="1" dirty="0">
                <a:solidFill>
                  <a:prstClr val="white">
                    <a:lumMod val="50000"/>
                  </a:prstClr>
                </a:solidFill>
                <a:latin typeface="Calibri"/>
              </a:rPr>
              <a:t>%</a:t>
            </a:r>
          </a:p>
          <a:p>
            <a:pPr algn="ctr"/>
            <a:r>
              <a:rPr lang="fi-FI" sz="1400" b="1" dirty="0">
                <a:solidFill>
                  <a:prstClr val="white">
                    <a:lumMod val="50000"/>
                  </a:prstClr>
                </a:solidFill>
                <a:latin typeface="Calibri"/>
              </a:rPr>
              <a:t>      Teollisuus keskimäärin -4,8 % </a:t>
            </a:r>
          </a:p>
        </p:txBody>
      </p:sp>
      <p:sp>
        <p:nvSpPr>
          <p:cNvPr id="6" name="TextBox 5"/>
          <p:cNvSpPr txBox="1"/>
          <p:nvPr/>
        </p:nvSpPr>
        <p:spPr>
          <a:xfrm>
            <a:off x="1518457" y="1195320"/>
            <a:ext cx="360066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Automaatio- ja robotiikkaklusteri</a:t>
            </a:r>
            <a:endParaRPr lang="en-US"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905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524001" y="2443758"/>
            <a:ext cx="2254143"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Elintarviketeollisuus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244340" y="24389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4" name="TextBox 23"/>
          <p:cNvSpPr txBox="1"/>
          <p:nvPr/>
        </p:nvSpPr>
        <p:spPr>
          <a:xfrm>
            <a:off x="1509311" y="571133"/>
            <a:ext cx="353173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Yksityiset SOTE-palvelut </a:t>
            </a:r>
            <a:r>
              <a:rPr lang="fi-FI" sz="1200" dirty="0">
                <a:solidFill>
                  <a:prstClr val="black"/>
                </a:solidFill>
                <a:latin typeface="Britannic Bold" panose="020B0903060703020204" pitchFamily="34" charset="0"/>
                <a:cs typeface="Arial" panose="020B0604020202020204" pitchFamily="34" charset="0"/>
              </a:rPr>
              <a:t>(v. 2010-19)</a:t>
            </a:r>
            <a:endParaRPr lang="en-US" sz="12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260619" y="31302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7" name="TextBox 26"/>
          <p:cNvSpPr txBox="1"/>
          <p:nvPr/>
        </p:nvSpPr>
        <p:spPr>
          <a:xfrm>
            <a:off x="1509311" y="1796858"/>
            <a:ext cx="240322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Liike-elämän palvelut</a:t>
            </a:r>
            <a:endParaRPr lang="en-US"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1487444" y="4481865"/>
            <a:ext cx="287290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Tukku- ja vähittäiskauppa</a:t>
            </a:r>
            <a:endParaRPr lang="en-US"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1513979" y="5829078"/>
            <a:ext cx="3525324"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Pori-Huittinen-teollisuusvyöhyke</a:t>
            </a:r>
            <a:endParaRPr lang="en-US"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1537889" y="5156786"/>
            <a:ext cx="1643399"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Rakentaminen</a:t>
            </a:r>
            <a:endParaRPr lang="en-US"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260620" y="382364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2" name="Pyöristetty suorakulmio 9"/>
          <p:cNvSpPr/>
          <p:nvPr/>
        </p:nvSpPr>
        <p:spPr>
          <a:xfrm>
            <a:off x="5260619" y="449507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3" name="Pyöristetty suorakulmio 9"/>
          <p:cNvSpPr/>
          <p:nvPr/>
        </p:nvSpPr>
        <p:spPr>
          <a:xfrm>
            <a:off x="5276628" y="515854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4" name="Pyöristetty suorakulmio 9"/>
          <p:cNvSpPr/>
          <p:nvPr/>
        </p:nvSpPr>
        <p:spPr>
          <a:xfrm>
            <a:off x="5286700" y="5817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5" name="Rectangle 34"/>
          <p:cNvSpPr/>
          <p:nvPr/>
        </p:nvSpPr>
        <p:spPr>
          <a:xfrm>
            <a:off x="5348881" y="4339478"/>
            <a:ext cx="188865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17,9 %</a:t>
            </a:r>
          </a:p>
        </p:txBody>
      </p:sp>
      <p:sp>
        <p:nvSpPr>
          <p:cNvPr id="36" name="Rectangle 35"/>
          <p:cNvSpPr/>
          <p:nvPr/>
        </p:nvSpPr>
        <p:spPr>
          <a:xfrm>
            <a:off x="5234940" y="5011854"/>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17,5 %</a:t>
            </a:r>
          </a:p>
        </p:txBody>
      </p:sp>
      <p:sp>
        <p:nvSpPr>
          <p:cNvPr id="38" name="Rectangle 37"/>
          <p:cNvSpPr/>
          <p:nvPr/>
        </p:nvSpPr>
        <p:spPr>
          <a:xfrm>
            <a:off x="5227963" y="568845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10,3 %</a:t>
            </a:r>
          </a:p>
        </p:txBody>
      </p:sp>
      <p:sp>
        <p:nvSpPr>
          <p:cNvPr id="40" name="TextBox 39"/>
          <p:cNvSpPr txBox="1"/>
          <p:nvPr/>
        </p:nvSpPr>
        <p:spPr>
          <a:xfrm>
            <a:off x="7740868" y="1814111"/>
            <a:ext cx="2887108" cy="830997"/>
          </a:xfrm>
          <a:prstGeom prst="rect">
            <a:avLst/>
          </a:prstGeom>
          <a:noFill/>
        </p:spPr>
        <p:txBody>
          <a:bodyPr wrap="square" rtlCol="0">
            <a:spAutoFit/>
          </a:bodyPr>
          <a:lstStyle/>
          <a:p>
            <a:r>
              <a:rPr lang="fi-FI" sz="1200" dirty="0">
                <a:solidFill>
                  <a:srgbClr val="7F7F7F"/>
                </a:solidFill>
                <a:latin typeface="Calibri" panose="020F0502020204030204"/>
                <a:cs typeface="Arial" panose="020B0604020202020204" pitchFamily="34" charset="0"/>
              </a:rPr>
              <a:t>*Kyseessä päätoimialat</a:t>
            </a:r>
          </a:p>
          <a:p>
            <a:r>
              <a:rPr lang="fi-FI" sz="1200" dirty="0">
                <a:solidFill>
                  <a:srgbClr val="7F7F7F"/>
                </a:solidFill>
                <a:latin typeface="Calibri" panose="020F0502020204030204"/>
                <a:cs typeface="Arial" panose="020B0604020202020204" pitchFamily="34" charset="0"/>
              </a:rPr>
              <a:t>  karkealla jaolla, yksityinen SOTE sis. vuodet 2010-2019. Ei sis. Inflaation vaikutusta</a:t>
            </a:r>
            <a:endParaRPr lang="en-US" sz="1200" dirty="0">
              <a:solidFill>
                <a:srgbClr val="7F7F7F"/>
              </a:solidFill>
              <a:latin typeface="Calibri" panose="020F0502020204030204"/>
              <a:cs typeface="Arial" panose="020B0604020202020204" pitchFamily="34" charset="0"/>
            </a:endParaRPr>
          </a:p>
        </p:txBody>
      </p:sp>
      <p:sp>
        <p:nvSpPr>
          <p:cNvPr id="42" name="Tekstiruutu 3"/>
          <p:cNvSpPr txBox="1"/>
          <p:nvPr/>
        </p:nvSpPr>
        <p:spPr>
          <a:xfrm>
            <a:off x="8506774" y="642579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a:rPr>
              <a:t>6.5.2021</a:t>
            </a:r>
          </a:p>
        </p:txBody>
      </p:sp>
      <p:pic>
        <p:nvPicPr>
          <p:cNvPr id="43" name="Picture 42"/>
          <p:cNvPicPr>
            <a:picLocks noChangeAspect="1"/>
          </p:cNvPicPr>
          <p:nvPr/>
        </p:nvPicPr>
        <p:blipFill>
          <a:blip r:embed="rId4"/>
          <a:stretch>
            <a:fillRect/>
          </a:stretch>
        </p:blipFill>
        <p:spPr>
          <a:xfrm>
            <a:off x="8055240" y="5661419"/>
            <a:ext cx="2375968" cy="621254"/>
          </a:xfrm>
          <a:prstGeom prst="rect">
            <a:avLst/>
          </a:prstGeom>
        </p:spPr>
      </p:pic>
      <p:sp>
        <p:nvSpPr>
          <p:cNvPr id="44" name="TextBox 43"/>
          <p:cNvSpPr txBox="1"/>
          <p:nvPr/>
        </p:nvSpPr>
        <p:spPr>
          <a:xfrm>
            <a:off x="1509311" y="3134382"/>
            <a:ext cx="3523722" cy="369332"/>
          </a:xfrm>
          <a:prstGeom prst="rect">
            <a:avLst/>
          </a:prstGeom>
          <a:noFill/>
        </p:spPr>
        <p:txBody>
          <a:bodyPr wrap="none" rtlCol="0">
            <a:spAutoFit/>
          </a:bodyPr>
          <a:lstStyle/>
          <a:p>
            <a:r>
              <a:rPr lang="en-US" dirty="0" err="1">
                <a:solidFill>
                  <a:prstClr val="black"/>
                </a:solidFill>
                <a:latin typeface="Britannic Bold" panose="020B0903060703020204" pitchFamily="34" charset="0"/>
                <a:cs typeface="Arial" panose="020B0604020202020204" pitchFamily="34" charset="0"/>
              </a:rPr>
              <a:t>Sähkö</a:t>
            </a:r>
            <a:r>
              <a:rPr lang="en-US" dirty="0">
                <a:solidFill>
                  <a:prstClr val="black"/>
                </a:solidFill>
                <a:latin typeface="Britannic Bold" panose="020B0903060703020204" pitchFamily="34" charset="0"/>
                <a:cs typeface="Arial" panose="020B0604020202020204" pitchFamily="34" charset="0"/>
              </a:rPr>
              <a:t>- ja </a:t>
            </a:r>
            <a:r>
              <a:rPr lang="en-US" dirty="0" err="1">
                <a:solidFill>
                  <a:prstClr val="black"/>
                </a:solidFill>
                <a:latin typeface="Britannic Bold" panose="020B0903060703020204" pitchFamily="34" charset="0"/>
                <a:cs typeface="Arial" panose="020B0604020202020204" pitchFamily="34" charset="0"/>
              </a:rPr>
              <a:t>elektroniikkateollisuus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227963" y="57706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6" name="Rectangle 45"/>
          <p:cNvSpPr/>
          <p:nvPr/>
        </p:nvSpPr>
        <p:spPr>
          <a:xfrm>
            <a:off x="5486333" y="164711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33,2 %</a:t>
            </a:r>
          </a:p>
        </p:txBody>
      </p:sp>
      <p:sp>
        <p:nvSpPr>
          <p:cNvPr id="26" name="Rectangle 25"/>
          <p:cNvSpPr/>
          <p:nvPr/>
        </p:nvSpPr>
        <p:spPr>
          <a:xfrm>
            <a:off x="5260619" y="367600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18,3 %</a:t>
            </a:r>
          </a:p>
        </p:txBody>
      </p:sp>
      <p:sp>
        <p:nvSpPr>
          <p:cNvPr id="23" name="Rectangle 22"/>
          <p:cNvSpPr/>
          <p:nvPr/>
        </p:nvSpPr>
        <p:spPr>
          <a:xfrm>
            <a:off x="5492190" y="296918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30,3 %</a:t>
            </a:r>
          </a:p>
        </p:txBody>
      </p:sp>
      <p:sp>
        <p:nvSpPr>
          <p:cNvPr id="61" name="Rectangle 60"/>
          <p:cNvSpPr/>
          <p:nvPr/>
        </p:nvSpPr>
        <p:spPr>
          <a:xfrm>
            <a:off x="5466073" y="2278619"/>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30,8 %</a:t>
            </a:r>
          </a:p>
        </p:txBody>
      </p:sp>
      <p:sp>
        <p:nvSpPr>
          <p:cNvPr id="39" name="Rectangle 38"/>
          <p:cNvSpPr/>
          <p:nvPr/>
        </p:nvSpPr>
        <p:spPr>
          <a:xfrm>
            <a:off x="4940876" y="423858"/>
            <a:ext cx="231024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102,5 %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546401" y="3830911"/>
            <a:ext cx="1975221"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Metallien jalostus</a:t>
            </a:r>
            <a:endParaRPr lang="en-US"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227963" y="119955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202760" y="1060725"/>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63,6 %</a:t>
            </a:r>
          </a:p>
        </p:txBody>
      </p:sp>
    </p:spTree>
    <p:extLst>
      <p:ext uri="{BB962C8B-B14F-4D97-AF65-F5344CB8AC3E}">
        <p14:creationId xmlns:p14="http://schemas.microsoft.com/office/powerpoint/2010/main" val="68535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Teollisuus tuotti Satakunnassa liikevaihtoa v. 2020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6,4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 4,0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3664376" y="508409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943816" y="1573344"/>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5" name="Pyöristetty suorakulmio 4"/>
          <p:cNvSpPr/>
          <p:nvPr/>
        </p:nvSpPr>
        <p:spPr>
          <a:xfrm>
            <a:off x="7783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6 v. 2019:</a:t>
            </a:r>
          </a:p>
          <a:p>
            <a:pPr algn="ctr"/>
            <a:r>
              <a:rPr lang="fi-FI" sz="1000" u="sng" dirty="0">
                <a:solidFill>
                  <a:srgbClr val="0070C0"/>
                </a:solidFill>
                <a:latin typeface="Calibri" panose="020F0502020204030204"/>
              </a:rPr>
              <a:t>Energiatuotanto 99 €/työtunti</a:t>
            </a:r>
          </a:p>
          <a:p>
            <a:pPr algn="ctr"/>
            <a:r>
              <a:rPr lang="fi-FI" sz="1000" u="sng" dirty="0">
                <a:solidFill>
                  <a:srgbClr val="0070C0"/>
                </a:solidFill>
                <a:latin typeface="Calibri" panose="020F0502020204030204"/>
              </a:rPr>
              <a:t>Mekaaninen metsäteollisuus 52 €/työtunti</a:t>
            </a:r>
          </a:p>
          <a:p>
            <a:pPr algn="ctr"/>
            <a:r>
              <a:rPr lang="fi-FI" sz="1000" u="sng" dirty="0">
                <a:solidFill>
                  <a:srgbClr val="0070C0"/>
                </a:solidFill>
                <a:latin typeface="Calibri" panose="020F0502020204030204"/>
              </a:rPr>
              <a:t>Kemiallinen metsäteollisuus 102 €/työtunti</a:t>
            </a:r>
          </a:p>
          <a:p>
            <a:pPr algn="ctr"/>
            <a:r>
              <a:rPr lang="fi-FI" sz="1000" u="sng" dirty="0">
                <a:solidFill>
                  <a:srgbClr val="0070C0"/>
                </a:solidFill>
                <a:latin typeface="Calibri" panose="020F0502020204030204"/>
              </a:rPr>
              <a:t>Metallien jalostus ja metallituotteiden valmistus 66 €/työtunti</a:t>
            </a:r>
          </a:p>
          <a:p>
            <a:pPr algn="ctr"/>
            <a:r>
              <a:rPr lang="fi-FI" sz="1000" u="sng" dirty="0">
                <a:solidFill>
                  <a:srgbClr val="0070C0"/>
                </a:solidFill>
                <a:latin typeface="Calibri" panose="020F0502020204030204"/>
              </a:rPr>
              <a:t>Kemianteollisuus 53 €/työtunti</a:t>
            </a:r>
          </a:p>
          <a:p>
            <a:pPr algn="ctr"/>
            <a:r>
              <a:rPr lang="fi-FI" sz="1000" u="sng" dirty="0">
                <a:solidFill>
                  <a:srgbClr val="0070C0"/>
                </a:solidFill>
                <a:latin typeface="Calibri" panose="020F0502020204030204"/>
              </a:rPr>
              <a:t>Koneiden ja laitteiden valmistus 58 €/työtunti</a:t>
            </a:r>
          </a:p>
          <a:p>
            <a:pPr algn="ctr"/>
            <a:r>
              <a:rPr lang="fi-FI" sz="1000" u="sng" dirty="0">
                <a:solidFill>
                  <a:srgbClr val="0070C0"/>
                </a:solidFill>
                <a:latin typeface="Calibri" panose="020F0502020204030204"/>
              </a:rPr>
              <a:t>Toimialat keskimäärin 42 €/työtunti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30965" y="3278879"/>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2020</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16 128 hlötyövuotta</a:t>
            </a:r>
          </a:p>
        </p:txBody>
      </p:sp>
      <p:sp>
        <p:nvSpPr>
          <p:cNvPr id="44" name="Rectangle 43"/>
          <p:cNvSpPr/>
          <p:nvPr/>
        </p:nvSpPr>
        <p:spPr>
          <a:xfrm>
            <a:off x="6430965" y="1359565"/>
            <a:ext cx="4572000" cy="2031325"/>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Calibri" panose="020F0502020204030204"/>
                <a:cs typeface="Arial" panose="020B0604020202020204" pitchFamily="34" charset="0"/>
              </a:rPr>
              <a:t>Satakunnan teollisuus maksoi </a:t>
            </a:r>
          </a:p>
          <a:p>
            <a:r>
              <a:rPr lang="fi-FI" b="1" dirty="0">
                <a:solidFill>
                  <a:prstClr val="black"/>
                </a:solidFill>
                <a:latin typeface="Calibri" panose="020F0502020204030204"/>
                <a:cs typeface="Arial" panose="020B0604020202020204" pitchFamily="34" charset="0"/>
              </a:rPr>
              <a:t>palkkoja maakunnassa v. 2017</a:t>
            </a:r>
          </a:p>
          <a:p>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836 miljoonaa  €</a:t>
            </a:r>
          </a:p>
        </p:txBody>
      </p:sp>
      <p:sp>
        <p:nvSpPr>
          <p:cNvPr id="45" name="Tekstiruutu 34"/>
          <p:cNvSpPr txBox="1"/>
          <p:nvPr/>
        </p:nvSpPr>
        <p:spPr>
          <a:xfrm>
            <a:off x="1551121" y="5529948"/>
            <a:ext cx="1340432" cy="677108"/>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Automaatio</a:t>
            </a:r>
          </a:p>
        </p:txBody>
      </p:sp>
      <p:sp>
        <p:nvSpPr>
          <p:cNvPr id="47" name="Tekstiruutu 34"/>
          <p:cNvSpPr txBox="1"/>
          <p:nvPr/>
        </p:nvSpPr>
        <p:spPr>
          <a:xfrm>
            <a:off x="1563512" y="5198079"/>
            <a:ext cx="1771639" cy="369332"/>
          </a:xfrm>
          <a:prstGeom prst="rect">
            <a:avLst/>
          </a:prstGeom>
          <a:noFill/>
        </p:spPr>
        <p:txBody>
          <a:bodyPr wrap="none" rtlCol="0">
            <a:spAutoFit/>
          </a:bodyPr>
          <a:lstStyle/>
          <a:p>
            <a:r>
              <a:rPr lang="fi-FI" b="1" dirty="0">
                <a:solidFill>
                  <a:prstClr val="black"/>
                </a:solidFill>
                <a:latin typeface="Britannic Bold" panose="020B0903060703020204" pitchFamily="34" charset="0"/>
                <a:cs typeface="Arial" panose="020B0604020202020204" pitchFamily="34" charset="0"/>
              </a:rPr>
              <a:t>Metsäteollisuus</a:t>
            </a:r>
          </a:p>
        </p:txBody>
      </p:sp>
      <p:sp>
        <p:nvSpPr>
          <p:cNvPr id="50" name="Rectangle 49"/>
          <p:cNvSpPr/>
          <p:nvPr/>
        </p:nvSpPr>
        <p:spPr>
          <a:xfrm>
            <a:off x="3861753" y="4943115"/>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16,9 %</a:t>
            </a:r>
          </a:p>
        </p:txBody>
      </p:sp>
      <p:sp>
        <p:nvSpPr>
          <p:cNvPr id="58" name="Pyöristetty suorakulmio 9"/>
          <p:cNvSpPr/>
          <p:nvPr/>
        </p:nvSpPr>
        <p:spPr>
          <a:xfrm>
            <a:off x="3676336" y="574026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3862789" y="5586966"/>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12,0 %</a:t>
            </a:r>
          </a:p>
        </p:txBody>
      </p:sp>
      <p:sp>
        <p:nvSpPr>
          <p:cNvPr id="4" name="TextBox 3"/>
          <p:cNvSpPr txBox="1"/>
          <p:nvPr/>
        </p:nvSpPr>
        <p:spPr>
          <a:xfrm>
            <a:off x="1497534" y="3512719"/>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70681" y="3566610"/>
            <a:ext cx="4462184"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tammi-kesäkuu 2021</a:t>
            </a:r>
          </a:p>
        </p:txBody>
      </p:sp>
      <p:sp>
        <p:nvSpPr>
          <p:cNvPr id="30" name="Pyöristetty suorakulmio 9"/>
          <p:cNvSpPr/>
          <p:nvPr/>
        </p:nvSpPr>
        <p:spPr>
          <a:xfrm>
            <a:off x="3664376" y="44192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3842590" y="4271491"/>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19,0 %</a:t>
            </a:r>
          </a:p>
        </p:txBody>
      </p:sp>
      <p:sp>
        <p:nvSpPr>
          <p:cNvPr id="32" name="Tekstiruutu 34"/>
          <p:cNvSpPr txBox="1"/>
          <p:nvPr/>
        </p:nvSpPr>
        <p:spPr>
          <a:xfrm>
            <a:off x="1571248" y="4182784"/>
            <a:ext cx="1980029" cy="677108"/>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Metallien jalostus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1733856" y="2647895"/>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2000-2020</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89 %</a:t>
            </a:r>
          </a:p>
          <a:p>
            <a:r>
              <a:rPr lang="fi-FI" sz="1400" dirty="0">
                <a:solidFill>
                  <a:prstClr val="white">
                    <a:lumMod val="50000"/>
                  </a:prstClr>
                </a:solidFill>
                <a:latin typeface="Calibri" panose="020F0502020204030204"/>
              </a:rPr>
              <a:t>Koko maa keskimäärin: 37 %</a:t>
            </a:r>
          </a:p>
        </p:txBody>
      </p:sp>
      <p:pic>
        <p:nvPicPr>
          <p:cNvPr id="28" name="Picture 27"/>
          <p:cNvPicPr>
            <a:picLocks noChangeAspect="1"/>
          </p:cNvPicPr>
          <p:nvPr/>
        </p:nvPicPr>
        <p:blipFill>
          <a:blip r:embed="rId4"/>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29.11.2021</a:t>
            </a:r>
          </a:p>
        </p:txBody>
      </p:sp>
      <p:sp>
        <p:nvSpPr>
          <p:cNvPr id="35" name="Pyöristetty suorakulmio 4"/>
          <p:cNvSpPr/>
          <p:nvPr/>
        </p:nvSpPr>
        <p:spPr>
          <a:xfrm>
            <a:off x="5783004" y="4444965"/>
            <a:ext cx="1905913" cy="183019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a:t>
            </a:r>
          </a:p>
          <a:p>
            <a:r>
              <a:rPr lang="fi-FI" sz="1200" b="1" dirty="0">
                <a:solidFill>
                  <a:srgbClr val="0070C0"/>
                </a:solidFill>
                <a:latin typeface="Calibri" panose="020F0502020204030204"/>
              </a:rPr>
              <a:t>Rauman seutu </a:t>
            </a:r>
            <a:r>
              <a:rPr lang="fi-FI" sz="1200" b="1" dirty="0">
                <a:solidFill>
                  <a:srgbClr val="002060"/>
                </a:solidFill>
                <a:latin typeface="Calibri" panose="020F0502020204030204"/>
              </a:rPr>
              <a:t>7.</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28.</a:t>
            </a:r>
            <a:r>
              <a:rPr lang="fi-FI" sz="1200" b="1" dirty="0">
                <a:solidFill>
                  <a:srgbClr val="0070C0"/>
                </a:solidFill>
                <a:latin typeface="Calibri" panose="020F0502020204030204"/>
              </a:rPr>
              <a:t>, ja</a:t>
            </a:r>
          </a:p>
          <a:p>
            <a:r>
              <a:rPr lang="fi-FI" sz="1200" b="1" dirty="0">
                <a:solidFill>
                  <a:srgbClr val="0070C0"/>
                </a:solidFill>
                <a:latin typeface="Calibri" panose="020F0502020204030204"/>
              </a:rPr>
              <a:t>Pohjois-Satakunta </a:t>
            </a:r>
            <a:r>
              <a:rPr lang="fi-FI" sz="1200" b="1" dirty="0">
                <a:solidFill>
                  <a:srgbClr val="002060"/>
                </a:solidFill>
                <a:latin typeface="Calibri" panose="020F0502020204030204"/>
              </a:rPr>
              <a:t>20.</a:t>
            </a:r>
          </a:p>
          <a:p>
            <a:r>
              <a:rPr lang="fi-FI" sz="1200" b="1" dirty="0">
                <a:solidFill>
                  <a:srgbClr val="0070C0"/>
                </a:solidFill>
                <a:latin typeface="Calibri" panose="020F0502020204030204"/>
              </a:rPr>
              <a:t>(69 seutukuntaa, 2019)!</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2020</a:t>
            </a:r>
          </a:p>
        </p:txBody>
      </p:sp>
      <p:sp>
        <p:nvSpPr>
          <p:cNvPr id="3" name="Rectangle 2"/>
          <p:cNvSpPr>
            <a:spLocks noChangeArrowheads="1"/>
          </p:cNvSpPr>
          <p:nvPr/>
        </p:nvSpPr>
        <p:spPr bwMode="auto">
          <a:xfrm>
            <a:off x="5226481" y="14268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fi-FI">
              <a:solidFill>
                <a:prstClr val="black"/>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1799179" y="237883"/>
            <a:ext cx="7725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6" name="Rectangle 2"/>
          <p:cNvSpPr>
            <a:spLocks noChangeArrowheads="1"/>
          </p:cNvSpPr>
          <p:nvPr/>
        </p:nvSpPr>
        <p:spPr bwMode="auto">
          <a:xfrm>
            <a:off x="1645894" y="205859"/>
            <a:ext cx="79368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34" name="TextBox 33">
            <a:extLst>
              <a:ext uri="{FF2B5EF4-FFF2-40B4-BE49-F238E27FC236}">
                <a16:creationId xmlns:a16="http://schemas.microsoft.com/office/drawing/2014/main" id="{67318697-69FD-4C49-AE07-66BAB2714B1F}"/>
              </a:ext>
            </a:extLst>
          </p:cNvPr>
          <p:cNvSpPr txBox="1"/>
          <p:nvPr/>
        </p:nvSpPr>
        <p:spPr>
          <a:xfrm>
            <a:off x="3861753" y="2892912"/>
            <a:ext cx="2138747" cy="523220"/>
          </a:xfrm>
          <a:prstGeom prst="rect">
            <a:avLst/>
          </a:prstGeom>
          <a:noFill/>
        </p:spPr>
        <p:txBody>
          <a:bodyPr wrap="square" rtlCol="0">
            <a:spAutoFit/>
          </a:bodyPr>
          <a:lstStyle/>
          <a:p>
            <a:pPr>
              <a:defRPr/>
            </a:pPr>
            <a:r>
              <a:rPr lang="fi-FI" sz="1400" dirty="0">
                <a:solidFill>
                  <a:prstClr val="white">
                    <a:lumMod val="50000"/>
                  </a:prstClr>
                </a:solidFill>
                <a:latin typeface="Calibri" panose="020F0502020204030204"/>
                <a:cs typeface="Arial" panose="020B0604020202020204" pitchFamily="34" charset="0"/>
              </a:rPr>
              <a:t>Teknologiateollisuuden</a:t>
            </a:r>
            <a:endParaRPr lang="en-US" sz="1400" dirty="0">
              <a:solidFill>
                <a:prstClr val="white">
                  <a:lumMod val="50000"/>
                </a:prstClr>
              </a:solidFill>
              <a:latin typeface="Calibri" panose="020F0502020204030204"/>
              <a:cs typeface="Arial" panose="020B0604020202020204" pitchFamily="34" charset="0"/>
            </a:endParaRPr>
          </a:p>
          <a:p>
            <a:pPr>
              <a:defRPr/>
            </a:pPr>
            <a:r>
              <a:rPr lang="en-US" sz="1400" dirty="0" err="1">
                <a:solidFill>
                  <a:prstClr val="white">
                    <a:lumMod val="50000"/>
                  </a:prstClr>
                </a:solidFill>
                <a:latin typeface="Calibri" panose="020F0502020204030204"/>
                <a:cs typeface="Arial" panose="020B0604020202020204" pitchFamily="34" charset="0"/>
              </a:rPr>
              <a:t>vienti</a:t>
            </a:r>
            <a:r>
              <a:rPr lang="en-US" sz="1300" b="1" dirty="0">
                <a:solidFill>
                  <a:srgbClr val="0070C0"/>
                </a:solidFill>
                <a:latin typeface="Calibri" panose="020F0502020204030204"/>
                <a:cs typeface="Arial" panose="020B0604020202020204" pitchFamily="34" charset="0"/>
              </a:rPr>
              <a:t> </a:t>
            </a:r>
            <a:r>
              <a:rPr lang="en-US" sz="1400" dirty="0">
                <a:solidFill>
                  <a:srgbClr val="FF0000"/>
                </a:solidFill>
                <a:latin typeface="Calibri" panose="020F0502020204030204"/>
                <a:cs typeface="Arial" panose="020B0604020202020204" pitchFamily="34" charset="0"/>
              </a:rPr>
              <a:t>+20,3 %</a:t>
            </a:r>
            <a:r>
              <a:rPr lang="en-US" sz="1400" dirty="0">
                <a:solidFill>
                  <a:prstClr val="white">
                    <a:lumMod val="50000"/>
                  </a:prstClr>
                </a:solidFill>
                <a:latin typeface="Calibri" panose="020F0502020204030204"/>
                <a:cs typeface="Arial" panose="020B0604020202020204" pitchFamily="34" charset="0"/>
              </a:rPr>
              <a:t> </a:t>
            </a:r>
            <a:r>
              <a:rPr lang="en-US" sz="800" dirty="0">
                <a:solidFill>
                  <a:prstClr val="white">
                    <a:lumMod val="50000"/>
                  </a:prstClr>
                </a:solidFill>
                <a:latin typeface="Calibri" panose="020F0502020204030204"/>
                <a:cs typeface="Arial" panose="020B0604020202020204" pitchFamily="34" charset="0"/>
              </a:rPr>
              <a:t>(1-6/2021 vs. 1-6/20)</a:t>
            </a:r>
          </a:p>
        </p:txBody>
      </p:sp>
      <p:pic>
        <p:nvPicPr>
          <p:cNvPr id="8" name="Picture 7">
            <a:extLst>
              <a:ext uri="{FF2B5EF4-FFF2-40B4-BE49-F238E27FC236}">
                <a16:creationId xmlns:a16="http://schemas.microsoft.com/office/drawing/2014/main" id="{BEE15020-06EC-49DF-A618-7560CEB8C7FE}"/>
              </a:ext>
            </a:extLst>
          </p:cNvPr>
          <p:cNvPicPr>
            <a:picLocks noChangeAspect="1"/>
          </p:cNvPicPr>
          <p:nvPr/>
        </p:nvPicPr>
        <p:blipFill>
          <a:blip r:embed="rId5"/>
          <a:stretch>
            <a:fillRect/>
          </a:stretch>
        </p:blipFill>
        <p:spPr>
          <a:xfrm>
            <a:off x="1751894" y="354344"/>
            <a:ext cx="3558282" cy="2164884"/>
          </a:xfrm>
          <a:prstGeom prst="rect">
            <a:avLst/>
          </a:prstGeom>
        </p:spPr>
      </p:pic>
    </p:spTree>
    <p:extLst>
      <p:ext uri="{BB962C8B-B14F-4D97-AF65-F5344CB8AC3E}">
        <p14:creationId xmlns:p14="http://schemas.microsoft.com/office/powerpoint/2010/main" val="2246622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3798629" y="33121"/>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10445195" y="3077835"/>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2021</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2020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6,4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4,0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4701498" y="50770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2020</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16 128 hlötyövuotta</a:t>
            </a: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538464" y="4796991"/>
            <a:ext cx="1943161"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Metsäteollisuus</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553415" y="4455988"/>
            <a:ext cx="2178802" cy="400110"/>
          </a:xfrm>
          <a:prstGeom prst="rect">
            <a:avLst/>
          </a:prstGeom>
          <a:noFill/>
        </p:spPr>
        <p:txBody>
          <a:bodyPr wrap="none" rtlCol="0">
            <a:spAutoFit/>
          </a:bodyPr>
          <a:lstStyle/>
          <a:p>
            <a:r>
              <a:rPr lang="fi-FI" sz="2000" b="1" dirty="0">
                <a:solidFill>
                  <a:prstClr val="black"/>
                </a:solidFill>
                <a:latin typeface="Britannic Bold" panose="020B0903060703020204" pitchFamily="34" charset="0"/>
                <a:cs typeface="Arial" panose="020B0604020202020204" pitchFamily="34" charset="0"/>
              </a:rPr>
              <a:t>Metallien jalostus</a:t>
            </a:r>
          </a:p>
        </p:txBody>
      </p:sp>
      <p:sp>
        <p:nvSpPr>
          <p:cNvPr id="50" name="Rectangle 49"/>
          <p:cNvSpPr/>
          <p:nvPr/>
        </p:nvSpPr>
        <p:spPr>
          <a:xfrm>
            <a:off x="4796450" y="490280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16,9 %</a:t>
            </a:r>
          </a:p>
        </p:txBody>
      </p:sp>
      <p:sp>
        <p:nvSpPr>
          <p:cNvPr id="58" name="Pyöristetty suorakulmio 9"/>
          <p:cNvSpPr/>
          <p:nvPr/>
        </p:nvSpPr>
        <p:spPr>
          <a:xfrm>
            <a:off x="4709999" y="574899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4819051" y="5579963"/>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12,0 %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462184"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tammi-kesäkuu 2021</a:t>
            </a:r>
          </a:p>
        </p:txBody>
      </p:sp>
      <p:sp>
        <p:nvSpPr>
          <p:cNvPr id="30" name="Pyöristetty suorakulmio 9"/>
          <p:cNvSpPr/>
          <p:nvPr/>
        </p:nvSpPr>
        <p:spPr>
          <a:xfrm>
            <a:off x="4686816" y="44051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4759817" y="4259358"/>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19,0 %</a:t>
            </a:r>
          </a:p>
        </p:txBody>
      </p:sp>
      <p:sp>
        <p:nvSpPr>
          <p:cNvPr id="32" name="Tekstiruutu 34"/>
          <p:cNvSpPr txBox="1"/>
          <p:nvPr/>
        </p:nvSpPr>
        <p:spPr>
          <a:xfrm>
            <a:off x="1542551" y="5477364"/>
            <a:ext cx="2994731"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Automaatio ja robotiikka</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6555265"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a:t>
            </a:r>
          </a:p>
          <a:p>
            <a:r>
              <a:rPr lang="fi-FI" sz="1400" b="1" dirty="0">
                <a:solidFill>
                  <a:prstClr val="white">
                    <a:lumMod val="50000"/>
                  </a:prstClr>
                </a:solidFill>
                <a:latin typeface="Calibri" panose="020F0502020204030204"/>
              </a:rPr>
              <a:t>2000-2020 (koko teollisuus suluissa)</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89 % </a:t>
            </a:r>
            <a:r>
              <a:rPr lang="fi-FI" sz="1400" dirty="0">
                <a:solidFill>
                  <a:prstClr val="black"/>
                </a:solidFill>
                <a:latin typeface="Calibri" panose="020F0502020204030204"/>
              </a:rPr>
              <a:t>(30 %)</a:t>
            </a:r>
          </a:p>
          <a:p>
            <a:r>
              <a:rPr lang="fi-FI" sz="1400" dirty="0">
                <a:solidFill>
                  <a:prstClr val="white">
                    <a:lumMod val="50000"/>
                  </a:prstClr>
                </a:solidFill>
                <a:latin typeface="Calibri" panose="020F0502020204030204"/>
              </a:rPr>
              <a:t>Koko maa keskimäärin: 37 % (29 %)</a:t>
            </a:r>
          </a:p>
        </p:txBody>
      </p:sp>
      <p:pic>
        <p:nvPicPr>
          <p:cNvPr id="28" name="Picture 27"/>
          <p:cNvPicPr>
            <a:picLocks noChangeAspect="1"/>
          </p:cNvPicPr>
          <p:nvPr/>
        </p:nvPicPr>
        <p:blipFill>
          <a:blip r:embed="rId4"/>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29.11.2021</a:t>
            </a:r>
          </a:p>
        </p:txBody>
      </p:sp>
      <p:sp>
        <p:nvSpPr>
          <p:cNvPr id="34" name="Suorakulmio 20"/>
          <p:cNvSpPr/>
          <p:nvPr/>
        </p:nvSpPr>
        <p:spPr>
          <a:xfrm>
            <a:off x="3842590"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200" b="1" dirty="0">
                <a:solidFill>
                  <a:prstClr val="white">
                    <a:lumMod val="50000"/>
                  </a:prstClr>
                </a:solidFill>
                <a:latin typeface="Calibri" panose="020F0502020204030204"/>
              </a:rPr>
              <a:t>Oheinen kartogrammi kuvaa maakuntien kokoa suhteessa jalostuksen tuottamaan arvonlisäykseen henkeä kohden. Satakunta on sijalla 2 (v. 2020)!</a:t>
            </a:r>
          </a:p>
          <a:p>
            <a:endParaRPr lang="fi-FI" sz="1200" b="1" dirty="0">
              <a:solidFill>
                <a:prstClr val="white">
                  <a:lumMod val="50000"/>
                </a:prstClr>
              </a:solidFill>
              <a:latin typeface="Calibri" panose="020F0502020204030204"/>
            </a:endParaRPr>
          </a:p>
          <a:p>
            <a:r>
              <a:rPr lang="fi-FI" sz="1200" b="1" dirty="0">
                <a:solidFill>
                  <a:prstClr val="white">
                    <a:lumMod val="50000"/>
                  </a:prstClr>
                </a:solidFill>
                <a:latin typeface="Calibri" panose="020F0502020204030204"/>
              </a:rPr>
              <a:t>Satakunnassa on myös toiseksi eniten teollisuuden toimi-paikkoja väkilukuun nähden</a:t>
            </a:r>
          </a:p>
          <a:p>
            <a:r>
              <a:rPr lang="fi-FI" sz="1200" b="1" dirty="0">
                <a:solidFill>
                  <a:prstClr val="white">
                    <a:lumMod val="50000"/>
                  </a:prstClr>
                </a:solidFill>
                <a:latin typeface="Calibri" panose="020F0502020204030204"/>
              </a:rPr>
              <a:t> (7,1 per 1000 as., koko maa 4,9)!</a:t>
            </a:r>
            <a:endParaRPr lang="fi-FI" sz="1200" b="1" dirty="0">
              <a:solidFill>
                <a:srgbClr val="099BDD"/>
              </a:solidFill>
              <a:latin typeface="Calibri" panose="020F0502020204030204"/>
            </a:endParaRP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35" name="TextBox 34">
            <a:extLst>
              <a:ext uri="{FF2B5EF4-FFF2-40B4-BE49-F238E27FC236}">
                <a16:creationId xmlns:a16="http://schemas.microsoft.com/office/drawing/2014/main" id="{24B6F740-AD11-4515-9ECB-0C99AB32D6E0}"/>
              </a:ext>
            </a:extLst>
          </p:cNvPr>
          <p:cNvSpPr txBox="1"/>
          <p:nvPr/>
        </p:nvSpPr>
        <p:spPr>
          <a:xfrm>
            <a:off x="6665457" y="4448837"/>
            <a:ext cx="1160959" cy="1692771"/>
          </a:xfrm>
          <a:prstGeom prst="rect">
            <a:avLst/>
          </a:prstGeom>
          <a:noFill/>
        </p:spPr>
        <p:txBody>
          <a:bodyPr wrap="none" rtlCol="0">
            <a:spAutoFit/>
          </a:bodyPr>
          <a:lstStyle/>
          <a:p>
            <a:pPr eaLnBrk="0" fontAlgn="base" hangingPunct="0">
              <a:spcBef>
                <a:spcPct val="0"/>
              </a:spcBef>
              <a:spcAft>
                <a:spcPct val="0"/>
              </a:spcAft>
            </a:pPr>
            <a:r>
              <a:rPr lang="fi-FI" sz="1300" b="1" dirty="0" err="1">
                <a:solidFill>
                  <a:srgbClr val="0070C0"/>
                </a:solidFill>
                <a:latin typeface="Calibri" panose="020F0502020204030204"/>
                <a:cs typeface="Arial" panose="020B0604020202020204" pitchFamily="34" charset="0"/>
              </a:rPr>
              <a:t>Metsäteolli</a:t>
            </a:r>
            <a:r>
              <a:rPr lang="fi-FI" sz="1300" b="1" dirty="0">
                <a:solidFill>
                  <a:srgbClr val="0070C0"/>
                </a:solidFill>
                <a:latin typeface="Calibri" panose="020F0502020204030204"/>
                <a:cs typeface="Arial" panose="020B0604020202020204" pitchFamily="34" charset="0"/>
              </a:rPr>
              <a:t>-</a:t>
            </a:r>
          </a:p>
          <a:p>
            <a:pPr eaLnBrk="0" fontAlgn="base" hangingPunct="0">
              <a:spcBef>
                <a:spcPct val="0"/>
              </a:spcBef>
              <a:spcAft>
                <a:spcPct val="0"/>
              </a:spcAft>
            </a:pPr>
            <a:r>
              <a:rPr lang="fi-FI" sz="1300" b="1" dirty="0" err="1">
                <a:solidFill>
                  <a:srgbClr val="0070C0"/>
                </a:solidFill>
                <a:latin typeface="Calibri" panose="020F0502020204030204"/>
                <a:cs typeface="Arial" panose="020B0604020202020204" pitchFamily="34" charset="0"/>
              </a:rPr>
              <a:t>suuden</a:t>
            </a:r>
            <a:r>
              <a:rPr lang="fi-FI" sz="1300" b="1" dirty="0">
                <a:solidFill>
                  <a:srgbClr val="0070C0"/>
                </a:solidFill>
                <a:latin typeface="Calibri" panose="020F0502020204030204"/>
                <a:cs typeface="Arial" panose="020B0604020202020204" pitchFamily="34" charset="0"/>
              </a:rPr>
              <a:t> vienti </a:t>
            </a:r>
          </a:p>
          <a:p>
            <a:pPr eaLnBrk="0" fontAlgn="base" hangingPunct="0">
              <a:spcBef>
                <a:spcPct val="0"/>
              </a:spcBef>
              <a:spcAft>
                <a:spcPct val="0"/>
              </a:spcAft>
            </a:pPr>
            <a:r>
              <a:rPr lang="fi-FI" sz="1300" b="1" dirty="0">
                <a:solidFill>
                  <a:srgbClr val="0070C0"/>
                </a:solidFill>
                <a:latin typeface="Calibri" panose="020F0502020204030204"/>
                <a:cs typeface="Arial" panose="020B0604020202020204" pitchFamily="34" charset="0"/>
              </a:rPr>
              <a:t>+19,1 % ja</a:t>
            </a:r>
          </a:p>
          <a:p>
            <a:pPr eaLnBrk="0" fontAlgn="base" hangingPunct="0">
              <a:spcBef>
                <a:spcPct val="0"/>
              </a:spcBef>
              <a:spcAft>
                <a:spcPct val="0"/>
              </a:spcAft>
            </a:pPr>
            <a:r>
              <a:rPr lang="fi-FI" sz="1300" b="1" dirty="0">
                <a:solidFill>
                  <a:srgbClr val="0070C0"/>
                </a:solidFill>
                <a:latin typeface="Calibri" panose="020F0502020204030204"/>
                <a:cs typeface="Arial" panose="020B0604020202020204" pitchFamily="34" charset="0"/>
              </a:rPr>
              <a:t>teknologia-</a:t>
            </a:r>
          </a:p>
          <a:p>
            <a:pPr eaLnBrk="0" fontAlgn="base" hangingPunct="0">
              <a:spcBef>
                <a:spcPct val="0"/>
              </a:spcBef>
              <a:spcAft>
                <a:spcPct val="0"/>
              </a:spcAft>
            </a:pPr>
            <a:r>
              <a:rPr lang="fi-FI" sz="1300" b="1" dirty="0">
                <a:solidFill>
                  <a:srgbClr val="0070C0"/>
                </a:solidFill>
                <a:latin typeface="Calibri" panose="020F0502020204030204"/>
                <a:cs typeface="Arial" panose="020B0604020202020204" pitchFamily="34" charset="0"/>
              </a:rPr>
              <a:t>teollisuuden</a:t>
            </a:r>
            <a:endParaRPr lang="en-US" sz="1300" b="1" dirty="0">
              <a:solidFill>
                <a:srgbClr val="0070C0"/>
              </a:solidFill>
              <a:latin typeface="Calibri" panose="020F0502020204030204"/>
              <a:cs typeface="Arial" panose="020B0604020202020204" pitchFamily="34" charset="0"/>
            </a:endParaRPr>
          </a:p>
          <a:p>
            <a:pPr eaLnBrk="0" fontAlgn="base" hangingPunct="0">
              <a:spcBef>
                <a:spcPct val="0"/>
              </a:spcBef>
              <a:spcAft>
                <a:spcPct val="0"/>
              </a:spcAft>
            </a:pPr>
            <a:r>
              <a:rPr lang="en-US" sz="1300" b="1" dirty="0">
                <a:solidFill>
                  <a:srgbClr val="0070C0"/>
                </a:solidFill>
                <a:latin typeface="Calibri" panose="020F0502020204030204"/>
                <a:cs typeface="Arial" panose="020B0604020202020204" pitchFamily="34" charset="0"/>
              </a:rPr>
              <a:t>+20,3 %!</a:t>
            </a:r>
          </a:p>
          <a:p>
            <a:pPr eaLnBrk="0" fontAlgn="base" hangingPunct="0">
              <a:spcBef>
                <a:spcPct val="0"/>
              </a:spcBef>
              <a:spcAft>
                <a:spcPct val="0"/>
              </a:spcAft>
            </a:pPr>
            <a:r>
              <a:rPr lang="en-US" sz="1300" b="1" dirty="0">
                <a:solidFill>
                  <a:srgbClr val="0070C0"/>
                </a:solidFill>
                <a:latin typeface="Calibri" panose="020F0502020204030204"/>
                <a:cs typeface="Arial" panose="020B0604020202020204" pitchFamily="34" charset="0"/>
              </a:rPr>
              <a:t>(1-6/2021 </a:t>
            </a:r>
          </a:p>
          <a:p>
            <a:pPr eaLnBrk="0" fontAlgn="base" hangingPunct="0">
              <a:spcBef>
                <a:spcPct val="0"/>
              </a:spcBef>
              <a:spcAft>
                <a:spcPct val="0"/>
              </a:spcAft>
            </a:pPr>
            <a:r>
              <a:rPr lang="en-US" sz="1300" b="1" dirty="0">
                <a:solidFill>
                  <a:srgbClr val="0070C0"/>
                </a:solidFill>
                <a:latin typeface="Calibri" panose="020F0502020204030204"/>
                <a:cs typeface="Arial" panose="020B0604020202020204" pitchFamily="34" charset="0"/>
              </a:rPr>
              <a:t>vs. 1-6/2020) </a:t>
            </a:r>
          </a:p>
        </p:txBody>
      </p:sp>
      <p:sp>
        <p:nvSpPr>
          <p:cNvPr id="36" name="Pyöristetty suorakulmio 4">
            <a:extLst>
              <a:ext uri="{FF2B5EF4-FFF2-40B4-BE49-F238E27FC236}">
                <a16:creationId xmlns:a16="http://schemas.microsoft.com/office/drawing/2014/main" id="{57DE6352-CE4A-4308-94A5-A6502C83E459}"/>
              </a:ext>
            </a:extLst>
          </p:cNvPr>
          <p:cNvSpPr/>
          <p:nvPr/>
        </p:nvSpPr>
        <p:spPr>
          <a:xfrm>
            <a:off x="7794723" y="4353239"/>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6 v. 2019:</a:t>
            </a:r>
          </a:p>
          <a:p>
            <a:pPr algn="ctr"/>
            <a:r>
              <a:rPr lang="fi-FI" sz="1000" u="sng" dirty="0">
                <a:solidFill>
                  <a:srgbClr val="0070C0"/>
                </a:solidFill>
                <a:latin typeface="Calibri" panose="020F0502020204030204"/>
              </a:rPr>
              <a:t>Energiatuotanto 99 €/työtunti</a:t>
            </a:r>
          </a:p>
          <a:p>
            <a:pPr algn="ctr"/>
            <a:r>
              <a:rPr lang="fi-FI" sz="1000" u="sng" dirty="0">
                <a:solidFill>
                  <a:srgbClr val="0070C0"/>
                </a:solidFill>
                <a:latin typeface="Calibri" panose="020F0502020204030204"/>
              </a:rPr>
              <a:t>Mekaaninen metsäteollisuus 52 €/työtunti</a:t>
            </a:r>
          </a:p>
          <a:p>
            <a:pPr algn="ctr"/>
            <a:r>
              <a:rPr lang="fi-FI" sz="1000" u="sng" dirty="0">
                <a:solidFill>
                  <a:srgbClr val="0070C0"/>
                </a:solidFill>
                <a:latin typeface="Calibri" panose="020F0502020204030204"/>
              </a:rPr>
              <a:t>Kemiallinen metsäteollisuus 102 €/työtunti</a:t>
            </a:r>
          </a:p>
          <a:p>
            <a:pPr algn="ctr"/>
            <a:r>
              <a:rPr lang="fi-FI" sz="1000" u="sng" dirty="0">
                <a:solidFill>
                  <a:srgbClr val="0070C0"/>
                </a:solidFill>
                <a:latin typeface="Calibri" panose="020F0502020204030204"/>
              </a:rPr>
              <a:t>Metallien jalostus ja metallituotteiden valmistus 66 €/työtunti</a:t>
            </a:r>
          </a:p>
          <a:p>
            <a:pPr algn="ctr"/>
            <a:r>
              <a:rPr lang="fi-FI" sz="1000" u="sng" dirty="0">
                <a:solidFill>
                  <a:srgbClr val="0070C0"/>
                </a:solidFill>
                <a:latin typeface="Calibri" panose="020F0502020204030204"/>
              </a:rPr>
              <a:t>Kemianteollisuus 53 €/työtunti</a:t>
            </a:r>
          </a:p>
          <a:p>
            <a:pPr algn="ctr"/>
            <a:r>
              <a:rPr lang="fi-FI" sz="1000" u="sng" dirty="0">
                <a:solidFill>
                  <a:srgbClr val="0070C0"/>
                </a:solidFill>
                <a:latin typeface="Calibri" panose="020F0502020204030204"/>
              </a:rPr>
              <a:t>Koneiden ja laitteiden valmistus 58 €/työtunti</a:t>
            </a:r>
          </a:p>
          <a:p>
            <a:pPr algn="ctr"/>
            <a:r>
              <a:rPr lang="fi-FI" sz="1000" u="sng" dirty="0">
                <a:solidFill>
                  <a:srgbClr val="0070C0"/>
                </a:solidFill>
                <a:latin typeface="Calibri" panose="020F0502020204030204"/>
              </a:rPr>
              <a:t>Toimialat keskimäärin 42 €/työtunti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pic>
        <p:nvPicPr>
          <p:cNvPr id="37" name="Picture 36">
            <a:extLst>
              <a:ext uri="{FF2B5EF4-FFF2-40B4-BE49-F238E27FC236}">
                <a16:creationId xmlns:a16="http://schemas.microsoft.com/office/drawing/2014/main" id="{E8F9DBFC-21C1-474D-B552-1B73A3B6B117}"/>
              </a:ext>
            </a:extLst>
          </p:cNvPr>
          <p:cNvPicPr>
            <a:picLocks noChangeAspect="1"/>
          </p:cNvPicPr>
          <p:nvPr/>
        </p:nvPicPr>
        <p:blipFill>
          <a:blip r:embed="rId5"/>
          <a:stretch>
            <a:fillRect/>
          </a:stretch>
        </p:blipFill>
        <p:spPr>
          <a:xfrm>
            <a:off x="1536511" y="23770"/>
            <a:ext cx="2339886" cy="3309130"/>
          </a:xfrm>
          <a:prstGeom prst="rect">
            <a:avLst/>
          </a:prstGeom>
        </p:spPr>
      </p:pic>
    </p:spTree>
    <p:extLst>
      <p:ext uri="{BB962C8B-B14F-4D97-AF65-F5344CB8AC3E}">
        <p14:creationId xmlns:p14="http://schemas.microsoft.com/office/powerpoint/2010/main" val="114458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6AFA01-A7CA-4C67-BFA6-FADE21CF4603}"/>
              </a:ext>
            </a:extLst>
          </p:cNvPr>
          <p:cNvPicPr>
            <a:picLocks noChangeAspect="1"/>
          </p:cNvPicPr>
          <p:nvPr/>
        </p:nvPicPr>
        <p:blipFill>
          <a:blip r:embed="rId2"/>
          <a:stretch>
            <a:fillRect/>
          </a:stretch>
        </p:blipFill>
        <p:spPr>
          <a:xfrm>
            <a:off x="1511638" y="422727"/>
            <a:ext cx="5103555" cy="2986488"/>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5522287" y="4964115"/>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3200" dirty="0">
              <a:solidFill>
                <a:prstClr val="white">
                  <a:lumMod val="50000"/>
                </a:prstClr>
              </a:solidFill>
              <a:latin typeface="Calibri" panose="020F0502020204030204"/>
            </a:endParaRPr>
          </a:p>
        </p:txBody>
      </p:sp>
      <p:sp>
        <p:nvSpPr>
          <p:cNvPr id="5" name="Pyöristetty suorakulmio 4"/>
          <p:cNvSpPr/>
          <p:nvPr/>
        </p:nvSpPr>
        <p:spPr>
          <a:xfrm>
            <a:off x="7485500" y="4086554"/>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Teknologiateollisuus on tuottavaa, arvonlisäys/työtunti Satakunnassa v. 2019:</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Metallien jalostus ja metallituotteiden valmistus 66 €/työtunti</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Koneiden ja laitteiden valmistus 58 €/työtunti</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Metalliteollisuus keskimäärin 60 €/työtunti</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 Toimialat keskimäärin 42 €/työtunti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58" name="Pyöristetty suorakulmio 9"/>
          <p:cNvSpPr/>
          <p:nvPr/>
        </p:nvSpPr>
        <p:spPr>
          <a:xfrm>
            <a:off x="5522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0" name="Pyöristetty suorakulmio 9"/>
          <p:cNvSpPr/>
          <p:nvPr/>
        </p:nvSpPr>
        <p:spPr>
          <a:xfrm>
            <a:off x="5503753" y="4470890"/>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533610" y="4485045"/>
            <a:ext cx="1750800"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483 milj. €; 56 %</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pic>
        <p:nvPicPr>
          <p:cNvPr id="28" name="Picture 27"/>
          <p:cNvPicPr>
            <a:picLocks noChangeAspect="1"/>
          </p:cNvPicPr>
          <p:nvPr/>
        </p:nvPicPr>
        <p:blipFill>
          <a:blip r:embed="rId5"/>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29.11.2021</a:t>
            </a:r>
          </a:p>
        </p:txBody>
      </p:sp>
      <p:pic>
        <p:nvPicPr>
          <p:cNvPr id="40" name="Picture 39"/>
          <p:cNvPicPr>
            <a:picLocks noChangeAspect="1"/>
          </p:cNvPicPr>
          <p:nvPr/>
        </p:nvPicPr>
        <p:blipFill>
          <a:blip r:embed="rId6"/>
          <a:stretch>
            <a:fillRect/>
          </a:stretch>
        </p:blipFill>
        <p:spPr>
          <a:xfrm>
            <a:off x="1690583" y="3790589"/>
            <a:ext cx="578432" cy="564550"/>
          </a:xfrm>
          <a:prstGeom prst="rect">
            <a:avLst/>
          </a:prstGeom>
        </p:spPr>
      </p:pic>
      <p:sp>
        <p:nvSpPr>
          <p:cNvPr id="41" name="Tekstiruutu 34"/>
          <p:cNvSpPr txBox="1"/>
          <p:nvPr/>
        </p:nvSpPr>
        <p:spPr>
          <a:xfrm>
            <a:off x="1614119" y="3111957"/>
            <a:ext cx="4703403"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arvonlisäys, yht. 1,66 mrd. €, 2019</a:t>
            </a:r>
          </a:p>
        </p:txBody>
      </p:sp>
      <p:sp>
        <p:nvSpPr>
          <p:cNvPr id="51" name="Tekstiruutu 34"/>
          <p:cNvSpPr txBox="1"/>
          <p:nvPr/>
        </p:nvSpPr>
        <p:spPr>
          <a:xfrm>
            <a:off x="2311056" y="3794167"/>
            <a:ext cx="3903636" cy="584775"/>
          </a:xfrm>
          <a:prstGeom prst="rect">
            <a:avLst/>
          </a:prstGeom>
          <a:solidFill>
            <a:schemeClr val="bg1"/>
          </a:solidFill>
        </p:spPr>
        <p:txBody>
          <a:bodyPr wrap="square" rtlCol="0">
            <a:spAutoFit/>
          </a:bodyPr>
          <a:lstStyle/>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Teknologiateollisuus</a:t>
            </a:r>
            <a:r>
              <a:rPr lang="fi-FI" dirty="0">
                <a:solidFill>
                  <a:prstClr val="white">
                    <a:lumMod val="50000"/>
                  </a:prstClr>
                </a:solidFill>
                <a:latin typeface="Calibri" panose="020F0502020204030204"/>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52 % (868 milj. €) </a:t>
            </a:r>
            <a:r>
              <a:rPr lang="fi-FI" sz="1400" b="1" dirty="0">
                <a:solidFill>
                  <a:srgbClr val="0070C0"/>
                </a:solidFill>
                <a:latin typeface="Calibri" panose="020F0502020204030204"/>
                <a:cs typeface="Arial" panose="020B0604020202020204" pitchFamily="34" charset="0"/>
              </a:rPr>
              <a:t>osuus koko maasta 5,2 %, kun väestö-osuus 3,9 % </a:t>
            </a:r>
          </a:p>
        </p:txBody>
      </p:sp>
      <p:sp>
        <p:nvSpPr>
          <p:cNvPr id="52" name="Pyöristetty suorakulmio 9"/>
          <p:cNvSpPr/>
          <p:nvPr/>
        </p:nvSpPr>
        <p:spPr>
          <a:xfrm>
            <a:off x="5526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53" name="Rectangle 52"/>
          <p:cNvSpPr/>
          <p:nvPr/>
        </p:nvSpPr>
        <p:spPr>
          <a:xfrm>
            <a:off x="5719072" y="5929170"/>
            <a:ext cx="1516762"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20 milj. €; 2 %</a:t>
            </a:r>
          </a:p>
        </p:txBody>
      </p:sp>
      <p:sp>
        <p:nvSpPr>
          <p:cNvPr id="55" name="Tekstiruutu 34"/>
          <p:cNvSpPr txBox="1"/>
          <p:nvPr/>
        </p:nvSpPr>
        <p:spPr>
          <a:xfrm>
            <a:off x="1531330" y="4225044"/>
            <a:ext cx="3951403"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a:t>
            </a:r>
            <a:endPar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6" name="Tekstiruutu 34"/>
          <p:cNvSpPr txBox="1"/>
          <p:nvPr/>
        </p:nvSpPr>
        <p:spPr>
          <a:xfrm>
            <a:off x="1531329" y="5160381"/>
            <a:ext cx="3266600" cy="923330"/>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Sähkö- ja elektroniikkateollisuus</a:t>
            </a:r>
          </a:p>
          <a:p>
            <a:endPar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9" name="Tekstiruutu 34"/>
          <p:cNvSpPr txBox="1"/>
          <p:nvPr/>
        </p:nvSpPr>
        <p:spPr>
          <a:xfrm>
            <a:off x="1536483" y="4687040"/>
            <a:ext cx="3237119" cy="923330"/>
          </a:xfrm>
          <a:prstGeom prst="rect">
            <a:avLst/>
          </a:prstGeom>
          <a:noFill/>
        </p:spPr>
        <p:txBody>
          <a:bodyPr wrap="squar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Koneiden ja laitteiden valmistus</a:t>
            </a:r>
          </a:p>
          <a:p>
            <a:endParaRPr lang="fi-FI" dirty="0">
              <a:solidFill>
                <a:prstClr val="white">
                  <a:lumMod val="50000"/>
                </a:prstClr>
              </a:solidFill>
              <a:latin typeface="Calibri" panose="020F0502020204030204"/>
              <a:cs typeface="Arial" panose="020B0604020202020204" pitchFamily="34" charset="0"/>
            </a:endParaRPr>
          </a:p>
        </p:txBody>
      </p:sp>
      <p:sp>
        <p:nvSpPr>
          <p:cNvPr id="60" name="Tekstiruutu 34"/>
          <p:cNvSpPr txBox="1"/>
          <p:nvPr/>
        </p:nvSpPr>
        <p:spPr>
          <a:xfrm>
            <a:off x="1558896" y="5633722"/>
            <a:ext cx="2566152"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valmistus</a:t>
            </a:r>
          </a:p>
        </p:txBody>
      </p:sp>
      <p:sp>
        <p:nvSpPr>
          <p:cNvPr id="50" name="Rectangle 49"/>
          <p:cNvSpPr/>
          <p:nvPr/>
        </p:nvSpPr>
        <p:spPr>
          <a:xfrm>
            <a:off x="5672584" y="5470480"/>
            <a:ext cx="1516762"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40 milj. €; 4 %</a:t>
            </a:r>
          </a:p>
        </p:txBody>
      </p:sp>
      <p:sp>
        <p:nvSpPr>
          <p:cNvPr id="61" name="Rectangle 60"/>
          <p:cNvSpPr/>
          <p:nvPr/>
        </p:nvSpPr>
        <p:spPr>
          <a:xfrm>
            <a:off x="5541160" y="4952532"/>
            <a:ext cx="1803699"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325 milj. €; 37 % </a:t>
            </a:r>
          </a:p>
        </p:txBody>
      </p:sp>
      <p:sp>
        <p:nvSpPr>
          <p:cNvPr id="54" name="Tekstiruutu 34"/>
          <p:cNvSpPr txBox="1"/>
          <p:nvPr/>
        </p:nvSpPr>
        <p:spPr>
          <a:xfrm>
            <a:off x="6077447" y="4045114"/>
            <a:ext cx="1442731" cy="369332"/>
          </a:xfrm>
          <a:prstGeom prst="rect">
            <a:avLst/>
          </a:prstGeom>
          <a:solidFill>
            <a:schemeClr val="bg1"/>
          </a:solidFill>
        </p:spPr>
        <p:txBody>
          <a:bodyPr wrap="square" rtlCol="0">
            <a:spAutoFit/>
          </a:bodyPr>
          <a:lstStyle/>
          <a:p>
            <a:endParaRPr lang="fi-FI" dirty="0">
              <a:solidFill>
                <a:prstClr val="black"/>
              </a:solidFill>
              <a:latin typeface="Calibri" panose="020F0502020204030204"/>
              <a:cs typeface="Arial" panose="020B0604020202020204" pitchFamily="34" charset="0"/>
            </a:endParaRPr>
          </a:p>
        </p:txBody>
      </p:sp>
      <p:sp>
        <p:nvSpPr>
          <p:cNvPr id="18" name="Ylös kääntyvä nuoli 17"/>
          <p:cNvSpPr/>
          <p:nvPr/>
        </p:nvSpPr>
        <p:spPr>
          <a:xfrm flipV="1">
            <a:off x="6058600"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63" name="Picture 62"/>
          <p:cNvPicPr>
            <a:picLocks noChangeAspect="1"/>
          </p:cNvPicPr>
          <p:nvPr/>
        </p:nvPicPr>
        <p:blipFill>
          <a:blip r:embed="rId7"/>
          <a:stretch>
            <a:fillRect/>
          </a:stretch>
        </p:blipFill>
        <p:spPr>
          <a:xfrm>
            <a:off x="9409656" y="12580"/>
            <a:ext cx="1148281" cy="1056083"/>
          </a:xfrm>
          <a:prstGeom prst="rect">
            <a:avLst/>
          </a:prstGeom>
        </p:spPr>
      </p:pic>
      <p:sp>
        <p:nvSpPr>
          <p:cNvPr id="42" name="Tekstiruutu 41"/>
          <p:cNvSpPr txBox="1"/>
          <p:nvPr/>
        </p:nvSpPr>
        <p:spPr>
          <a:xfrm>
            <a:off x="6480935"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liikevaihtoa</a:t>
            </a:r>
            <a:r>
              <a:rPr lang="fi-FI" b="1" dirty="0">
                <a:solidFill>
                  <a:prstClr val="black"/>
                </a:solidFill>
                <a:latin typeface="Calibri" panose="020F0502020204030204"/>
                <a:cs typeface="Arial" panose="020B0604020202020204" pitchFamily="34" charset="0"/>
              </a:rPr>
              <a:t> v. 2020</a:t>
            </a:r>
          </a:p>
          <a:p>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3,8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a:t>
            </a:r>
          </a:p>
          <a:p>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vientiä</a:t>
            </a:r>
          </a:p>
          <a:p>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2,3 miljardia € </a:t>
            </a:r>
          </a:p>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(osuus 58 % teollisuuden viennistä)</a:t>
            </a:r>
          </a:p>
          <a:p>
            <a:endParaRPr lang="fi-FI" sz="2000" dirty="0">
              <a:solidFill>
                <a:prstClr val="black"/>
              </a:solidFill>
              <a:latin typeface="Calibri" panose="020F0502020204030204"/>
              <a:cs typeface="Arial" panose="020B0604020202020204" pitchFamily="34" charset="0"/>
            </a:endParaRPr>
          </a:p>
        </p:txBody>
      </p:sp>
      <p:sp>
        <p:nvSpPr>
          <p:cNvPr id="23" name="Rectangle 22"/>
          <p:cNvSpPr/>
          <p:nvPr/>
        </p:nvSpPr>
        <p:spPr>
          <a:xfrm>
            <a:off x="6480934" y="2823042"/>
            <a:ext cx="4572000" cy="1292662"/>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7900</a:t>
            </a:r>
            <a:r>
              <a:rPr lang="fi-FI" sz="3200" b="1" dirty="0">
                <a:solidFill>
                  <a:prstClr val="black"/>
                </a:solidFill>
                <a:latin typeface="Calibri" panose="020F0502020204030204"/>
                <a:cs typeface="Arial" panose="020B0604020202020204" pitchFamily="34" charset="0"/>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työpaikkaa </a:t>
            </a:r>
            <a:r>
              <a:rPr lang="fi-FI" b="1" dirty="0">
                <a:solidFill>
                  <a:prstClr val="black"/>
                </a:solidFill>
                <a:latin typeface="Calibri" panose="020F0502020204030204"/>
                <a:cs typeface="Arial" panose="020B0604020202020204" pitchFamily="34" charset="0"/>
              </a:rPr>
              <a:t>v. 2020</a:t>
            </a:r>
          </a:p>
          <a:p>
            <a:r>
              <a:rPr lang="fi-FI" sz="1400" b="1" dirty="0">
                <a:solidFill>
                  <a:prstClr val="black"/>
                </a:solidFill>
                <a:latin typeface="Calibri" panose="020F0502020204030204"/>
                <a:cs typeface="Arial" panose="020B0604020202020204" pitchFamily="34" charset="0"/>
              </a:rPr>
              <a:t>(osuus 49 % teollisuudesta ja 11 % kaikista työpaikoista, </a:t>
            </a:r>
            <a:r>
              <a:rPr lang="fi-FI" sz="1400" dirty="0">
                <a:solidFill>
                  <a:prstClr val="white">
                    <a:lumMod val="50000"/>
                  </a:prstClr>
                </a:solidFill>
                <a:latin typeface="Calibri" panose="020F0502020204030204"/>
                <a:cs typeface="Arial" panose="020B0604020202020204" pitchFamily="34" charset="0"/>
              </a:rPr>
              <a:t>koko maa vastaavasti 48 % ja 6 %, v. 2018)</a:t>
            </a:r>
          </a:p>
        </p:txBody>
      </p:sp>
      <p:sp>
        <p:nvSpPr>
          <p:cNvPr id="32" name="Tekstiruutu 8"/>
          <p:cNvSpPr txBox="1"/>
          <p:nvPr/>
        </p:nvSpPr>
        <p:spPr>
          <a:xfrm>
            <a:off x="10335777" y="3907542"/>
            <a:ext cx="307777" cy="1902614"/>
          </a:xfrm>
          <a:prstGeom prst="rect">
            <a:avLst/>
          </a:prstGeom>
          <a:noFill/>
        </p:spPr>
        <p:txBody>
          <a:bodyPr vert="vert270" wrap="square" rtlCol="0">
            <a:spAutoFit/>
          </a:bodyPr>
          <a:lstStyle/>
          <a:p>
            <a:pPr eaLnBrk="0" fontAlgn="base" hangingPunct="0">
              <a:spcBef>
                <a:spcPct val="0"/>
              </a:spcBef>
              <a:spcAft>
                <a:spcPct val="0"/>
              </a:spcAft>
            </a:pPr>
            <a:r>
              <a:rPr lang="fi-FI" sz="800" dirty="0">
                <a:solidFill>
                  <a:prstClr val="black"/>
                </a:solidFill>
                <a:latin typeface="Arial" panose="020B0604020202020204" pitchFamily="34" charset="0"/>
                <a:cs typeface="Arial" panose="020B0604020202020204" pitchFamily="34" charset="0"/>
              </a:rPr>
              <a:t>Tilastokeskus ja Satakuntaliitto 2021</a:t>
            </a:r>
          </a:p>
        </p:txBody>
      </p:sp>
    </p:spTree>
    <p:extLst>
      <p:ext uri="{BB962C8B-B14F-4D97-AF65-F5344CB8AC3E}">
        <p14:creationId xmlns:p14="http://schemas.microsoft.com/office/powerpoint/2010/main" val="364186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tsikko 1"/>
          <p:cNvSpPr>
            <a:spLocks noGrp="1"/>
          </p:cNvSpPr>
          <p:nvPr>
            <p:ph type="title"/>
          </p:nvPr>
        </p:nvSpPr>
        <p:spPr>
          <a:xfrm>
            <a:off x="1744668" y="27576"/>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4938" y="28576"/>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9088758" y="6391368"/>
            <a:ext cx="1515423" cy="396245"/>
          </a:xfrm>
          <a:prstGeom prst="rect">
            <a:avLst/>
          </a:prstGeom>
        </p:spPr>
      </p:pic>
      <p:sp>
        <p:nvSpPr>
          <p:cNvPr id="7" name="Tekstiruutu 36"/>
          <p:cNvSpPr txBox="1"/>
          <p:nvPr/>
        </p:nvSpPr>
        <p:spPr>
          <a:xfrm rot="16200000">
            <a:off x="9513504" y="5029476"/>
            <a:ext cx="2088866"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9" name="Tekstiruutu 8"/>
          <p:cNvSpPr txBox="1"/>
          <p:nvPr/>
        </p:nvSpPr>
        <p:spPr>
          <a:xfrm>
            <a:off x="10404049" y="2492897"/>
            <a:ext cx="307777" cy="227805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2019                 Satamaliitto 2020</a:t>
            </a:r>
          </a:p>
        </p:txBody>
      </p:sp>
      <p:sp>
        <p:nvSpPr>
          <p:cNvPr id="2" name="TextBox 1"/>
          <p:cNvSpPr txBox="1"/>
          <p:nvPr/>
        </p:nvSpPr>
        <p:spPr>
          <a:xfrm>
            <a:off x="1744668" y="6447309"/>
            <a:ext cx="3199204" cy="369332"/>
          </a:xfrm>
          <a:prstGeom prst="rect">
            <a:avLst/>
          </a:prstGeom>
          <a:solidFill>
            <a:schemeClr val="bg1"/>
          </a:solidFill>
        </p:spPr>
        <p:txBody>
          <a:bodyPr wrap="square" rtlCol="0">
            <a:spAutoFit/>
          </a:bodyPr>
          <a:lstStyle/>
          <a:p>
            <a:pPr eaLnBrk="0" fontAlgn="base" hangingPunct="0">
              <a:spcBef>
                <a:spcPct val="0"/>
              </a:spcBef>
              <a:spcAft>
                <a:spcPct val="0"/>
              </a:spcAft>
              <a:defRPr/>
            </a:pPr>
            <a:endParaRPr lang="fi-FI"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98502" y="6133989"/>
            <a:ext cx="508804" cy="369332"/>
          </a:xfrm>
          <a:prstGeom prst="rect">
            <a:avLst/>
          </a:prstGeom>
          <a:solidFill>
            <a:schemeClr val="bg1"/>
          </a:solidFill>
        </p:spPr>
        <p:txBody>
          <a:bodyPr wrap="square" rtlCol="0">
            <a:spAutoFit/>
          </a:bodyPr>
          <a:lstStyle/>
          <a:p>
            <a:pPr eaLnBrk="0" fontAlgn="base" hangingPunct="0">
              <a:spcBef>
                <a:spcPct val="0"/>
              </a:spcBef>
              <a:spcAft>
                <a:spcPct val="0"/>
              </a:spcAft>
              <a:defRPr/>
            </a:pPr>
            <a:endParaRPr lang="fi-FI" dirty="0">
              <a:solidFill>
                <a:prstClr val="black"/>
              </a:solidFill>
              <a:latin typeface="Arial" panose="020B0604020202020204" pitchFamily="34" charset="0"/>
              <a:cs typeface="Arial" panose="020B0604020202020204" pitchFamily="34" charset="0"/>
            </a:endParaRPr>
          </a:p>
        </p:txBody>
      </p:sp>
      <p:sp>
        <p:nvSpPr>
          <p:cNvPr id="3075" name="Sisällön paikkamerkki 2"/>
          <p:cNvSpPr>
            <a:spLocks noGrp="1"/>
          </p:cNvSpPr>
          <p:nvPr>
            <p:ph idx="1"/>
          </p:nvPr>
        </p:nvSpPr>
        <p:spPr>
          <a:xfrm>
            <a:off x="1526341" y="140660"/>
            <a:ext cx="8511579"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6,9 %</a:t>
            </a:r>
            <a:r>
              <a:rPr lang="fi-FI" altLang="fi-FI" sz="1400" dirty="0"/>
              <a:t> (vrt. väestöosuus 3,9 %, 2020). </a:t>
            </a:r>
            <a:r>
              <a:rPr lang="fi-FI" altLang="fi-FI" sz="1400" b="1" dirty="0"/>
              <a:t>Viennin arvo </a:t>
            </a:r>
          </a:p>
          <a:p>
            <a:pPr marL="457200" lvl="1" indent="0" eaLnBrk="1" hangingPunct="1">
              <a:buNone/>
            </a:pPr>
            <a:r>
              <a:rPr lang="fi-FI" altLang="fi-FI" sz="1400" b="1" dirty="0"/>
              <a:t>       on neljänneksi suurin 19 maakunnasta</a:t>
            </a:r>
            <a:r>
              <a:rPr lang="fi-FI" altLang="fi-FI" sz="1400" dirty="0"/>
              <a:t> (Tulli). Aitoa tuottavuutta: viennin rakenne on erittäin    </a:t>
            </a:r>
          </a:p>
          <a:p>
            <a:pPr marL="457200" lvl="1" indent="0" eaLnBrk="1" hangingPunct="1">
              <a:buNone/>
            </a:pPr>
            <a:r>
              <a:rPr lang="fi-FI" altLang="fi-FI" sz="1400" dirty="0"/>
              <a:t>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2019) on </a:t>
            </a:r>
            <a:r>
              <a:rPr lang="fi-FI" altLang="fi-FI" sz="1400" b="1" dirty="0"/>
              <a:t>50 %, </a:t>
            </a:r>
            <a:r>
              <a:rPr lang="fi-FI" altLang="fi-FI" sz="1400" dirty="0"/>
              <a:t>liki kaksinkertainen maan keskiarvoon (27 %) verrattuna. </a:t>
            </a:r>
            <a:r>
              <a:rPr lang="fi-FI" altLang="fi-FI" sz="1400" b="1" dirty="0"/>
              <a:t>Teollisuuden vienti henkeä kohden </a:t>
            </a:r>
            <a:r>
              <a:rPr lang="fi-FI" altLang="fi-FI" sz="1400" dirty="0"/>
              <a:t>on 18 maakunnasta </a:t>
            </a:r>
            <a:r>
              <a:rPr lang="fi-FI" altLang="fi-FI" sz="1400" b="1" dirty="0"/>
              <a:t>5. korkein </a:t>
            </a:r>
            <a:r>
              <a:rPr lang="fi-FI" altLang="fi-FI" sz="1400" dirty="0"/>
              <a:t>(2019). </a:t>
            </a:r>
            <a:r>
              <a:rPr lang="fi-FI" altLang="fi-FI" sz="1400" b="1" dirty="0"/>
              <a:t>Jalostuksen (teoll., energia ja </a:t>
            </a:r>
            <a:r>
              <a:rPr lang="fi-FI" altLang="fi-FI" sz="1400" b="1" dirty="0" err="1"/>
              <a:t>rak</a:t>
            </a:r>
            <a:r>
              <a:rPr lang="fi-FI" altLang="fi-FI" sz="1400" b="1" dirty="0"/>
              <a:t>.) arvonlisäys henkeä kohden </a:t>
            </a:r>
            <a:r>
              <a:rPr lang="fi-FI" altLang="fi-FI" sz="1400" dirty="0"/>
              <a:t>on maakunnista </a:t>
            </a:r>
            <a:r>
              <a:rPr lang="fi-FI" altLang="fi-FI" sz="1400" b="1" dirty="0"/>
              <a:t>2. korkein </a:t>
            </a:r>
            <a:r>
              <a:rPr lang="fi-FI" altLang="fi-FI" sz="1400" dirty="0"/>
              <a:t>(2020).</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5,6 %</a:t>
            </a:r>
            <a:r>
              <a:rPr lang="fi-FI" altLang="fi-FI" sz="1400" dirty="0"/>
              <a:t>, eli vajaat 1,5 kertaa väestöosuus (2019). Osuus on </a:t>
            </a:r>
            <a:r>
              <a:rPr lang="fi-FI" altLang="fi-FI" sz="1400" b="1" dirty="0"/>
              <a:t>5,8 %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13,7 %.</a:t>
            </a:r>
            <a:r>
              <a:rPr lang="fi-FI" altLang="fi-FI" sz="1400" dirty="0"/>
              <a:t> Elintarvike-, metsä-, konepaja- ja energiateollisuuden osuus on myös selvästi väestöosuutta suurempi. </a:t>
            </a:r>
            <a:r>
              <a:rPr lang="fi-FI" altLang="fi-FI" sz="1400" b="1" dirty="0"/>
              <a:t>Teollisuuden osuus BKT:stä </a:t>
            </a:r>
            <a:r>
              <a:rPr lang="fi-FI" altLang="fi-FI" sz="1400" dirty="0"/>
              <a:t>on </a:t>
            </a:r>
            <a:r>
              <a:rPr lang="fi-FI" altLang="fi-FI" sz="1400" b="1" dirty="0"/>
              <a:t>29,7 %</a:t>
            </a:r>
            <a:r>
              <a:rPr lang="fi-FI" altLang="fi-FI" sz="1400" dirty="0"/>
              <a:t>, mikä on selvästi maan keskiarvoa (20,0 %) korkeampi (2018).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11,2 %</a:t>
            </a:r>
            <a:r>
              <a:rPr lang="fi-FI" altLang="fi-FI" sz="1400" dirty="0"/>
              <a:t> ja tuonnista 6,6 % (yht. 9,0 %), kun väestöosuus on 3,9 % (2019).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sp>
        <p:nvSpPr>
          <p:cNvPr id="6" name="Notched Right Arrow 5"/>
          <p:cNvSpPr/>
          <p:nvPr/>
        </p:nvSpPr>
        <p:spPr>
          <a:xfrm>
            <a:off x="2552182" y="6513566"/>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316078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18</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LIIKEVAIHTO</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2" name="Picture 1">
            <a:extLst>
              <a:ext uri="{FF2B5EF4-FFF2-40B4-BE49-F238E27FC236}">
                <a16:creationId xmlns:a16="http://schemas.microsoft.com/office/drawing/2014/main" id="{F8D9FA6D-8162-404D-999F-F66AEBF3D406}"/>
              </a:ext>
            </a:extLst>
          </p:cNvPr>
          <p:cNvPicPr>
            <a:picLocks noChangeAspect="1"/>
          </p:cNvPicPr>
          <p:nvPr/>
        </p:nvPicPr>
        <p:blipFill>
          <a:blip r:embed="rId3"/>
          <a:stretch>
            <a:fillRect/>
          </a:stretch>
        </p:blipFill>
        <p:spPr>
          <a:xfrm>
            <a:off x="5458457" y="1695409"/>
            <a:ext cx="5895343" cy="4218798"/>
          </a:xfrm>
          <a:prstGeom prst="rect">
            <a:avLst/>
          </a:prstGeom>
        </p:spPr>
      </p:pic>
      <p:pic>
        <p:nvPicPr>
          <p:cNvPr id="3" name="Picture 2">
            <a:extLst>
              <a:ext uri="{FF2B5EF4-FFF2-40B4-BE49-F238E27FC236}">
                <a16:creationId xmlns:a16="http://schemas.microsoft.com/office/drawing/2014/main" id="{B36710B8-FFD0-4303-A9B6-2A26FD75F2EB}"/>
              </a:ext>
            </a:extLst>
          </p:cNvPr>
          <p:cNvPicPr>
            <a:picLocks noChangeAspect="1"/>
          </p:cNvPicPr>
          <p:nvPr/>
        </p:nvPicPr>
        <p:blipFill>
          <a:blip r:embed="rId4"/>
          <a:stretch>
            <a:fillRect/>
          </a:stretch>
        </p:blipFill>
        <p:spPr>
          <a:xfrm>
            <a:off x="85725" y="1695409"/>
            <a:ext cx="5029200" cy="38798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19</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HENKILÖSTÖMÄÄRÄ</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3" name="Picture 2">
            <a:extLst>
              <a:ext uri="{FF2B5EF4-FFF2-40B4-BE49-F238E27FC236}">
                <a16:creationId xmlns:a16="http://schemas.microsoft.com/office/drawing/2014/main" id="{3D3F43D3-637C-4DC9-84D7-C781F2E3600B}"/>
              </a:ext>
            </a:extLst>
          </p:cNvPr>
          <p:cNvPicPr>
            <a:picLocks noChangeAspect="1"/>
          </p:cNvPicPr>
          <p:nvPr/>
        </p:nvPicPr>
        <p:blipFill>
          <a:blip r:embed="rId3"/>
          <a:stretch>
            <a:fillRect/>
          </a:stretch>
        </p:blipFill>
        <p:spPr>
          <a:xfrm>
            <a:off x="5907430" y="1945458"/>
            <a:ext cx="5895343" cy="4230991"/>
          </a:xfrm>
          <a:prstGeom prst="rect">
            <a:avLst/>
          </a:prstGeom>
        </p:spPr>
      </p:pic>
      <p:pic>
        <p:nvPicPr>
          <p:cNvPr id="2" name="Picture 1">
            <a:extLst>
              <a:ext uri="{FF2B5EF4-FFF2-40B4-BE49-F238E27FC236}">
                <a16:creationId xmlns:a16="http://schemas.microsoft.com/office/drawing/2014/main" id="{8DE7EBC2-1213-40C5-9F7D-9E86787E13E0}"/>
              </a:ext>
            </a:extLst>
          </p:cNvPr>
          <p:cNvPicPr>
            <a:picLocks noChangeAspect="1"/>
          </p:cNvPicPr>
          <p:nvPr/>
        </p:nvPicPr>
        <p:blipFill>
          <a:blip r:embed="rId4"/>
          <a:stretch>
            <a:fillRect/>
          </a:stretch>
        </p:blipFill>
        <p:spPr>
          <a:xfrm>
            <a:off x="238125" y="1945458"/>
            <a:ext cx="5029200" cy="4044950"/>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37</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Joulukuu</a:t>
            </a:r>
            <a:r>
              <a:rPr lang="en-GB" altLang="fi-FI" sz="3600" kern="0" dirty="0">
                <a:solidFill>
                  <a:srgbClr val="003399"/>
                </a:solidFill>
                <a:latin typeface="Arial"/>
                <a:ea typeface="+mn-ea"/>
                <a:cs typeface="+mn-cs"/>
              </a:rPr>
              <a:t> 2021</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3" y="911782"/>
            <a:ext cx="4918252" cy="6400342"/>
          </a:xfrm>
        </p:spPr>
        <p:txBody>
          <a:bodyPr>
            <a:noAutofit/>
          </a:bodyPr>
          <a:lstStyle/>
          <a:p>
            <a:pPr algn="just">
              <a:defRPr/>
            </a:pPr>
            <a:r>
              <a:rPr lang="fi-FI" altLang="fi-FI" sz="1800" b="1" dirty="0"/>
              <a:t>Satakunnan talous toipui vahvasti vuoden 2021 tammi-kesäkuun aikana. Etenkin kevät sujui menestyksekkäästi, sillä vertailuajankohtana on koronakriisin alku. Helmikuusta 2021 alkaen yritysten yhteenlaskettu liikevaihto on ollut korkeampi kuin vastaavaan aikaan vuonna 2019. Valtaosassa päätoimialoista liikevaihto oli loppukesästä jo suurempi kuin aikaan ennen koronakriisiä. </a:t>
            </a:r>
          </a:p>
          <a:p>
            <a:pPr algn="just">
              <a:defRPr/>
            </a:pPr>
            <a:endParaRPr lang="fi-FI" altLang="fi-FI" sz="1800" b="1" dirty="0"/>
          </a:p>
          <a:p>
            <a:pPr algn="just">
              <a:defRPr/>
            </a:pPr>
            <a:r>
              <a:rPr lang="fi-FI" altLang="fi-FI" sz="1800" b="1" dirty="0"/>
              <a:t>Satakunnan teollisuus oli pääosin mainiossa iskussa. Talous on myös kasvanut hieman nopeammin kuin valtakunnallisesti, vaikka korona jätti viime vuonna pienemmät jäljet maakunnan talouteen teollisuuden ja palveluiden paremman vedon ansiosta. Satakunnan viennin veto oli alkuvuonna hyvin vahva, sillä teknologiateollisuuden vienti kasvoi Satakunnassa edelleen kohisten. Myös metsäteollisuuden viennin kehitys oli hyvin myönteistä.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2021: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1026" name="Picture 2">
            <a:extLst>
              <a:ext uri="{FF2B5EF4-FFF2-40B4-BE49-F238E27FC236}">
                <a16:creationId xmlns:a16="http://schemas.microsoft.com/office/drawing/2014/main" id="{3C469E16-5C6B-4FB1-937C-240D6BE92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229" y="1244044"/>
            <a:ext cx="7333624"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282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4429" y="320118"/>
            <a:ext cx="5915664" cy="6652181"/>
          </a:xfrm>
        </p:spPr>
        <p:txBody>
          <a:bodyPr>
            <a:noAutofit/>
          </a:bodyPr>
          <a:lstStyle/>
          <a:p>
            <a:pPr marL="0" indent="0">
              <a:buNone/>
              <a:defRPr/>
            </a:pPr>
            <a:endParaRPr lang="fi-FI" altLang="fi-FI" sz="1670" b="1" dirty="0"/>
          </a:p>
          <a:p>
            <a:pPr>
              <a:defRPr/>
            </a:pPr>
            <a:r>
              <a:rPr lang="fi-FI" altLang="fi-FI" sz="1800" b="1" dirty="0"/>
              <a:t>Satakunnan menestyjiä olivat vuoden 2021 tammi-kesäkuussa edelleen metallien jalostus sekä pitkästä aikaa myös metsäteollisuus. Myös muut metallialat pääsivät nousu-uralle. Sen sijaan meriteollisuuden liikevaihto aleni, joskin todennäköisesti laskutusaikataulujen vuoksi. Automaatio- ja robotiikkaklusterin kehitys oli vaihtelevaa, mutta liikevaihto kasvoi jälleen selvästi.</a:t>
            </a:r>
          </a:p>
          <a:p>
            <a:pPr>
              <a:defRPr/>
            </a:pPr>
            <a:r>
              <a:rPr lang="fi-FI" altLang="fi-FI" sz="1800" b="1" dirty="0"/>
              <a:t>Kemianteollisuudessakin orastava nousu käynnistyi keväällä. Elintarviketeollisuuden kehitys näytti varsin myönteiseltä, sillä liikevaihto kohosi tuntuvasti keväällä. Rakentaminen pääsi monen muun alan tavoin kasvu-uralle toisella vuosineljänneksellä. Satakunnan palvelualojen kehitys jatkui vuoden 2021 tammi-kesäkuussa hieman muuta elinkeinoelämää vaisummissa merkeissä, joskin kaikki palvelualat pääsivät kasvuun kiinni viimeistään keväällä. Alakohtainen vaihtelu on ollut yhä suurta. Kaupan liikevaihto kasvoi kohisten, sillä korona on siirtänyt kysyntää kodeissa tapahtuvaan toimintaan. Liike-elämän palveluiden kasvu käynnistyi keväällä muun talouden nousun myötä. Myös majoitus- ja ravitsemistoiminnan liikevaihto kasvoi keväällä ripeästi pitkän tauon jälkeen rajoitustoimien lievennyttyä. Luovilla aloilla kevät sujui menestyksekkäästi.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2021: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1027" name="Picture 3">
            <a:extLst>
              <a:ext uri="{FF2B5EF4-FFF2-40B4-BE49-F238E27FC236}">
                <a16:creationId xmlns:a16="http://schemas.microsoft.com/office/drawing/2014/main" id="{55D3CCC0-C7D1-483C-9383-F6072EA4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081" y="1275279"/>
            <a:ext cx="6562121" cy="400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59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6057" y="772319"/>
            <a:ext cx="11900316" cy="3627657"/>
          </a:xfrm>
        </p:spPr>
        <p:txBody>
          <a:bodyPr>
            <a:noAutofit/>
          </a:bodyPr>
          <a:lstStyle/>
          <a:p>
            <a:pPr>
              <a:defRPr/>
            </a:pPr>
            <a:r>
              <a:rPr lang="fi-FI" altLang="fi-FI" sz="1800" b="1" dirty="0"/>
              <a:t>Tilastokeskuksen tuoreimpien suhdannetietojen mukaan Satakunnan yritysten yhteenlaskettu liikevaihto kohosi vuoden 2021 tammi–kesäkuussa 8,8 % vuoden 2020 vastaavaan aikaan verrattuna. Koko maassa kasvua kirjattiin vastaavasti 6,1 %. Ero Satakunnan hyväksi selittyy pitkälti maakunnan teollisuuden paremmalla vedolla. </a:t>
            </a:r>
          </a:p>
          <a:p>
            <a:pPr>
              <a:defRPr/>
            </a:pPr>
            <a:r>
              <a:rPr lang="fi-FI" altLang="fi-FI" sz="1800" b="1" dirty="0"/>
              <a:t>48 % maakunnan yrityksistä saavutti tammi-maaliskuussa liikevaihdon kasvua. Kolmannes yrityksistä ylsi vähintään 15 %:n nousuun. Muutenkin suotuisalla toisella neljänneksellä osuudet kohosivat vastaavasti jo 64:ään ja 48 %:iin. Toimiala- ja yrityskohtainen vaihtelu on ollut yhä suurta. Tammi-maaliskuussa eniten kasvoi yli 20 henkilön yritysten liikevaihto, 6 %. Alle viiden hengen yritysten nousu jäi 2,8 %:iin. Sen sijaan 5-19 työntekijän yritysten liikevaihto laski 1,8 %. Huhti-kesäkuussa kaikkien kokoluokkien kasvu ylsi 10 %:n tuntumaan. Suurin muutosvaikutus on edelleen ollut yli 20 hengen yrityksillä, jotka toimivat lähinnä teollisuudessa. Alle viisi vuotta toimineiden yritysten liikevaihto kasvoi alkuvuonna keskimäärin vajaat  30 %, mutta yli viisi vuotta toimineiden kasvu kiihtyi 4 %:sta vajaaseen 13 %:iin keväällä. </a:t>
            </a:r>
          </a:p>
          <a:p>
            <a:pPr>
              <a:defRPr/>
            </a:pPr>
            <a:r>
              <a:rPr lang="fi-FI" altLang="fi-FI" sz="1800" b="1" dirty="0"/>
              <a:t>Koko maassa keskimäärin teknologiateollisuuden (ainakin kone- ja laite- sekä sähkö- ja elektroniikkatuotteiden valmistus) ja rakentamisen heikompi kehitys alkuvuonna 2021 heikensi liikevaihdon kasvun Satakuntaa selvästi vaisummaksi. Sen sijaan kemianteollisuus sekä liike-elämän palvelut menestyivät Satakuntaa paremmin. Kuitenkin keväästä 2021 lähtien ylitettiin vuoden 2019 vastaavan ajan taso liikevaihdossa.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6" name="Picture 5">
            <a:extLst>
              <a:ext uri="{FF2B5EF4-FFF2-40B4-BE49-F238E27FC236}">
                <a16:creationId xmlns:a16="http://schemas.microsoft.com/office/drawing/2014/main" id="{75D45513-F021-44EA-9E27-45A3BDF31CD1}"/>
              </a:ext>
            </a:extLst>
          </p:cNvPr>
          <p:cNvPicPr>
            <a:picLocks noChangeAspect="1"/>
          </p:cNvPicPr>
          <p:nvPr/>
        </p:nvPicPr>
        <p:blipFill>
          <a:blip r:embed="rId3"/>
          <a:stretch>
            <a:fillRect/>
          </a:stretch>
        </p:blipFill>
        <p:spPr>
          <a:xfrm>
            <a:off x="0" y="4698281"/>
            <a:ext cx="11829668" cy="2209938"/>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48054" y="995904"/>
            <a:ext cx="5321980" cy="3803948"/>
          </a:xfrm>
        </p:spPr>
        <p:txBody>
          <a:bodyPr>
            <a:noAutofit/>
          </a:bodyPr>
          <a:lstStyle/>
          <a:p>
            <a:pPr>
              <a:defRPr/>
            </a:pPr>
            <a:r>
              <a:rPr lang="fi-FI" altLang="fi-FI" sz="1800" b="1" dirty="0"/>
              <a:t>Kaikkien yritysten yhteenlaskettu liikevaihto kääntyi laskuun Satakunnan seutukunnissa suurin piirtein vuoden 2019 keväällä. Porin seutukunnassa vuoden 2020 kehitys oli selvästi muita alueita suotuisampaa metallien jalostuksen myötätuulen ansiosta. Liikevaihdon lasku jäi 1,6 %:iin. Sen sijaan Rauman ja Pohjois-Satakunnan seutukunnissa liikevaihto aleni enemmän (vajaat -6 %) ja maan keskiarvoa runsaammin (-4,2 %). Rauman seudulla vaikuttaa ainakin osin paperiteollisuuden alamäki. Vuoden 2021 tammi-maaliskuussa liikevaihto kasvoi jo voimakkaasti Porin ja Pohjois-Satakunnan seutukunnissa. Myös Rauman seudulla orastava nousu käynnistyi. Maassa keskimäärin liikevaihto pysyi tällöin vielä ennallaan.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88686" y="-2264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2021: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6" name="Picture 5">
            <a:extLst>
              <a:ext uri="{FF2B5EF4-FFF2-40B4-BE49-F238E27FC236}">
                <a16:creationId xmlns:a16="http://schemas.microsoft.com/office/drawing/2014/main" id="{255633F2-AA3C-4302-983A-1248487F0D28}"/>
              </a:ext>
            </a:extLst>
          </p:cNvPr>
          <p:cNvPicPr>
            <a:picLocks noChangeAspect="1"/>
          </p:cNvPicPr>
          <p:nvPr/>
        </p:nvPicPr>
        <p:blipFill>
          <a:blip r:embed="rId3"/>
          <a:stretch>
            <a:fillRect/>
          </a:stretch>
        </p:blipFill>
        <p:spPr>
          <a:xfrm>
            <a:off x="42484" y="5427926"/>
            <a:ext cx="12107032" cy="1359968"/>
          </a:xfrm>
          <a:prstGeom prst="rect">
            <a:avLst/>
          </a:prstGeom>
        </p:spPr>
      </p:pic>
      <p:pic>
        <p:nvPicPr>
          <p:cNvPr id="2050" name="Picture 2">
            <a:extLst>
              <a:ext uri="{FF2B5EF4-FFF2-40B4-BE49-F238E27FC236}">
                <a16:creationId xmlns:a16="http://schemas.microsoft.com/office/drawing/2014/main" id="{AF0B486A-1F3E-46E4-9ACC-4184B416C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835" y="939523"/>
            <a:ext cx="6528085" cy="396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2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TAMMI−</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SYYSkuu</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2021: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671229"/>
            <a:ext cx="10292383" cy="1677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teollisuuden viennin arvo kääntyi nousuun vuoden 2021 alussa. Sekä metsä- että teknologiateollisuus ylsivät huippulukuihin.  Koko teollisuuden viennin arvon kasvu oli siten hyvin vahvaa. Myös maassa keskimäärin kasvu jatkui, joskin Satakuntaa selvästi vaisummin. Teknologiateollisuuden ja elintarviketeollisuuden viennin arvon kasvu jäi varsin vaimeaksi. Sen sijaan metsäteollisuus porskutti vahvasti.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3831" y="2176578"/>
            <a:ext cx="5266648" cy="1776064"/>
          </a:xfrm>
          <a:prstGeom prst="rect">
            <a:avLst/>
          </a:prstGeom>
          <a:noFill/>
        </p:spPr>
        <p:txBody>
          <a:bodyPr wrap="square" rtlCol="0">
            <a:spAutoFit/>
          </a:bodyPr>
          <a:lstStyle/>
          <a:p>
            <a:pPr marL="230400" indent="-230400">
              <a:lnSpc>
                <a:spcPct val="80000"/>
              </a:lnSpc>
              <a:spcBef>
                <a:spcPts val="1000"/>
              </a:spcBef>
              <a:buFont typeface="Arial" panose="020B0604020202020204" pitchFamily="34" charset="0"/>
              <a:buChar char="•"/>
            </a:pPr>
            <a:r>
              <a:rPr lang="sv-SE" sz="1400" b="1" dirty="0">
                <a:highlight>
                  <a:srgbClr val="FFFF00"/>
                </a:highlight>
              </a:rPr>
              <a:t>Satakunnan </a:t>
            </a:r>
            <a:r>
              <a:rPr lang="sv-SE" sz="1400" b="1" dirty="0" err="1">
                <a:highlight>
                  <a:srgbClr val="FFFF00"/>
                </a:highlight>
              </a:rPr>
              <a:t>teollisuuden</a:t>
            </a:r>
            <a:r>
              <a:rPr lang="sv-SE" sz="1400" b="1" dirty="0">
                <a:highlight>
                  <a:srgbClr val="FFFF00"/>
                </a:highlight>
              </a:rPr>
              <a:t> </a:t>
            </a:r>
            <a:r>
              <a:rPr lang="sv-SE" sz="1400" b="1" dirty="0" err="1">
                <a:highlight>
                  <a:srgbClr val="FFFF00"/>
                </a:highlight>
              </a:rPr>
              <a:t>viennin</a:t>
            </a:r>
            <a:r>
              <a:rPr lang="sv-SE" sz="1400" b="1" dirty="0">
                <a:highlight>
                  <a:srgbClr val="FFFF00"/>
                </a:highlight>
              </a:rPr>
              <a:t> </a:t>
            </a:r>
            <a:r>
              <a:rPr lang="sv-SE" sz="1400" b="1" dirty="0" err="1">
                <a:highlight>
                  <a:srgbClr val="FFFF00"/>
                </a:highlight>
              </a:rPr>
              <a:t>arvosta</a:t>
            </a:r>
            <a:r>
              <a:rPr lang="sv-SE" sz="1400" b="1" dirty="0">
                <a:highlight>
                  <a:srgbClr val="FFFF00"/>
                </a:highlight>
              </a:rPr>
              <a:t> 58 % </a:t>
            </a:r>
            <a:r>
              <a:rPr lang="sv-SE" sz="1400" b="1" dirty="0" err="1">
                <a:highlight>
                  <a:srgbClr val="FFFF00"/>
                </a:highlight>
              </a:rPr>
              <a:t>syntyy</a:t>
            </a:r>
            <a:r>
              <a:rPr lang="sv-SE" sz="1400" b="1" dirty="0">
                <a:highlight>
                  <a:srgbClr val="FFFF00"/>
                </a:highlight>
              </a:rPr>
              <a:t> </a:t>
            </a:r>
            <a:r>
              <a:rPr lang="sv-SE" sz="1400" b="1" dirty="0" err="1">
                <a:highlight>
                  <a:srgbClr val="FFFF00"/>
                </a:highlight>
              </a:rPr>
              <a:t>teknologiateollisuudessa</a:t>
            </a:r>
            <a:r>
              <a:rPr lang="sv-SE" sz="1400" b="1" dirty="0">
                <a:highlight>
                  <a:srgbClr val="FFFF00"/>
                </a:highlight>
              </a:rPr>
              <a:t> (2,32 </a:t>
            </a:r>
            <a:r>
              <a:rPr lang="sv-SE" sz="1400" b="1" dirty="0" err="1">
                <a:highlight>
                  <a:srgbClr val="FFFF00"/>
                </a:highlight>
              </a:rPr>
              <a:t>mrd</a:t>
            </a:r>
            <a:r>
              <a:rPr lang="sv-SE" sz="1400" b="1" dirty="0">
                <a:highlight>
                  <a:srgbClr val="FFFF00"/>
                </a:highlight>
              </a:rPr>
              <a:t>. €), 31 % </a:t>
            </a:r>
            <a:r>
              <a:rPr lang="sv-SE" sz="1400" b="1" dirty="0" err="1">
                <a:highlight>
                  <a:srgbClr val="FFFF00"/>
                </a:highlight>
              </a:rPr>
              <a:t>metsäteollisuudessa</a:t>
            </a:r>
            <a:r>
              <a:rPr lang="sv-SE" sz="1400" b="1" dirty="0">
                <a:highlight>
                  <a:srgbClr val="FFFF00"/>
                </a:highlight>
              </a:rPr>
              <a:t> (1,22 </a:t>
            </a:r>
            <a:r>
              <a:rPr lang="sv-SE" sz="1400" b="1" dirty="0" err="1">
                <a:highlight>
                  <a:srgbClr val="FFFF00"/>
                </a:highlight>
              </a:rPr>
              <a:t>mrd</a:t>
            </a:r>
            <a:r>
              <a:rPr lang="sv-SE" sz="1400" b="1" dirty="0">
                <a:highlight>
                  <a:srgbClr val="FFFF00"/>
                </a:highlight>
              </a:rPr>
              <a:t>. €) ja 1 % </a:t>
            </a:r>
            <a:r>
              <a:rPr lang="sv-SE" sz="1400" b="1" dirty="0" err="1">
                <a:highlight>
                  <a:srgbClr val="FFFF00"/>
                </a:highlight>
              </a:rPr>
              <a:t>elintarviketeollisuudessa</a:t>
            </a:r>
            <a:r>
              <a:rPr lang="sv-SE" sz="1400" b="1" dirty="0">
                <a:highlight>
                  <a:srgbClr val="FFFF00"/>
                </a:highlight>
              </a:rPr>
              <a:t> (42 milj. €) v. 2020. </a:t>
            </a:r>
            <a:r>
              <a:rPr lang="sv-SE" sz="1400" b="1" dirty="0" err="1">
                <a:highlight>
                  <a:srgbClr val="FFFF00"/>
                </a:highlight>
              </a:rPr>
              <a:t>Lopusta</a:t>
            </a:r>
            <a:r>
              <a:rPr lang="sv-SE" sz="1400" b="1" dirty="0">
                <a:highlight>
                  <a:srgbClr val="FFFF00"/>
                </a:highlight>
              </a:rPr>
              <a:t> 10 %:sta (440 milj. €) </a:t>
            </a:r>
            <a:r>
              <a:rPr lang="sv-SE" sz="1400" b="1" dirty="0" err="1">
                <a:highlight>
                  <a:srgbClr val="FFFF00"/>
                </a:highlight>
              </a:rPr>
              <a:t>valtaosa</a:t>
            </a:r>
            <a:r>
              <a:rPr lang="sv-SE" sz="1400" b="1" dirty="0">
                <a:highlight>
                  <a:srgbClr val="FFFF00"/>
                </a:highlight>
              </a:rPr>
              <a:t> </a:t>
            </a:r>
            <a:r>
              <a:rPr lang="sv-SE" sz="1400" b="1" dirty="0" err="1">
                <a:highlight>
                  <a:srgbClr val="FFFF00"/>
                </a:highlight>
              </a:rPr>
              <a:t>muodostuu</a:t>
            </a:r>
            <a:r>
              <a:rPr lang="sv-SE" sz="1400" b="1" dirty="0">
                <a:highlight>
                  <a:srgbClr val="FFFF00"/>
                </a:highlight>
              </a:rPr>
              <a:t> </a:t>
            </a:r>
            <a:r>
              <a:rPr lang="sv-SE" sz="1400" b="1" dirty="0" err="1">
                <a:highlight>
                  <a:srgbClr val="FFFF00"/>
                </a:highlight>
              </a:rPr>
              <a:t>kemianteollisuudesta</a:t>
            </a:r>
            <a:r>
              <a:rPr lang="sv-SE" sz="1400" b="1" dirty="0">
                <a:highlight>
                  <a:srgbClr val="FFFF00"/>
                </a:highlight>
              </a:rPr>
              <a:t>. </a:t>
            </a:r>
            <a:r>
              <a:rPr lang="sv-SE" sz="1400" b="1" dirty="0" err="1">
                <a:highlight>
                  <a:srgbClr val="FFFF00"/>
                </a:highlight>
              </a:rPr>
              <a:t>Yhteensä</a:t>
            </a:r>
            <a:r>
              <a:rPr lang="sv-SE" sz="1400" b="1" dirty="0">
                <a:highlight>
                  <a:srgbClr val="FFFF00"/>
                </a:highlight>
              </a:rPr>
              <a:t> </a:t>
            </a:r>
            <a:r>
              <a:rPr lang="sv-SE" sz="1400" b="1" dirty="0" err="1">
                <a:highlight>
                  <a:srgbClr val="FFFF00"/>
                </a:highlight>
              </a:rPr>
              <a:t>teollisuuden</a:t>
            </a:r>
            <a:r>
              <a:rPr lang="sv-SE" sz="1400" b="1" dirty="0">
                <a:highlight>
                  <a:srgbClr val="FFFF00"/>
                </a:highlight>
              </a:rPr>
              <a:t> </a:t>
            </a:r>
            <a:r>
              <a:rPr lang="sv-SE" sz="1400" b="1" dirty="0" err="1">
                <a:highlight>
                  <a:srgbClr val="FFFF00"/>
                </a:highlight>
              </a:rPr>
              <a:t>viennin</a:t>
            </a:r>
            <a:r>
              <a:rPr lang="sv-SE" sz="1400" b="1" dirty="0">
                <a:highlight>
                  <a:srgbClr val="FFFF00"/>
                </a:highlight>
              </a:rPr>
              <a:t> </a:t>
            </a:r>
            <a:r>
              <a:rPr lang="sv-SE" sz="1400" b="1" dirty="0" err="1">
                <a:highlight>
                  <a:srgbClr val="FFFF00"/>
                </a:highlight>
              </a:rPr>
              <a:t>arvo</a:t>
            </a:r>
            <a:r>
              <a:rPr lang="sv-SE" sz="1400" b="1" dirty="0">
                <a:highlight>
                  <a:srgbClr val="FFFF00"/>
                </a:highlight>
              </a:rPr>
              <a:t> </a:t>
            </a:r>
            <a:r>
              <a:rPr lang="sv-SE" sz="1400" b="1" dirty="0" err="1">
                <a:highlight>
                  <a:srgbClr val="FFFF00"/>
                </a:highlight>
              </a:rPr>
              <a:t>oli</a:t>
            </a:r>
            <a:r>
              <a:rPr lang="sv-SE" sz="1400" b="1" dirty="0">
                <a:highlight>
                  <a:srgbClr val="FFFF00"/>
                </a:highlight>
              </a:rPr>
              <a:t> 4,0 </a:t>
            </a:r>
            <a:r>
              <a:rPr lang="sv-SE" sz="1400" b="1" dirty="0" err="1">
                <a:highlight>
                  <a:srgbClr val="FFFF00"/>
                </a:highlight>
              </a:rPr>
              <a:t>mrd</a:t>
            </a:r>
            <a:r>
              <a:rPr lang="sv-SE" sz="1400" b="1" dirty="0">
                <a:highlight>
                  <a:srgbClr val="FFFF00"/>
                </a:highlight>
              </a:rPr>
              <a:t>. € v. 2020, </a:t>
            </a:r>
            <a:r>
              <a:rPr lang="sv-SE" sz="1400" b="1" dirty="0" err="1">
                <a:highlight>
                  <a:srgbClr val="FFFF00"/>
                </a:highlight>
              </a:rPr>
              <a:t>Henkeä</a:t>
            </a:r>
            <a:r>
              <a:rPr lang="sv-SE" sz="1400" b="1" dirty="0">
                <a:highlight>
                  <a:srgbClr val="FFFF00"/>
                </a:highlight>
              </a:rPr>
              <a:t> </a:t>
            </a:r>
            <a:r>
              <a:rPr lang="sv-SE" sz="1400" b="1" dirty="0" err="1">
                <a:highlight>
                  <a:srgbClr val="FFFF00"/>
                </a:highlight>
              </a:rPr>
              <a:t>kohti</a:t>
            </a:r>
            <a:r>
              <a:rPr lang="sv-SE" sz="1400" b="1" dirty="0">
                <a:highlight>
                  <a:srgbClr val="FFFF00"/>
                </a:highlight>
              </a:rPr>
              <a:t> </a:t>
            </a:r>
            <a:r>
              <a:rPr lang="sv-SE" sz="1400" b="1" dirty="0" err="1">
                <a:highlight>
                  <a:srgbClr val="FFFF00"/>
                </a:highlight>
              </a:rPr>
              <a:t>laskettuna</a:t>
            </a:r>
            <a:r>
              <a:rPr lang="sv-SE" sz="1400" b="1" dirty="0">
                <a:highlight>
                  <a:srgbClr val="FFFF00"/>
                </a:highlight>
              </a:rPr>
              <a:t> </a:t>
            </a:r>
            <a:r>
              <a:rPr lang="sv-SE" sz="1400" b="1" dirty="0" err="1">
                <a:highlight>
                  <a:srgbClr val="FFFF00"/>
                </a:highlight>
              </a:rPr>
              <a:t>sija</a:t>
            </a:r>
            <a:r>
              <a:rPr lang="sv-SE" sz="1400" b="1" dirty="0">
                <a:highlight>
                  <a:srgbClr val="FFFF00"/>
                </a:highlight>
              </a:rPr>
              <a:t> </a:t>
            </a:r>
            <a:r>
              <a:rPr lang="sv-SE" sz="1400" b="1" dirty="0" err="1">
                <a:highlight>
                  <a:srgbClr val="FFFF00"/>
                </a:highlight>
              </a:rPr>
              <a:t>oli</a:t>
            </a:r>
            <a:r>
              <a:rPr lang="sv-SE" sz="1400" b="1" dirty="0">
                <a:highlight>
                  <a:srgbClr val="FFFF00"/>
                </a:highlight>
              </a:rPr>
              <a:t> </a:t>
            </a:r>
            <a:r>
              <a:rPr lang="sv-SE" sz="1400" b="1" dirty="0" err="1">
                <a:highlight>
                  <a:srgbClr val="FFFF00"/>
                </a:highlight>
              </a:rPr>
              <a:t>viides</a:t>
            </a:r>
            <a:r>
              <a:rPr lang="sv-SE" sz="1400" b="1" dirty="0">
                <a:highlight>
                  <a:srgbClr val="FFFF00"/>
                </a:highlight>
              </a:rPr>
              <a:t> 19 </a:t>
            </a:r>
            <a:r>
              <a:rPr lang="sv-SE" sz="1400" b="1" dirty="0" err="1">
                <a:highlight>
                  <a:srgbClr val="FFFF00"/>
                </a:highlight>
              </a:rPr>
              <a:t>maakunnasta</a:t>
            </a:r>
            <a:r>
              <a:rPr lang="sv-SE" sz="1400" b="1" dirty="0">
                <a:highlight>
                  <a:srgbClr val="FFFF00"/>
                </a:highlight>
              </a:rPr>
              <a:t>.  </a:t>
            </a:r>
          </a:p>
          <a:p>
            <a:pPr marL="230400" indent="-230400">
              <a:lnSpc>
                <a:spcPct val="80000"/>
              </a:lnSpc>
              <a:spcBef>
                <a:spcPts val="1000"/>
              </a:spcBef>
              <a:buFont typeface="Arial" panose="020B0604020202020204" pitchFamily="34" charset="0"/>
              <a:buChar char="•"/>
            </a:pPr>
            <a:r>
              <a:rPr lang="sv-SE" sz="1400" b="1" dirty="0" err="1">
                <a:highlight>
                  <a:srgbClr val="FFFF00"/>
                </a:highlight>
              </a:rPr>
              <a:t>Tullin</a:t>
            </a:r>
            <a:r>
              <a:rPr lang="sv-SE" sz="1400" b="1" dirty="0">
                <a:highlight>
                  <a:srgbClr val="FFFF00"/>
                </a:highlight>
              </a:rPr>
              <a:t> </a:t>
            </a:r>
            <a:r>
              <a:rPr lang="sv-SE" sz="1400" b="1" dirty="0" err="1">
                <a:highlight>
                  <a:srgbClr val="FFFF00"/>
                </a:highlight>
              </a:rPr>
              <a:t>mukaan</a:t>
            </a:r>
            <a:r>
              <a:rPr lang="sv-SE" sz="1400" b="1" dirty="0">
                <a:highlight>
                  <a:srgbClr val="FFFF00"/>
                </a:highlight>
              </a:rPr>
              <a:t> </a:t>
            </a:r>
            <a:r>
              <a:rPr lang="fi-FI" sz="1400" b="1" dirty="0">
                <a:highlight>
                  <a:srgbClr val="FFFF00"/>
                </a:highlight>
              </a:rPr>
              <a:t>Satakunnan osuus oli jo 7,8 % Suomen viennistä ja sija 4 (19 maakuntaa) 1-6/2021 vs. 1-6/2020. </a:t>
            </a:r>
          </a:p>
        </p:txBody>
      </p:sp>
      <p:pic>
        <p:nvPicPr>
          <p:cNvPr id="6" name="Picture 5">
            <a:extLst>
              <a:ext uri="{FF2B5EF4-FFF2-40B4-BE49-F238E27FC236}">
                <a16:creationId xmlns:a16="http://schemas.microsoft.com/office/drawing/2014/main" id="{85AB58E2-5DA3-47E9-816D-9852EA41F0B3}"/>
              </a:ext>
            </a:extLst>
          </p:cNvPr>
          <p:cNvPicPr>
            <a:picLocks noChangeAspect="1"/>
          </p:cNvPicPr>
          <p:nvPr/>
        </p:nvPicPr>
        <p:blipFill>
          <a:blip r:embed="rId3"/>
          <a:stretch>
            <a:fillRect/>
          </a:stretch>
        </p:blipFill>
        <p:spPr>
          <a:xfrm>
            <a:off x="-47297" y="4125679"/>
            <a:ext cx="6537288" cy="2722588"/>
          </a:xfrm>
          <a:prstGeom prst="rect">
            <a:avLst/>
          </a:prstGeom>
        </p:spPr>
      </p:pic>
      <p:pic>
        <p:nvPicPr>
          <p:cNvPr id="3074" name="Picture 2">
            <a:extLst>
              <a:ext uri="{FF2B5EF4-FFF2-40B4-BE49-F238E27FC236}">
                <a16:creationId xmlns:a16="http://schemas.microsoft.com/office/drawing/2014/main" id="{19DAF0FD-F1B3-41DE-90A0-8BE92E247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5714" y="1983554"/>
            <a:ext cx="5587780" cy="340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208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B050"/>
                </a:solidFill>
                <a:effectLst>
                  <a:outerShdw blurRad="38100" dist="38100" dir="2700000" algn="tl">
                    <a:srgbClr val="000000">
                      <a:alpha val="43137"/>
                    </a:srgbClr>
                  </a:outerShdw>
                </a:effectLst>
                <a:latin typeface="Calibri Light" panose="020F0302020204030204"/>
              </a:rPr>
              <a:t>TAMMI−</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SYYSkuu</a:t>
            </a:r>
            <a:r>
              <a:rPr lang="en-GB" altLang="fi-FI" sz="2700" b="1" cap="all" spc="-50" dirty="0">
                <a:solidFill>
                  <a:srgbClr val="00B050"/>
                </a:solidFill>
                <a:effectLst>
                  <a:outerShdw blurRad="38100" dist="38100" dir="2700000" algn="tl">
                    <a:srgbClr val="000000">
                      <a:alpha val="43137"/>
                    </a:srgbClr>
                  </a:outerShdw>
                </a:effectLst>
                <a:latin typeface="Calibri Light" panose="020F0302020204030204"/>
              </a:rPr>
              <a:t> 2021</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634216" cy="3366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palkkasumma kohosi koronakriisin alkuun saakka. Vuoden 2020 huhti-kesäkuussa palkkasumma putosi poikkeuksellisen paljon. Vuoden 2020 heinä-joulukuussa palkkasumman lasku pysähtyi sekä Satakunnassa että maassa keskimäärin, sillä talouden laskusuhdanne hellitti hieman rajoitusten lieventämisen jälkeen. Vuoden 2021 alussa palkkasumma kääntyi selvään nousuun sekä Satakunnassa että valtakunnallisesti. Vuoden 2021 syyskesällä kasvu kiihtyi edelleen ja oli poikkeuksellisen nopeaa molemmilla alueilla. Myös vuoden 2019 vastaavan ajan taso ylitettiin. </a:t>
            </a:r>
          </a:p>
          <a:p>
            <a:pPr marL="0" indent="0">
              <a:buNone/>
              <a:defRPr/>
            </a:pPr>
            <a:endParaRPr lang="fi-FI" altLang="fi-FI" sz="1400" b="1" dirty="0"/>
          </a:p>
          <a:p>
            <a:pPr marL="0" indent="0">
              <a:buNone/>
              <a:defRPr/>
            </a:pPr>
            <a:endParaRPr lang="fi-FI" altLang="fi-FI" sz="1400" b="1" dirty="0"/>
          </a:p>
        </p:txBody>
      </p:sp>
      <p:pic>
        <p:nvPicPr>
          <p:cNvPr id="6" name="Picture 5">
            <a:extLst>
              <a:ext uri="{FF2B5EF4-FFF2-40B4-BE49-F238E27FC236}">
                <a16:creationId xmlns:a16="http://schemas.microsoft.com/office/drawing/2014/main" id="{0F86D9EF-5D79-4251-A0A6-89EA0FADA48F}"/>
              </a:ext>
            </a:extLst>
          </p:cNvPr>
          <p:cNvPicPr>
            <a:picLocks noChangeAspect="1"/>
          </p:cNvPicPr>
          <p:nvPr/>
        </p:nvPicPr>
        <p:blipFill>
          <a:blip r:embed="rId3"/>
          <a:stretch>
            <a:fillRect/>
          </a:stretch>
        </p:blipFill>
        <p:spPr>
          <a:xfrm>
            <a:off x="0" y="5395109"/>
            <a:ext cx="8367420" cy="1531228"/>
          </a:xfrm>
          <a:prstGeom prst="rect">
            <a:avLst/>
          </a:prstGeom>
        </p:spPr>
      </p:pic>
      <p:pic>
        <p:nvPicPr>
          <p:cNvPr id="4098" name="Picture 2">
            <a:extLst>
              <a:ext uri="{FF2B5EF4-FFF2-40B4-BE49-F238E27FC236}">
                <a16:creationId xmlns:a16="http://schemas.microsoft.com/office/drawing/2014/main" id="{76A804AD-B03F-41B7-A8D3-7EF6CAC30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457" y="1012886"/>
            <a:ext cx="6434121" cy="392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94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TAMMI−</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LOKAkuu</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2021</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10078876" y="133594"/>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1590" y="668093"/>
            <a:ext cx="5611016" cy="626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henkilöstömäärät kääntyivät osin nopeaan nousuun viimeistään keväällä ainakin lähestulkoon kaikilla päätoimialoilla. Kasvu jatkui ripeänä myös syyskesällä 2021. Henkilöstömäärät olivat yrityksissä keskimäärin v. 2021 elokuussa jo hyvin lähellä parin vuoden takaista vastaavaa aikaa. </a:t>
            </a:r>
          </a:p>
          <a:p>
            <a:pPr>
              <a:defRPr/>
            </a:pPr>
            <a:r>
              <a:rPr lang="fi-FI" altLang="fi-FI" sz="1800" b="1" dirty="0"/>
              <a:t>Satakunnassa oli lokakuun lopussa 8 550 työtöntä työnhakijaa, mikä on 2 570 henkeä (-23,1 %) vähemmän kuin vuotta aikaisemmin. Kuukautta aiemmasta työttömien määrä aleni noin 40 hengellä. Työttömien työnhakijoiden osuus työvoimasta oli lokakuussa 8,8 %.</a:t>
            </a:r>
          </a:p>
          <a:p>
            <a:pPr>
              <a:defRPr/>
            </a:pPr>
            <a:r>
              <a:rPr lang="fi-FI" altLang="fi-FI" sz="1800" b="1" dirty="0"/>
              <a:t>Työttömyys on laskenut jo alemmaksi kuin se oli ennen koronakriisiä vuonna 2019. Varsinkin alle 30-vuotiaiden työttömien määrä alittaa selvästi kahden vuoden takaiset luvut. Myös pitkäaikaistyöttömien määrä on kolmen viime kuukauden aikana ollut laskusuunnassa.</a:t>
            </a:r>
          </a:p>
          <a:p>
            <a:pPr>
              <a:defRPr/>
            </a:pPr>
            <a:r>
              <a:rPr lang="fi-FI" altLang="fi-FI" sz="1800" b="1" dirty="0"/>
              <a:t>Työ- ja elinkeinotoimistossa oli lokakuussa vajaat 4 500 avointa työpaikkaa Satakunnassa. Näistä reilut 2 300 oli lokakuun aikana avautuneita uusia työpaikkoja. Uusia työpaikkoja avautui yli kaksinkertainen määrä viime vuoden lokakuuhun verrattuna. </a:t>
            </a:r>
            <a:endParaRPr lang="fi-FI" altLang="fi-FI" sz="1400" b="1" dirty="0"/>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Picture 10">
            <a:extLst>
              <a:ext uri="{FF2B5EF4-FFF2-40B4-BE49-F238E27FC236}">
                <a16:creationId xmlns:a16="http://schemas.microsoft.com/office/drawing/2014/main" id="{6040622D-9217-4195-B4C6-1E1F1B110CA5}"/>
              </a:ext>
            </a:extLst>
          </p:cNvPr>
          <p:cNvPicPr>
            <a:picLocks noChangeAspect="1"/>
          </p:cNvPicPr>
          <p:nvPr/>
        </p:nvPicPr>
        <p:blipFill>
          <a:blip r:embed="rId3"/>
          <a:stretch>
            <a:fillRect/>
          </a:stretch>
        </p:blipFill>
        <p:spPr>
          <a:xfrm>
            <a:off x="5464181" y="5467930"/>
            <a:ext cx="6727819" cy="1386718"/>
          </a:xfrm>
          <a:prstGeom prst="rect">
            <a:avLst/>
          </a:prstGeom>
        </p:spPr>
      </p:pic>
      <p:pic>
        <p:nvPicPr>
          <p:cNvPr id="5122" name="Picture 2">
            <a:extLst>
              <a:ext uri="{FF2B5EF4-FFF2-40B4-BE49-F238E27FC236}">
                <a16:creationId xmlns:a16="http://schemas.microsoft.com/office/drawing/2014/main" id="{3B9D38FE-CAC7-459B-B28F-244ED142E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003" y="784424"/>
            <a:ext cx="6571093" cy="400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120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2021: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30175" y="1052053"/>
            <a:ext cx="12192000"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Satakunnan seutukunnissa henkilöstömäärien nousu taittui vuonna 2019. Porin ja Pohjois-Satakunnan seutukunnassa laskua kirjattiin eniten ja suurin piirtein saman verran kuin maassa keskimäärin vuoden 2020 tammi-kesäkuussa. Rauman seutukunnassa pudotus jäi loivemmaksi. Vuoden 2020 heinä-joulukuussa kaikkien seutujen lasku jäi alle valtakunnan tason Porin seutua lukuun ottamatta. Vuoden 2021 alussa henkilöstömäärien lasku loiveni ja Rauman seudulla alkoi kasvu. Luvut sisältävät myös julkisen sektorin. </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Picture 10">
            <a:extLst>
              <a:ext uri="{FF2B5EF4-FFF2-40B4-BE49-F238E27FC236}">
                <a16:creationId xmlns:a16="http://schemas.microsoft.com/office/drawing/2014/main" id="{F02BE353-5C40-44DA-8542-185B92674BCA}"/>
              </a:ext>
            </a:extLst>
          </p:cNvPr>
          <p:cNvPicPr>
            <a:picLocks noChangeAspect="1"/>
          </p:cNvPicPr>
          <p:nvPr/>
        </p:nvPicPr>
        <p:blipFill>
          <a:blip r:embed="rId3"/>
          <a:stretch>
            <a:fillRect/>
          </a:stretch>
        </p:blipFill>
        <p:spPr>
          <a:xfrm>
            <a:off x="-19051" y="2360097"/>
            <a:ext cx="12125781" cy="1362074"/>
          </a:xfrm>
          <a:prstGeom prst="rect">
            <a:avLst/>
          </a:prstGeom>
        </p:spPr>
      </p:pic>
      <p:pic>
        <p:nvPicPr>
          <p:cNvPr id="6146" name="Picture 2">
            <a:extLst>
              <a:ext uri="{FF2B5EF4-FFF2-40B4-BE49-F238E27FC236}">
                <a16:creationId xmlns:a16="http://schemas.microsoft.com/office/drawing/2014/main" id="{3F135E36-4431-44A1-9539-EEA199C76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06" y="3687247"/>
            <a:ext cx="5364051" cy="32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62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6228" y="1169993"/>
            <a:ext cx="7713795" cy="4668832"/>
          </a:xfrm>
        </p:spPr>
        <p:txBody>
          <a:bodyPr>
            <a:normAutofit fontScale="47500" lnSpcReduction="20000"/>
          </a:bodyPr>
          <a:lstStyle/>
          <a:p>
            <a:pPr>
              <a:defRPr/>
            </a:pPr>
            <a:r>
              <a:rPr lang="fi-FI" altLang="fi-FI" sz="3600" b="1" dirty="0"/>
              <a:t>Elintarviketeollisuuden liikevaihto kääntyi nousuun vuoden 2021 keväällä sekä Satakunnassa että valtakunnallisesti. Henkilöstömääräkin alkoi kohota keväällä. Ainakin koko maassa keskimäärin viennin arvo kuitenkin kohosi hieman.</a:t>
            </a:r>
          </a:p>
          <a:p>
            <a:pPr>
              <a:defRPr/>
            </a:pPr>
            <a:r>
              <a:rPr lang="fi-FI" altLang="fi-FI" sz="3600" b="1" i="1" dirty="0"/>
              <a:t>Pellervon tuoreen ennusteen mukaan elintarviketeollisuuden toimintavarmuus on pysynyt verraten vakaana koronakriisin aikana. Pandemian vaikutukset ovat elintarviketeollisuudessa näkyneet ennen kaikkea kysynnän muuttuneena rakenteena. Ruokapalvelusektoriin ja tapahtumapalveluihin kohdistuneiden rajoitusten vaikutus näkyy jossain määrin vielä kuluvanakin vuonna suurempana vähittäiskauppamyyntinä ja verkkokaupan kasvuna.</a:t>
            </a:r>
          </a:p>
          <a:p>
            <a:pPr>
              <a:defRPr/>
            </a:pPr>
            <a:r>
              <a:rPr lang="fi-FI" altLang="fi-FI" sz="3600" b="1" i="1" dirty="0"/>
              <a:t>Tänä ja ensi vuonna elintarviketeollisuuden tuotannon volyymi ja liikevaihto palautuvat viime vuoden notkahduksesta. Tähän vaikuttaa ruokapalvelusektorin elpyminen, kun ravintolarajoituksia edelleen puretaan ja tapahtumia järjestetään yhä enemmän. Myös kulutuskäyttäytymisessä on tapahtunut muutoksia. Ensimmäisenä koronakeväänä suosion saanut kotona kokkaaminen on tänä vuonna vähentynyt ja valmisruokien vähittäismyynti kasvanut.</a:t>
            </a:r>
          </a:p>
          <a:p>
            <a:pPr>
              <a:defRPr/>
            </a:pPr>
            <a:r>
              <a:rPr lang="fi-FI" altLang="fi-FI" sz="3600" b="1" i="1" dirty="0"/>
              <a:t>Ensi vuonna tuotannon volyymi ja liikevaihto kasvavat hieman tätä vuotta enemmän. Liikevaihdon kasvu on volyymin nousua suurempaa, kun kysynnän vahvistuminen nostaa myös ruuan hintaa. Kuluttajien ostovoiman vahvistuminen lisää myös lisäarvotuotteiden kysyntää. Sen sijaan viennin kasvu taittuu.</a:t>
            </a:r>
          </a:p>
          <a:p>
            <a:pPr>
              <a:defRPr/>
            </a:pPr>
            <a:endParaRPr lang="fi-FI" altLang="fi-FI" sz="2000" b="1" i="1" dirty="0"/>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10035696" y="0"/>
            <a:ext cx="2044173" cy="534499"/>
          </a:xfrm>
          <a:prstGeom prst="rect">
            <a:avLst/>
          </a:prstGeom>
        </p:spPr>
      </p:pic>
      <p:pic>
        <p:nvPicPr>
          <p:cNvPr id="9" name="Picture 8">
            <a:extLst>
              <a:ext uri="{FF2B5EF4-FFF2-40B4-BE49-F238E27FC236}">
                <a16:creationId xmlns:a16="http://schemas.microsoft.com/office/drawing/2014/main" id="{A67DB778-119C-462C-A661-4A5591033CB0}"/>
              </a:ext>
            </a:extLst>
          </p:cNvPr>
          <p:cNvPicPr>
            <a:picLocks noChangeAspect="1"/>
          </p:cNvPicPr>
          <p:nvPr/>
        </p:nvPicPr>
        <p:blipFill>
          <a:blip r:embed="rId3"/>
          <a:stretch>
            <a:fillRect/>
          </a:stretch>
        </p:blipFill>
        <p:spPr>
          <a:xfrm>
            <a:off x="165627" y="5601709"/>
            <a:ext cx="9167788" cy="1215008"/>
          </a:xfrm>
          <a:prstGeom prst="rect">
            <a:avLst/>
          </a:prstGeom>
        </p:spPr>
      </p:pic>
      <p:pic>
        <p:nvPicPr>
          <p:cNvPr id="7170" name="Picture 2">
            <a:extLst>
              <a:ext uri="{FF2B5EF4-FFF2-40B4-BE49-F238E27FC236}">
                <a16:creationId xmlns:a16="http://schemas.microsoft.com/office/drawing/2014/main" id="{2A8843DC-D7BA-4F73-826D-D3E62FEFB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193" y="361539"/>
            <a:ext cx="4279901"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F3C5B062-08A2-4DDA-B5DA-30482311A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461" y="2821504"/>
            <a:ext cx="4475408" cy="27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34D941A7-1784-4D83-B3F7-1212467BD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010" y="3230353"/>
            <a:ext cx="4910363" cy="29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ontent Placeholder 1"/>
          <p:cNvSpPr>
            <a:spLocks noGrp="1"/>
          </p:cNvSpPr>
          <p:nvPr>
            <p:ph sz="half" idx="2"/>
          </p:nvPr>
        </p:nvSpPr>
        <p:spPr>
          <a:xfrm>
            <a:off x="-72361" y="805046"/>
            <a:ext cx="6873211" cy="3953173"/>
          </a:xfrm>
        </p:spPr>
        <p:txBody>
          <a:bodyPr>
            <a:noAutofit/>
          </a:bodyPr>
          <a:lstStyle/>
          <a:p>
            <a:pPr>
              <a:defRPr/>
            </a:pPr>
            <a:r>
              <a:rPr lang="fi-FI" altLang="fi-FI" sz="1800" b="1" dirty="0"/>
              <a:t>Metsäteollisuudessa vuoden 2021 alkupuolisko sujui huomattavasti edellisvuotta paremmin. Sekä liikevaihto että vienti kasvoivat kohisten. Kasvu oli teollisuuden kärkiluokkaa. Kuitenkaan koronaa edeltänyttä taso ei ole saavutettu Satakunnassa, valtakunnallisesti kylläkin. Satakunnassa kehitystä on taannuttanut paperikoneen sulkeminen Raumalla.</a:t>
            </a:r>
          </a:p>
          <a:p>
            <a:pPr>
              <a:defRPr/>
            </a:pPr>
            <a:r>
              <a:rPr lang="fi-FI" altLang="fi-FI" sz="1800" b="1" dirty="0"/>
              <a:t>PTT:n lokakuisen ennusteen mukaan </a:t>
            </a:r>
            <a:r>
              <a:rPr lang="fi-FI" altLang="fi-FI" sz="1800" b="1" i="1" dirty="0"/>
              <a:t>maailmantalous kasvaa tänä ja ensi vuonna erittäin nopeasti. Kotitaloudet kuluttavat, yritykset investoivat ja tavara liikkuu maailmalla vauhdilla. Graafisten papereiden kysyntä Euroopassa on piristynyt, mutta koska tuotantokapasiteettia on suljettu, Suomen paperin vienti jatkaa laskuaan. Kartongin ja pitkäkuituisen havusellun kysyntä Euroopassa on vahvaa. Tämän myötä massan keskimääräinen vientihinta nousee tänä vuonna selvästi. Vahvan kysynnän myötä sahatavaran keskihinta nousee tänä vuonna jyrkästi, vaikkakin kuukausitasolla vientihinta kääntyy jälkimmäisellä vuosipuoliskolla laskuun. Ensi vuonna sahatavaran vientihinta jatkaa laskuaan, mutta jää edellisvuosia korkeammaksi.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3"/>
          <a:stretch>
            <a:fillRect/>
          </a:stretch>
        </p:blipFill>
        <p:spPr>
          <a:xfrm>
            <a:off x="9982200" y="-15359"/>
            <a:ext cx="2044173" cy="534499"/>
          </a:xfrm>
          <a:prstGeom prst="rect">
            <a:avLst/>
          </a:prstGeom>
        </p:spPr>
      </p:pic>
      <p:pic>
        <p:nvPicPr>
          <p:cNvPr id="8194" name="Picture 2">
            <a:extLst>
              <a:ext uri="{FF2B5EF4-FFF2-40B4-BE49-F238E27FC236}">
                <a16:creationId xmlns:a16="http://schemas.microsoft.com/office/drawing/2014/main" id="{F00DEC8C-EBA2-46FB-8DA6-2CF88FE95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425" y="520085"/>
            <a:ext cx="4910364" cy="299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C5BD054-CA1B-40DD-B37B-1A9550E2A788}"/>
              </a:ext>
            </a:extLst>
          </p:cNvPr>
          <p:cNvPicPr>
            <a:picLocks noChangeAspect="1"/>
          </p:cNvPicPr>
          <p:nvPr/>
        </p:nvPicPr>
        <p:blipFill>
          <a:blip r:embed="rId5"/>
          <a:stretch>
            <a:fillRect/>
          </a:stretch>
        </p:blipFill>
        <p:spPr>
          <a:xfrm>
            <a:off x="0" y="5827320"/>
            <a:ext cx="8244053" cy="1008997"/>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51CF44-CF39-4ABD-A460-3F39E57B25EC}"/>
              </a:ext>
            </a:extLst>
          </p:cNvPr>
          <p:cNvPicPr>
            <a:picLocks noChangeAspect="1"/>
          </p:cNvPicPr>
          <p:nvPr/>
        </p:nvPicPr>
        <p:blipFill>
          <a:blip r:embed="rId2"/>
          <a:stretch>
            <a:fillRect/>
          </a:stretch>
        </p:blipFill>
        <p:spPr>
          <a:xfrm>
            <a:off x="8772168" y="3045753"/>
            <a:ext cx="1846106" cy="2609104"/>
          </a:xfrm>
          <a:prstGeom prst="rect">
            <a:avLst/>
          </a:prstGeom>
        </p:spPr>
      </p:pic>
      <p:pic>
        <p:nvPicPr>
          <p:cNvPr id="6" name="Picture 5">
            <a:extLst>
              <a:ext uri="{FF2B5EF4-FFF2-40B4-BE49-F238E27FC236}">
                <a16:creationId xmlns:a16="http://schemas.microsoft.com/office/drawing/2014/main" id="{F1F44395-0034-4DA4-BDF3-A39CDD295205}"/>
              </a:ext>
            </a:extLst>
          </p:cNvPr>
          <p:cNvPicPr>
            <a:picLocks noChangeAspect="1"/>
          </p:cNvPicPr>
          <p:nvPr/>
        </p:nvPicPr>
        <p:blipFill>
          <a:blip r:embed="rId3"/>
          <a:stretch>
            <a:fillRect/>
          </a:stretch>
        </p:blipFill>
        <p:spPr>
          <a:xfrm>
            <a:off x="8332648" y="8298"/>
            <a:ext cx="2109420" cy="2984918"/>
          </a:xfrm>
          <a:prstGeom prst="rect">
            <a:avLst/>
          </a:prstGeom>
        </p:spPr>
      </p:pic>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2020</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pic>
        <p:nvPicPr>
          <p:cNvPr id="14" name="Picture 13"/>
          <p:cNvPicPr>
            <a:picLocks noChangeAspect="1"/>
          </p:cNvPicPr>
          <p:nvPr/>
        </p:nvPicPr>
        <p:blipFill>
          <a:blip r:embed="rId4"/>
          <a:stretch>
            <a:fillRect/>
          </a:stretch>
        </p:blipFill>
        <p:spPr>
          <a:xfrm>
            <a:off x="8487130" y="5742369"/>
            <a:ext cx="2149488" cy="562036"/>
          </a:xfrm>
          <a:prstGeom prst="rect">
            <a:avLst/>
          </a:prstGeom>
        </p:spPr>
      </p:pic>
      <p:sp>
        <p:nvSpPr>
          <p:cNvPr id="57" name="Suorakulmio 56"/>
          <p:cNvSpPr/>
          <p:nvPr/>
        </p:nvSpPr>
        <p:spPr>
          <a:xfrm>
            <a:off x="2279577" y="4265610"/>
            <a:ext cx="6124651" cy="14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42" name="Tekstiruutu 41"/>
          <p:cNvSpPr txBox="1"/>
          <p:nvPr/>
        </p:nvSpPr>
        <p:spPr>
          <a:xfrm>
            <a:off x="1524001" y="537464"/>
            <a:ext cx="8049685" cy="640175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8., Pohjois-Satakunta 12. ja Rauman sk</a:t>
            </a:r>
          </a:p>
          <a:p>
            <a:pPr lvl="1">
              <a:defRPr/>
            </a:pPr>
            <a:r>
              <a:rPr lang="fi-FI" sz="1400" b="1" dirty="0">
                <a:solidFill>
                  <a:prstClr val="black"/>
                </a:solidFill>
                <a:latin typeface="Calibri" panose="020F0502020204030204"/>
                <a:cs typeface="Arial" panose="020B0604020202020204" pitchFamily="34" charset="0"/>
              </a:rPr>
              <a:t>       21.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2019)</a:t>
            </a: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50 % </a:t>
            </a:r>
            <a:r>
              <a:rPr lang="fi-FI" b="1" dirty="0">
                <a:solidFill>
                  <a:prstClr val="black"/>
                </a:solidFill>
                <a:latin typeface="Calibri" panose="020F0502020204030204"/>
                <a:cs typeface="Arial" panose="020B0604020202020204" pitchFamily="34" charset="0"/>
              </a:rPr>
              <a:t>(koko maa 27 %, v. 2019)</a:t>
            </a:r>
          </a:p>
          <a:p>
            <a:pPr marL="285750" indent="-285750">
              <a:buFont typeface="Arial" panose="020B0604020202020204" pitchFamily="34" charset="0"/>
              <a:buChar char="•"/>
              <a:defRPr/>
            </a:pPr>
            <a:endParaRPr lang="fi-FI" b="1" dirty="0">
              <a:solidFill>
                <a:srgbClr val="2683C6">
                  <a:lumMod val="75000"/>
                </a:srgbClr>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2020 (Tulli,  </a:t>
            </a:r>
          </a:p>
          <a:p>
            <a:pPr>
              <a:defRPr/>
            </a:pPr>
            <a:r>
              <a:rPr lang="fi-FI" b="1" dirty="0">
                <a:solidFill>
                  <a:prstClr val="black"/>
                </a:solidFill>
                <a:latin typeface="Calibri" panose="020F0502020204030204"/>
                <a:cs typeface="Arial" panose="020B0604020202020204" pitchFamily="34" charset="0"/>
              </a:rPr>
              <a:t>      arvo n. 4 mrd. €), osuus Suomen viennistä </a:t>
            </a:r>
            <a:r>
              <a:rPr lang="fi-FI" b="1" dirty="0">
                <a:solidFill>
                  <a:srgbClr val="099BDD"/>
                </a:solidFill>
                <a:latin typeface="Calibri" panose="020F0502020204030204"/>
                <a:cs typeface="Arial" panose="020B0604020202020204" pitchFamily="34" charset="0"/>
              </a:rPr>
              <a:t>6,9 %</a:t>
            </a:r>
            <a:r>
              <a:rPr lang="fi-FI" b="1" dirty="0">
                <a:solidFill>
                  <a:prstClr val="black"/>
                </a:solidFill>
                <a:latin typeface="Calibri" panose="020F0502020204030204"/>
                <a:cs typeface="Arial" panose="020B0604020202020204" pitchFamily="34" charset="0"/>
              </a:rPr>
              <a:t> (väestöosuus 3,9 %).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5,6 % </a:t>
            </a:r>
            <a:r>
              <a:rPr lang="fi-FI" b="1" dirty="0">
                <a:solidFill>
                  <a:prstClr val="black"/>
                </a:solidFill>
                <a:latin typeface="Calibri" panose="020F0502020204030204"/>
                <a:cs typeface="Arial" panose="020B0604020202020204" pitchFamily="34" charset="0"/>
              </a:rPr>
              <a:t>(2019), liikevaihdosta  </a:t>
            </a:r>
            <a:r>
              <a:rPr lang="fi-FI" b="1" dirty="0">
                <a:solidFill>
                  <a:srgbClr val="099BDD"/>
                </a:solidFill>
                <a:latin typeface="Calibri" panose="020F0502020204030204"/>
                <a:cs typeface="Arial" panose="020B0604020202020204" pitchFamily="34" charset="0"/>
              </a:rPr>
              <a:t>4,8 % </a:t>
            </a:r>
            <a:r>
              <a:rPr lang="fi-FI" b="1" dirty="0">
                <a:solidFill>
                  <a:prstClr val="black"/>
                </a:solidFill>
                <a:latin typeface="Calibri" panose="020F0502020204030204"/>
                <a:cs typeface="Arial" panose="020B0604020202020204" pitchFamily="34" charset="0"/>
              </a:rPr>
              <a:t>(2019) ja toimipaikoista </a:t>
            </a:r>
            <a:r>
              <a:rPr lang="fi-FI" b="1" dirty="0">
                <a:solidFill>
                  <a:srgbClr val="099BDD"/>
                </a:solidFill>
                <a:latin typeface="Calibri" panose="020F0502020204030204"/>
                <a:cs typeface="Arial" panose="020B0604020202020204" pitchFamily="34" charset="0"/>
              </a:rPr>
              <a:t>5,9 % </a:t>
            </a:r>
            <a:r>
              <a:rPr lang="fi-FI" b="1" dirty="0">
                <a:solidFill>
                  <a:prstClr val="black"/>
                </a:solidFill>
                <a:latin typeface="Calibri" panose="020F0502020204030204"/>
                <a:cs typeface="Arial" panose="020B0604020202020204" pitchFamily="34" charset="0"/>
              </a:rPr>
              <a:t>(2019)</a:t>
            </a:r>
            <a:endParaRPr lang="fi-FI" b="1" dirty="0">
              <a:solidFill>
                <a:srgbClr val="099BDD"/>
              </a:solidFill>
              <a:latin typeface="Calibri" panose="020F0502020204030204"/>
              <a:cs typeface="Arial" panose="020B0604020202020204" pitchFamily="34" charset="0"/>
            </a:endParaRP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2011-19:</a:t>
            </a:r>
          </a:p>
          <a:p>
            <a:pPr lvl="1">
              <a:defRPr/>
            </a:pPr>
            <a:r>
              <a:rPr lang="fi-FI" sz="1400" b="1" dirty="0">
                <a:solidFill>
                  <a:prstClr val="black"/>
                </a:solidFill>
                <a:latin typeface="Calibri" panose="020F0502020204030204"/>
                <a:cs typeface="Arial" panose="020B0604020202020204" pitchFamily="34" charset="0"/>
              </a:rPr>
              <a:t>Kuuden osatekijän mittaristo, joka kuvaa seutukunnan kykyä tuottaa</a:t>
            </a:r>
          </a:p>
          <a:p>
            <a:pPr>
              <a:defRPr/>
            </a:pPr>
            <a:r>
              <a:rPr lang="fi-FI" sz="1400" b="1" dirty="0">
                <a:solidFill>
                  <a:prstClr val="black"/>
                </a:solidFill>
                <a:latin typeface="Calibri" panose="020F0502020204030204"/>
                <a:cs typeface="Arial" panose="020B0604020202020204" pitchFamily="34" charset="0"/>
              </a:rPr>
              <a:t>           BKT:tä (innovatiivisuus,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pysynyt sijalla </a:t>
            </a:r>
            <a:r>
              <a:rPr lang="fi-FI" sz="1400" b="1" dirty="0">
                <a:solidFill>
                  <a:srgbClr val="099BDD"/>
                </a:solidFill>
                <a:latin typeface="Calibri" panose="020F0502020204030204"/>
                <a:cs typeface="Arial" panose="020B0604020202020204" pitchFamily="34" charset="0"/>
              </a:rPr>
              <a:t>7 </a:t>
            </a:r>
            <a:r>
              <a:rPr lang="fi-FI" sz="1400" b="1" dirty="0">
                <a:solidFill>
                  <a:prstClr val="black"/>
                </a:solidFill>
                <a:latin typeface="Calibri" panose="020F0502020204030204"/>
                <a:cs typeface="Arial" panose="020B0604020202020204" pitchFamily="34" charset="0"/>
              </a:rPr>
              <a:t>(69 seutukunnan joukossa)</a:t>
            </a:r>
          </a:p>
          <a:p>
            <a:pPr lvl="1">
              <a:defRPr/>
            </a:pPr>
            <a:r>
              <a:rPr lang="fi-FI" sz="1400" b="1" dirty="0">
                <a:solidFill>
                  <a:prstClr val="black"/>
                </a:solidFill>
                <a:latin typeface="Calibri" panose="020F0502020204030204"/>
                <a:cs typeface="Arial" panose="020B0604020202020204" pitchFamily="34" charset="0"/>
              </a:rPr>
              <a:t>Porin seutukunta on noussut sijalta </a:t>
            </a:r>
            <a:r>
              <a:rPr lang="fi-FI" sz="1400" b="1" dirty="0">
                <a:solidFill>
                  <a:srgbClr val="099BDD"/>
                </a:solidFill>
                <a:latin typeface="Calibri" panose="020F0502020204030204"/>
                <a:cs typeface="Arial" panose="020B0604020202020204" pitchFamily="34" charset="0"/>
              </a:rPr>
              <a:t>14 sijalle 13</a:t>
            </a:r>
          </a:p>
          <a:p>
            <a:pPr lvl="1">
              <a:defRPr/>
            </a:pPr>
            <a:r>
              <a:rPr lang="fi-FI" sz="1400" b="1" dirty="0">
                <a:solidFill>
                  <a:prstClr val="black"/>
                </a:solidFill>
                <a:latin typeface="Calibri" panose="020F0502020204030204"/>
                <a:cs typeface="Arial" panose="020B0604020202020204" pitchFamily="34" charset="0"/>
              </a:rPr>
              <a:t>Pohjois-Satakunta tippunut </a:t>
            </a:r>
            <a:r>
              <a:rPr lang="fi-FI" sz="1400" b="1" dirty="0">
                <a:solidFill>
                  <a:srgbClr val="099BDD"/>
                </a:solidFill>
                <a:latin typeface="Calibri" panose="020F0502020204030204"/>
                <a:cs typeface="Arial" panose="020B0604020202020204" pitchFamily="34" charset="0"/>
              </a:rPr>
              <a:t>sijalta 47 sijalle 57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a:t>
            </a:r>
            <a:r>
              <a:rPr lang="fi-FI" b="1" dirty="0" err="1">
                <a:solidFill>
                  <a:srgbClr val="344068">
                    <a:lumMod val="60000"/>
                    <a:lumOff val="40000"/>
                  </a:srgbClr>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Suomen </a:t>
            </a:r>
            <a:r>
              <a:rPr lang="fi-FI" b="1" dirty="0">
                <a:solidFill>
                  <a:srgbClr val="099BDD"/>
                </a:solidFill>
                <a:latin typeface="Calibri" panose="020F0502020204030204"/>
                <a:cs typeface="Arial" panose="020B0604020202020204" pitchFamily="34" charset="0"/>
              </a:rPr>
              <a:t>13. korkein </a:t>
            </a:r>
            <a:r>
              <a:rPr lang="fi-FI" b="1" dirty="0">
                <a:solidFill>
                  <a:prstClr val="black"/>
                </a:solidFill>
                <a:latin typeface="Calibri" panose="020F0502020204030204"/>
                <a:cs typeface="Arial" panose="020B0604020202020204" pitchFamily="34" charset="0"/>
              </a:rPr>
              <a:t>v. 2019.</a:t>
            </a:r>
          </a:p>
          <a:p>
            <a:pPr>
              <a:defRPr/>
            </a:pPr>
            <a:r>
              <a:rPr lang="fi-FI" b="1" dirty="0">
                <a:solidFill>
                  <a:prstClr val="black"/>
                </a:solidFill>
                <a:latin typeface="Calibri" panose="020F0502020204030204"/>
                <a:cs typeface="Arial" panose="020B0604020202020204" pitchFamily="34" charset="0"/>
              </a:rPr>
              <a:t>      Jalostuksen arvonlisäys per </a:t>
            </a:r>
            <a:r>
              <a:rPr lang="fi-FI" b="1" dirty="0" err="1">
                <a:solidFill>
                  <a:prstClr val="black"/>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2. korkein 19 maakunnasta v. 2020</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426160"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30.11.2021    </a:t>
            </a:r>
          </a:p>
        </p:txBody>
      </p:sp>
    </p:spTree>
    <p:extLst>
      <p:ext uri="{BB962C8B-B14F-4D97-AF65-F5344CB8AC3E}">
        <p14:creationId xmlns:p14="http://schemas.microsoft.com/office/powerpoint/2010/main" val="26978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59960"/>
            <a:ext cx="4995846" cy="3915015"/>
          </a:xfrm>
        </p:spPr>
        <p:txBody>
          <a:bodyPr>
            <a:normAutofit/>
          </a:bodyPr>
          <a:lstStyle/>
          <a:p>
            <a:pPr>
              <a:defRPr/>
            </a:pPr>
            <a:r>
              <a:rPr lang="fi-FI" altLang="fi-FI" sz="1800" b="1" dirty="0"/>
              <a:t>Kemianteollisuuden (TOL 20-22) liikevaihto kääntyi Satakunnassa pitkästä aikaa selvään nousuun vuoden 2021 keväällä. </a:t>
            </a:r>
            <a:r>
              <a:rPr lang="fi-FI" altLang="fi-FI" sz="1800" b="1" dirty="0" err="1"/>
              <a:t>Venatorin</a:t>
            </a:r>
            <a:r>
              <a:rPr lang="fi-FI" altLang="fi-FI" sz="1800" b="1" dirty="0"/>
              <a:t> jättämä aukko on suuri, sillä alan liikevaihto on yhä merkittävästi pienempi kuin muutama vuosi sitten. </a:t>
            </a:r>
          </a:p>
          <a:p>
            <a:pPr>
              <a:defRPr/>
            </a:pPr>
            <a:r>
              <a:rPr lang="fi-FI" altLang="fi-FI" sz="1800" b="1" dirty="0"/>
              <a:t>Koko maassa kemianteollisuuden suhdannenotkahdus näyttää jääneen varsin lyhytaikaiseksi, sillä kasvu käynnistyi vuosi sitten ja etenkin keväällä liikevaihto kohosi vauhdikkaasti. Kemianteollisuus ry:n mukaan kemianteollisuus ennakoi lopputalvelle ja keväälle koko teollisuuden tavoin hienoista tuotannon lisäystä.</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9" name="Picture 8">
            <a:extLst>
              <a:ext uri="{FF2B5EF4-FFF2-40B4-BE49-F238E27FC236}">
                <a16:creationId xmlns:a16="http://schemas.microsoft.com/office/drawing/2014/main" id="{97899918-504C-44F0-9EFD-373A1614CF23}"/>
              </a:ext>
            </a:extLst>
          </p:cNvPr>
          <p:cNvPicPr>
            <a:picLocks noChangeAspect="1"/>
          </p:cNvPicPr>
          <p:nvPr/>
        </p:nvPicPr>
        <p:blipFill>
          <a:blip r:embed="rId3"/>
          <a:stretch>
            <a:fillRect/>
          </a:stretch>
        </p:blipFill>
        <p:spPr>
          <a:xfrm>
            <a:off x="155575" y="5336103"/>
            <a:ext cx="10004408" cy="1521897"/>
          </a:xfrm>
          <a:prstGeom prst="rect">
            <a:avLst/>
          </a:prstGeom>
        </p:spPr>
      </p:pic>
      <p:pic>
        <p:nvPicPr>
          <p:cNvPr id="9218" name="Picture 2">
            <a:extLst>
              <a:ext uri="{FF2B5EF4-FFF2-40B4-BE49-F238E27FC236}">
                <a16:creationId xmlns:a16="http://schemas.microsoft.com/office/drawing/2014/main" id="{5F7474DC-8E53-4EFB-A9D7-02A6F2CCB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784" y="904272"/>
            <a:ext cx="6910470" cy="421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759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95884" y="1191142"/>
            <a:ext cx="11760892" cy="3866910"/>
          </a:xfrm>
        </p:spPr>
        <p:txBody>
          <a:bodyPr>
            <a:normAutofit/>
          </a:bodyPr>
          <a:lstStyle/>
          <a:p>
            <a:pPr>
              <a:defRPr/>
            </a:pPr>
            <a:r>
              <a:rPr lang="fi-FI" altLang="fi-FI" sz="1800" b="1" dirty="0"/>
              <a:t>Teknologiateollisuudessa vuoden 2021 tammi-kesäkuu sujui Satakunnassa hyvin myönteisesti, sillä meriteollisuutta lukuun ottamatta liikevaihdon kasvu voimistui kaikilla alatoimialoilla. Koronaa edeltänyt taso on saavutettu tai ylitetty metallien jalostuksessa sekä metalli-, elektroniikka- ja sähkötuotteissa. Myös viennin arvo nousi hyvin ripeästi. Koneiden ja laitteiden valmistuksen kehitys kääntyi nousuun samoin kuin metallituotteiden valmistuksen. Myös elektroniikka- ja sähkötuotteiden valmistus alkoi toipua. Teknologiateollisuuden henkilöstömäärä alkoi kohota keväällä, mutta nousu jäi vähän toimialojen keskiarvoa vaatimattomammaksi. </a:t>
            </a:r>
          </a:p>
          <a:p>
            <a:pPr>
              <a:defRPr/>
            </a:pPr>
            <a:r>
              <a:rPr lang="fi-FI" altLang="fi-FI" sz="1800" b="1" dirty="0"/>
              <a:t>Koko maassa keskimäärin liikevaihdon kehitys oli Satakuntaa selvästi vaisumpaa.  Viennissäkin ero oli huomattava Satakunnan hyväksi johtuen ainakin osin maakunnan koneiden sekä metallituotteiden valmistuksen paremmasta vedosta. Teknologiateollisuus ry:n marraskuun katsauksen mukaan uusien tilausten arvo oli heinä-syyskuussa 6 % pienempi kuin vuoden toisella neljänneksellä, mutta 7 % suurempi kuin edellisvuoden vastaavalla ajanjaksolla. Tilauskertymän kasvun notkahdus edelliseen neljännekseen nähden viestii siitä, että kovin kasvuvauhti on kenties jo nähty. Tilauskannan arvo nousi silti yhä syksyllä ja ala kasvanee jatkossakin. </a:t>
            </a:r>
            <a:endParaRPr lang="fi-FI" altLang="fi-FI" sz="18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A3B24090-0CDE-4544-94B3-326E41E37C1A}"/>
              </a:ext>
            </a:extLst>
          </p:cNvPr>
          <p:cNvPicPr>
            <a:picLocks noChangeAspect="1"/>
          </p:cNvPicPr>
          <p:nvPr/>
        </p:nvPicPr>
        <p:blipFill>
          <a:blip r:embed="rId3"/>
          <a:stretch>
            <a:fillRect/>
          </a:stretch>
        </p:blipFill>
        <p:spPr>
          <a:xfrm>
            <a:off x="0" y="5217718"/>
            <a:ext cx="11956776" cy="1584633"/>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10242" name="Picture 2">
            <a:extLst>
              <a:ext uri="{FF2B5EF4-FFF2-40B4-BE49-F238E27FC236}">
                <a16:creationId xmlns:a16="http://schemas.microsoft.com/office/drawing/2014/main" id="{2A6B2D21-09A9-498C-BF93-225DB3B60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834"/>
            <a:ext cx="5096548" cy="31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FAD7F4EA-A3BA-4713-A5DF-3AAB8FC1E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268" y="622550"/>
            <a:ext cx="5200116" cy="317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A0D10760-ABAA-4BAD-9240-EBED00495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62" y="3569186"/>
            <a:ext cx="5372100" cy="32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8AB3787F-BA98-4450-8492-B681D843B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9" y="3792807"/>
            <a:ext cx="5123533" cy="316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678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83804" y="1214978"/>
            <a:ext cx="6398554" cy="3834653"/>
          </a:xfrm>
        </p:spPr>
        <p:txBody>
          <a:bodyPr>
            <a:normAutofit lnSpcReduction="10000"/>
          </a:bodyPr>
          <a:lstStyle/>
          <a:p>
            <a:pPr>
              <a:defRPr/>
            </a:pPr>
            <a:r>
              <a:rPr lang="fi-FI" altLang="fi-FI" sz="1800" b="1" dirty="0"/>
              <a:t>Metallien jalostuksen liikevaihdon nousu jatkui hyvin ripeänä Satakunnassa. Taustalla vaikuttanee kuparin hinnan nousu. Myös valtakunnallisesti alan liikevaihto kohosi vauhdilla etenkin keväällä. </a:t>
            </a:r>
          </a:p>
          <a:p>
            <a:pPr>
              <a:defRPr/>
            </a:pPr>
            <a:r>
              <a:rPr lang="fi-FI" altLang="fi-FI" sz="1800" b="1" dirty="0"/>
              <a:t>Teknologiateollisuus ry:n mukaan maamme metallien jalostusyritysten (terästuotteet, värimetallit, valut, metallimalmit) liikevaihto Suomessa kohosi tämän vuoden tammi-heinäkuussa peräti 24 % viime vuoden vastaavaan ajankohtaan verrattuna. Liikevaihtoa on kasvattanut merkittävästi  nousseet tuottajahinnat metallien jalostuksessa. Terästuotteiden, värimetallien, valujen ja metallimalmien yhteenlaskettu tuotannon määrä Suomessa oli tammi-elokuussa 2021 noin yhdeksän prosenttia suurempi kuin vuosi sitten vastaavaan aikaan. Metallien jalostajien henkilöstömäärä oli Suomessa vuoden 2021 syyskuussa yhtä suuri kuin vuonna 2020 keskimäärin.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147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4BA753A5-7505-46E5-A31E-88BEB66E0DC0}"/>
              </a:ext>
            </a:extLst>
          </p:cNvPr>
          <p:cNvPicPr>
            <a:picLocks noChangeAspect="1"/>
          </p:cNvPicPr>
          <p:nvPr/>
        </p:nvPicPr>
        <p:blipFill>
          <a:blip r:embed="rId3"/>
          <a:stretch>
            <a:fillRect/>
          </a:stretch>
        </p:blipFill>
        <p:spPr>
          <a:xfrm>
            <a:off x="0" y="5499089"/>
            <a:ext cx="8932997" cy="1358911"/>
          </a:xfrm>
          <a:prstGeom prst="rect">
            <a:avLst/>
          </a:prstGeom>
        </p:spPr>
      </p:pic>
      <p:pic>
        <p:nvPicPr>
          <p:cNvPr id="11266" name="Picture 2">
            <a:extLst>
              <a:ext uri="{FF2B5EF4-FFF2-40B4-BE49-F238E27FC236}">
                <a16:creationId xmlns:a16="http://schemas.microsoft.com/office/drawing/2014/main" id="{94D1F33A-D5E6-4063-8239-562C68137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366" y="956985"/>
            <a:ext cx="5565041" cy="339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781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8490" y="1027157"/>
            <a:ext cx="6478339" cy="1753939"/>
          </a:xfrm>
        </p:spPr>
        <p:txBody>
          <a:bodyPr>
            <a:normAutofit/>
          </a:bodyPr>
          <a:lstStyle/>
          <a:p>
            <a:pPr>
              <a:defRPr/>
            </a:pPr>
            <a:r>
              <a:rPr lang="fi-FI" altLang="fi-FI" sz="1800" b="1" dirty="0"/>
              <a:t>Metallituotteiden valmistuksen liikevaihto laski Satakunnassa yhä hieman aivan vuoden 2021 alussa. Vuoden 2021 keväällä alan liikevaihto kääntyi nopeaan nousuun. Koko maassa keskimäärin liikevaihto aleni vuoden 2021 tammi-maaliskuussa, mutta Satakunnan tapaan ripeä nousu alkoi huhti-kesäkuussa. Vuoden 2019 taso on ylitetty molemmilla alueilla. </a:t>
            </a:r>
          </a:p>
          <a:p>
            <a:pPr>
              <a:defRPr/>
            </a:pPr>
            <a:endParaRPr lang="fi-FI" altLang="fi-FI" sz="18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69" y="1705806"/>
            <a:ext cx="10285335" cy="1461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58490" y="2706062"/>
            <a:ext cx="6641038" cy="2288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Teknologiateollisuus ry:n mukaan maamme kone- ja metallituoteteollisuuden yritysten saamien uusien  tilausten arvo laski heinä-syyskuussa peräti 14 % edelliseen neljännekseen verrattuna. Edellisvuoden vastaavaan ajanjaksoon verrattuna saatujen uusien tilausten arvo nousi  13 %. Tilauskannan arvo oli syyskuun lopussa viisi prosenttia suurempi kuin kesäkuun lopussa ja 19 % suurempi kuin vuoden 2020 syyskuussa. Liikevaihto on jatkossakin nousussa. Huomattavaa on edelleen telakoiden suuri osuus tilauskannan kokonaisarvosta. Telakat eivät kuitenkaan sisälly tässä ja seuraavassa kalvossa esitettyihin lukuihin. </a:t>
            </a:r>
          </a:p>
        </p:txBody>
      </p:sp>
      <p:pic>
        <p:nvPicPr>
          <p:cNvPr id="9" name="Picture 8">
            <a:extLst>
              <a:ext uri="{FF2B5EF4-FFF2-40B4-BE49-F238E27FC236}">
                <a16:creationId xmlns:a16="http://schemas.microsoft.com/office/drawing/2014/main" id="{622E88BB-2476-41E5-8ADB-CD17DFE20B07}"/>
              </a:ext>
            </a:extLst>
          </p:cNvPr>
          <p:cNvPicPr>
            <a:picLocks noChangeAspect="1"/>
          </p:cNvPicPr>
          <p:nvPr/>
        </p:nvPicPr>
        <p:blipFill>
          <a:blip r:embed="rId3"/>
          <a:stretch>
            <a:fillRect/>
          </a:stretch>
        </p:blipFill>
        <p:spPr>
          <a:xfrm>
            <a:off x="0" y="5541674"/>
            <a:ext cx="8723865" cy="1327098"/>
          </a:xfrm>
          <a:prstGeom prst="rect">
            <a:avLst/>
          </a:prstGeom>
        </p:spPr>
      </p:pic>
      <p:pic>
        <p:nvPicPr>
          <p:cNvPr id="12290" name="Picture 2">
            <a:extLst>
              <a:ext uri="{FF2B5EF4-FFF2-40B4-BE49-F238E27FC236}">
                <a16:creationId xmlns:a16="http://schemas.microsoft.com/office/drawing/2014/main" id="{3F509B8A-4374-4768-9847-8DBD20811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369" y="994653"/>
            <a:ext cx="5335927" cy="32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204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88620" y="1288509"/>
            <a:ext cx="6301371" cy="3766727"/>
          </a:xfrm>
        </p:spPr>
        <p:txBody>
          <a:bodyPr>
            <a:normAutofit/>
          </a:bodyPr>
          <a:lstStyle/>
          <a:p>
            <a:pPr>
              <a:defRPr/>
            </a:pPr>
            <a:r>
              <a:rPr lang="fi-FI" altLang="fi-FI" sz="1800" b="1" dirty="0"/>
              <a:t>Satakunnan koneiden ja laitteiden valmistus näyttää kärsineen merkittävästi koronakriisistä. Konepajateollisuuden tilanne on ollut Satakunnassa haastava muutaman viime vuoden ajan, sillä mm. öljyn hinta ei ole noussut riittävästi, jotta alan laitteiston kysyntä olisi päässyt kunnolla elpymään. Lisäksi muutama merkittävä valmistaja on kohdannut ainakin tilapäisiä kysyntähäiriöitä. Liikevaihto kasvoi kuitenkin hieman vuoden 2021 ensimmäisellä puoliskolla. Alan liikevaihto on yhä selvästi matalampi kuin huippuvuonna 2014. </a:t>
            </a:r>
          </a:p>
          <a:p>
            <a:pPr>
              <a:defRPr/>
            </a:pPr>
            <a:r>
              <a:rPr lang="fi-FI" altLang="fi-FI" sz="1800" b="1" dirty="0"/>
              <a:t>Koko maassa keskimäärin koronakriisi piti liikevaihdon tiukassa laskussa vuoden 2021 kevääseen saakka, jolloin monen muun alan tavoin rivakka elpyminen käynnistyi.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35</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AF26C269-3590-4E21-AC0F-74EBDB03C82F}"/>
              </a:ext>
            </a:extLst>
          </p:cNvPr>
          <p:cNvPicPr>
            <a:picLocks noChangeAspect="1"/>
          </p:cNvPicPr>
          <p:nvPr/>
        </p:nvPicPr>
        <p:blipFill>
          <a:blip r:embed="rId3"/>
          <a:stretch>
            <a:fillRect/>
          </a:stretch>
        </p:blipFill>
        <p:spPr>
          <a:xfrm>
            <a:off x="0" y="5400432"/>
            <a:ext cx="9581535" cy="1457568"/>
          </a:xfrm>
          <a:prstGeom prst="rect">
            <a:avLst/>
          </a:prstGeom>
        </p:spPr>
      </p:pic>
      <p:pic>
        <p:nvPicPr>
          <p:cNvPr id="13314" name="Picture 2">
            <a:extLst>
              <a:ext uri="{FF2B5EF4-FFF2-40B4-BE49-F238E27FC236}">
                <a16:creationId xmlns:a16="http://schemas.microsoft.com/office/drawing/2014/main" id="{3821BF55-C607-4EE3-916D-6BF28B432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783" y="1090613"/>
            <a:ext cx="5623747" cy="34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998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4354" y="1191142"/>
            <a:ext cx="5588186" cy="4199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Elektroniikka- ja sähkötuotteiden valmistuksessa liikevaihdon kasvu alkoi vuoden 2021 alussa Satakunnassa. Taustalla vaikuttaa se, että osa automaatio- ja robotiikka-alan yrityksistä sijoittuu tälle toimialalle ja niiden keskimääräinen kasvu oli ainakin ajoittain hyvin ripeää. Ala onkin elpynyt koronaa edeltäneelle tasolleen. </a:t>
            </a:r>
          </a:p>
          <a:p>
            <a:pPr>
              <a:defRPr/>
            </a:pPr>
            <a:r>
              <a:rPr lang="fi-FI" altLang="fi-FI" sz="1800" b="1" dirty="0"/>
              <a:t>Valtakunnallisesti nousu jatkui yhä aivan vuoden 2021 alussa, mutta keväällä liikevaihto aleni. Ala on kuitenkin kirinyt pitkän ajan pudotuksen, joka tapahtui Nokian matkapuhelintuotannon päättymisen myötä. Tilauskanta ja uudet tilaukset ovat olleet keskimäärin nousussa, mutta alan kehityksen uskotaan jäävän odotuksia kehnommaksi komponenttipulan vuoksi (Teknologiateollisuus ry). </a:t>
            </a:r>
          </a:p>
          <a:p>
            <a:pPr>
              <a:defRPr/>
            </a:pPr>
            <a:endParaRPr lang="fi-FI" altLang="fi-FI" sz="1400" b="1" dirty="0"/>
          </a:p>
        </p:txBody>
      </p:sp>
      <p:pic>
        <p:nvPicPr>
          <p:cNvPr id="9" name="Picture 8">
            <a:extLst>
              <a:ext uri="{FF2B5EF4-FFF2-40B4-BE49-F238E27FC236}">
                <a16:creationId xmlns:a16="http://schemas.microsoft.com/office/drawing/2014/main" id="{06AA59A0-A3F0-4BDE-AC6F-3068A00B5F6E}"/>
              </a:ext>
            </a:extLst>
          </p:cNvPr>
          <p:cNvPicPr>
            <a:picLocks noChangeAspect="1"/>
          </p:cNvPicPr>
          <p:nvPr/>
        </p:nvPicPr>
        <p:blipFill>
          <a:blip r:embed="rId3"/>
          <a:stretch>
            <a:fillRect/>
          </a:stretch>
        </p:blipFill>
        <p:spPr>
          <a:xfrm>
            <a:off x="0" y="5552751"/>
            <a:ext cx="8566436" cy="1303149"/>
          </a:xfrm>
          <a:prstGeom prst="rect">
            <a:avLst/>
          </a:prstGeom>
        </p:spPr>
      </p:pic>
      <p:pic>
        <p:nvPicPr>
          <p:cNvPr id="14338" name="Picture 2">
            <a:extLst>
              <a:ext uri="{FF2B5EF4-FFF2-40B4-BE49-F238E27FC236}">
                <a16:creationId xmlns:a16="http://schemas.microsoft.com/office/drawing/2014/main" id="{4F7E2D25-54A3-4709-81A5-11D0CC103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022" y="1054454"/>
            <a:ext cx="6005652" cy="36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257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0041" y="1271215"/>
            <a:ext cx="6262626"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Satakunnan automaatio- ja robotiikkaklusteriin (ml. tekoäly) luetaan yli sata yritystä ja organisaatiota. Tähän tarkasteluun on valittu tilastoinnin luotettavuuden varmistamiseksi 52 ydinorganisaatiota, joiden toiminnasta suurin osa lukeutuu alaan. </a:t>
            </a:r>
          </a:p>
          <a:p>
            <a:pPr>
              <a:defRPr/>
            </a:pPr>
            <a:r>
              <a:rPr lang="fi-FI" altLang="fi-FI" sz="1800" b="1" dirty="0"/>
              <a:t>Automaatio- ja robotiikka-alan yritysten liikevaihdon kasvu käynnistyi uudelleen vahvana vuoden 2021 alussa. Huhti-kesäkuussa liikevaihto sen sijaan tippui selvästi, eikä vuoden 2019 tasolle ole ylletty. Taustalla saattaa vaikuttaa merkittävimmän toimijan, </a:t>
            </a:r>
            <a:r>
              <a:rPr lang="fi-FI" altLang="fi-FI" sz="1800" b="1" dirty="0" err="1"/>
              <a:t>Cimcorpin</a:t>
            </a:r>
            <a:r>
              <a:rPr lang="fi-FI" altLang="fi-FI" sz="1800" b="1" dirty="0"/>
              <a:t> tilauskannan vaihtelut. Henkilöstömäärä on kohonnut selvästi alkuvuoden aikana. Tämä viittaa osaltaan liikevaihdon laskun johtuneen merkittävien tilausten laskutusten osumisesta edellisvuoden vertailuajankohtaan. Alan näkymät ovat edelleen suotuisat.</a:t>
            </a:r>
          </a:p>
        </p:txBody>
      </p:sp>
      <p:pic>
        <p:nvPicPr>
          <p:cNvPr id="11" name="Picture 10">
            <a:extLst>
              <a:ext uri="{FF2B5EF4-FFF2-40B4-BE49-F238E27FC236}">
                <a16:creationId xmlns:a16="http://schemas.microsoft.com/office/drawing/2014/main" id="{F49EB6A9-C67F-4546-8F2E-20B9B27B7B9F}"/>
              </a:ext>
            </a:extLst>
          </p:cNvPr>
          <p:cNvPicPr>
            <a:picLocks noChangeAspect="1"/>
          </p:cNvPicPr>
          <p:nvPr/>
        </p:nvPicPr>
        <p:blipFill>
          <a:blip r:embed="rId3"/>
          <a:stretch>
            <a:fillRect/>
          </a:stretch>
        </p:blipFill>
        <p:spPr>
          <a:xfrm>
            <a:off x="0" y="5540657"/>
            <a:ext cx="7003701" cy="1254151"/>
          </a:xfrm>
          <a:prstGeom prst="rect">
            <a:avLst/>
          </a:prstGeom>
        </p:spPr>
      </p:pic>
      <p:pic>
        <p:nvPicPr>
          <p:cNvPr id="15362" name="Picture 2">
            <a:extLst>
              <a:ext uri="{FF2B5EF4-FFF2-40B4-BE49-F238E27FC236}">
                <a16:creationId xmlns:a16="http://schemas.microsoft.com/office/drawing/2014/main" id="{49958159-F46C-4922-AACC-33F67B7F4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866" y="575846"/>
            <a:ext cx="5289541" cy="322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20C67629-C06B-4249-B627-A82B5A0644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756" y="3632478"/>
            <a:ext cx="5289542" cy="322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65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AEC11D-CC43-4B20-9E37-644F8FA2E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41" y="754147"/>
            <a:ext cx="4783514" cy="295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344473" y="2319554"/>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2021</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2020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347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2353978" y="420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52 puhtaasti</a:t>
            </a:r>
          </a:p>
          <a:p>
            <a:pPr>
              <a:defRPr/>
            </a:pPr>
            <a:r>
              <a:rPr lang="fi-FI" sz="12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9490641" y="1577494"/>
            <a:ext cx="2080654"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3,5 %</a:t>
            </a:r>
          </a:p>
          <a:p>
            <a:pPr algn="ctr">
              <a:defRPr/>
            </a:pPr>
            <a:r>
              <a:rPr lang="fi-FI" sz="1200" dirty="0">
                <a:solidFill>
                  <a:prstClr val="white">
                    <a:lumMod val="50000"/>
                  </a:prstClr>
                </a:solidFill>
                <a:latin typeface="Calibri" panose="020F0502020204030204"/>
              </a:rPr>
              <a:t>Teollisuus keskimäärin </a:t>
            </a:r>
            <a:r>
              <a:rPr lang="fi-FI" sz="1200" dirty="0">
                <a:solidFill>
                  <a:srgbClr val="00B0F0"/>
                </a:solidFill>
                <a:latin typeface="Calibri" panose="020F0502020204030204"/>
              </a:rPr>
              <a:t>-4,8 </a:t>
            </a:r>
            <a:r>
              <a:rPr lang="fi-FI" sz="1200" dirty="0">
                <a:solidFill>
                  <a:prstClr val="white">
                    <a:lumMod val="50000"/>
                  </a:prstClr>
                </a:solidFill>
                <a:latin typeface="Calibri" panose="020F0502020204030204"/>
              </a:rPr>
              <a:t>% </a:t>
            </a:r>
          </a:p>
        </p:txBody>
      </p:sp>
      <p:sp>
        <p:nvSpPr>
          <p:cNvPr id="19" name="Rectangle 18"/>
          <p:cNvSpPr/>
          <p:nvPr/>
        </p:nvSpPr>
        <p:spPr>
          <a:xfrm>
            <a:off x="1711108" y="3674010"/>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63,6 %</a:t>
            </a:r>
          </a:p>
        </p:txBody>
      </p:sp>
      <p:sp>
        <p:nvSpPr>
          <p:cNvPr id="23" name="Rectangle 22"/>
          <p:cNvSpPr/>
          <p:nvPr/>
        </p:nvSpPr>
        <p:spPr>
          <a:xfrm>
            <a:off x="6279683" y="3150778"/>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2020</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1260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711107" y="4680896"/>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78,6 %</a:t>
            </a:r>
          </a:p>
        </p:txBody>
      </p:sp>
      <p:sp>
        <p:nvSpPr>
          <p:cNvPr id="51" name="Suorakulmio 20"/>
          <p:cNvSpPr/>
          <p:nvPr/>
        </p:nvSpPr>
        <p:spPr>
          <a:xfrm>
            <a:off x="3607766" y="4914290"/>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a:t>
            </a:r>
            <a:r>
              <a:rPr lang="fi-FI" sz="1200" dirty="0">
                <a:solidFill>
                  <a:srgbClr val="00B0F0"/>
                </a:solidFill>
                <a:latin typeface="Calibri" panose="020F0502020204030204"/>
              </a:rPr>
              <a:t>2,3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a:t>
            </a:r>
            <a:r>
              <a:rPr lang="fi-FI" sz="1200" dirty="0">
                <a:solidFill>
                  <a:srgbClr val="00B0F0"/>
                </a:solidFill>
                <a:latin typeface="Calibri" panose="020F0502020204030204"/>
              </a:rPr>
              <a:t>-10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18.11.2021</a:t>
            </a:r>
          </a:p>
        </p:txBody>
      </p:sp>
      <p:pic>
        <p:nvPicPr>
          <p:cNvPr id="11" name="Picture 10"/>
          <p:cNvPicPr>
            <a:picLocks noChangeAspect="1"/>
          </p:cNvPicPr>
          <p:nvPr/>
        </p:nvPicPr>
        <p:blipFill>
          <a:blip r:embed="rId5"/>
          <a:stretch>
            <a:fillRect/>
          </a:stretch>
        </p:blipFill>
        <p:spPr>
          <a:xfrm>
            <a:off x="8169605" y="5663960"/>
            <a:ext cx="2375968" cy="621254"/>
          </a:xfrm>
          <a:prstGeom prst="rect">
            <a:avLst/>
          </a:prstGeom>
        </p:spPr>
      </p:pic>
      <p:sp>
        <p:nvSpPr>
          <p:cNvPr id="7" name="TextBox 6"/>
          <p:cNvSpPr txBox="1"/>
          <p:nvPr/>
        </p:nvSpPr>
        <p:spPr>
          <a:xfrm>
            <a:off x="4992367" y="1307725"/>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1-6/21 vs. </a:t>
            </a:r>
          </a:p>
          <a:p>
            <a:pPr algn="ctr">
              <a:defRPr/>
            </a:pPr>
            <a:r>
              <a:rPr lang="fi-FI" sz="1400" b="1" dirty="0">
                <a:solidFill>
                  <a:prstClr val="black"/>
                </a:solidFill>
                <a:latin typeface="Calibri" panose="020F0502020204030204"/>
              </a:rPr>
              <a:t>1-6/20:</a:t>
            </a:r>
          </a:p>
          <a:p>
            <a:pPr>
              <a:defRPr/>
            </a:pPr>
            <a:r>
              <a:rPr lang="fi-FI" sz="1400" b="1" dirty="0">
                <a:solidFill>
                  <a:srgbClr val="0070C0"/>
                </a:solidFill>
                <a:latin typeface="Calibri" panose="020F0502020204030204"/>
              </a:rPr>
              <a:t>Liikevaihto </a:t>
            </a:r>
            <a:r>
              <a:rPr lang="fi-FI" sz="1400" b="1" dirty="0">
                <a:solidFill>
                  <a:schemeClr val="tx1"/>
                </a:solidFill>
                <a:latin typeface="Calibri" panose="020F0502020204030204"/>
              </a:rPr>
              <a:t>+</a:t>
            </a:r>
            <a:r>
              <a:rPr lang="fi-FI" sz="1400" b="1" dirty="0">
                <a:solidFill>
                  <a:prstClr val="black"/>
                </a:solidFill>
                <a:latin typeface="Calibri" panose="020F0502020204030204"/>
              </a:rPr>
              <a:t>12,0 %</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+6,3 %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spTree>
    <p:extLst>
      <p:ext uri="{BB962C8B-B14F-4D97-AF65-F5344CB8AC3E}">
        <p14:creationId xmlns:p14="http://schemas.microsoft.com/office/powerpoint/2010/main" val="1244713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479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meriteollisuusklusteri</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3449" y="1152262"/>
            <a:ext cx="5012911" cy="3858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Satakunnan meriklusteriin luetaan tässä yhteydessä vajaat 50 alueella toimivaa meriteollisuuden kone- ja laitevalmistajaa sekä telakkaa. Laivanrakennuksessa Rauma </a:t>
            </a:r>
            <a:r>
              <a:rPr lang="fi-FI" altLang="fi-FI" sz="1800" b="1" dirty="0" err="1"/>
              <a:t>Marine</a:t>
            </a:r>
            <a:r>
              <a:rPr lang="fi-FI" altLang="fi-FI" sz="1800" b="1" dirty="0"/>
              <a:t> </a:t>
            </a:r>
            <a:r>
              <a:rPr lang="fi-FI" altLang="fi-FI" sz="1800" b="1" dirty="0" err="1"/>
              <a:t>Constructions</a:t>
            </a:r>
            <a:r>
              <a:rPr lang="fi-FI" altLang="fi-FI" sz="1800" b="1" dirty="0"/>
              <a:t> Oy:llä on tällä hetkellä vahva tilauskanta ja uusia tilauksiakin on saatu.  Mäntyluodon telakan tilanne lienee vakautumassa uuden omistajan myötä. Liikevaihto kuitenkin laski vuoden 2021 tammi-kesäkuussa. Taustalla vaikuttanee ainakin osin tilausten laskutusaikataulu. </a:t>
            </a:r>
            <a:r>
              <a:rPr lang="fi-FI" altLang="fi-FI" sz="1800" b="1" dirty="0" err="1"/>
              <a:t>RMC:n</a:t>
            </a:r>
            <a:r>
              <a:rPr lang="fi-FI" altLang="fi-FI" sz="1800" b="1" dirty="0"/>
              <a:t> verkostomainen toimintatapa luo kuitenkin haasteen tilastoinnin luotettavuuteen. </a:t>
            </a:r>
          </a:p>
        </p:txBody>
      </p:sp>
      <p:pic>
        <p:nvPicPr>
          <p:cNvPr id="6" name="Picture 5">
            <a:extLst>
              <a:ext uri="{FF2B5EF4-FFF2-40B4-BE49-F238E27FC236}">
                <a16:creationId xmlns:a16="http://schemas.microsoft.com/office/drawing/2014/main" id="{83A2F0E1-4FA7-43B2-B0F4-3321C68AA751}"/>
              </a:ext>
            </a:extLst>
          </p:cNvPr>
          <p:cNvPicPr>
            <a:picLocks noChangeAspect="1"/>
          </p:cNvPicPr>
          <p:nvPr/>
        </p:nvPicPr>
        <p:blipFill>
          <a:blip r:embed="rId3"/>
          <a:stretch>
            <a:fillRect/>
          </a:stretch>
        </p:blipFill>
        <p:spPr>
          <a:xfrm>
            <a:off x="290761" y="5190428"/>
            <a:ext cx="8716080" cy="1495178"/>
          </a:xfrm>
          <a:prstGeom prst="rect">
            <a:avLst/>
          </a:prstGeom>
        </p:spPr>
      </p:pic>
      <p:pic>
        <p:nvPicPr>
          <p:cNvPr id="16386" name="Picture 2">
            <a:extLst>
              <a:ext uri="{FF2B5EF4-FFF2-40B4-BE49-F238E27FC236}">
                <a16:creationId xmlns:a16="http://schemas.microsoft.com/office/drawing/2014/main" id="{59EBD8B3-1CE5-4B47-89A7-3CED1F058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398" y="982397"/>
            <a:ext cx="6092403" cy="37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41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5450834" y="692696"/>
            <a:ext cx="4980375" cy="6463308"/>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50 %, koko maa 27 % (2019)</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neljänneksi korkein v. 2020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6,9 % </a:t>
            </a:r>
            <a:r>
              <a:rPr lang="fi-FI" dirty="0">
                <a:solidFill>
                  <a:prstClr val="black"/>
                </a:solidFill>
                <a:latin typeface="Arial" panose="020B0604020202020204" pitchFamily="34" charset="0"/>
                <a:cs typeface="Arial" panose="020B0604020202020204" pitchFamily="34" charset="0"/>
              </a:rPr>
              <a:t>(väestöosuus 3,9 %)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kehitys oli maakunnista kolmanneksi paras 19 maakunnasta. Satakunnan osuus jo </a:t>
            </a:r>
            <a:r>
              <a:rPr lang="fi-FI" b="1" dirty="0">
                <a:solidFill>
                  <a:prstClr val="black"/>
                </a:solidFill>
                <a:latin typeface="Arial" panose="020B0604020202020204" pitchFamily="34" charset="0"/>
                <a:cs typeface="Arial" panose="020B0604020202020204" pitchFamily="34" charset="0"/>
              </a:rPr>
              <a:t>7,8 %</a:t>
            </a:r>
            <a:r>
              <a:rPr lang="fi-FI" dirty="0">
                <a:solidFill>
                  <a:prstClr val="black"/>
                </a:solidFill>
                <a:latin typeface="Arial" panose="020B0604020202020204" pitchFamily="34" charset="0"/>
                <a:cs typeface="Arial" panose="020B0604020202020204" pitchFamily="34" charset="0"/>
              </a:rPr>
              <a:t> viennistä vuoden 2021 tammi-kesäkuussa.</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Teollisuuden vienti/</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5. korkein! </a:t>
            </a:r>
            <a:r>
              <a:rPr lang="fi-FI" dirty="0">
                <a:solidFill>
                  <a:prstClr val="black"/>
                </a:solidFill>
                <a:latin typeface="Arial" panose="020B0604020202020204" pitchFamily="34" charset="0"/>
                <a:cs typeface="Arial" panose="020B0604020202020204" pitchFamily="34" charset="0"/>
              </a:rPr>
              <a:t>(ks. oheinen kartogrammi, v. 2019 tiedot Tilastokeskus).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11,2 % </a:t>
            </a:r>
            <a:r>
              <a:rPr lang="fi-FI" dirty="0">
                <a:solidFill>
                  <a:prstClr val="black"/>
                </a:solidFill>
                <a:latin typeface="Arial" panose="020B0604020202020204" pitchFamily="34" charset="0"/>
                <a:cs typeface="Arial" panose="020B0604020202020204" pitchFamily="34" charset="0"/>
              </a:rPr>
              <a:t>ja tuonnista 6,6 % (yht. 9,0 %), kun väestöosuus on 3,9 % (v. 2019).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3FCEED4-57FF-44AA-AA85-2A9C8ADC3B51}"/>
              </a:ext>
            </a:extLst>
          </p:cNvPr>
          <p:cNvPicPr>
            <a:picLocks noChangeAspect="1"/>
          </p:cNvPicPr>
          <p:nvPr/>
        </p:nvPicPr>
        <p:blipFill>
          <a:blip r:embed="rId2"/>
          <a:stretch>
            <a:fillRect/>
          </a:stretch>
        </p:blipFill>
        <p:spPr>
          <a:xfrm>
            <a:off x="1692910" y="853816"/>
            <a:ext cx="3771528" cy="5330304"/>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500"/>
            <a:ext cx="5905683"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Pori–Huittinen-teollisuusvyöhyke koostuu noin 600:sta teollisuus- ja insinööripalveluyrityksestä, jotka toimivat Porin Kaanaasta Huittisiin ulottuvalla vyöhykkeellä. Mukana ovat myös Noormarkku sekä Porin keskusta lähiöineen.</a:t>
            </a:r>
          </a:p>
          <a:p>
            <a:pPr>
              <a:defRPr/>
            </a:pPr>
            <a:r>
              <a:rPr lang="fi-FI" altLang="fi-FI" sz="1800" b="1" dirty="0"/>
              <a:t>Teollisuusvyöhykkeellä liikevaihto kasvoi nopeasti vuoden 2021 tammi-kesäkuussa. Ainakin metallien jalostus on kehittynyt edelleen erittäin suotuisasti, ja automaatiokin ainakin osin. Myös muun teollisuuden vire on kohentunut ja liikevaihto on selvästi vuotta 2019 suurempi. </a:t>
            </a:r>
            <a:r>
              <a:rPr lang="fi-FI" altLang="fi-FI" sz="1800" b="1" dirty="0" err="1"/>
              <a:t>Venatorin</a:t>
            </a:r>
            <a:r>
              <a:rPr lang="fi-FI" altLang="fi-FI" sz="1800" b="1" dirty="0"/>
              <a:t> jättämä aukko on myös kuroutumassa vähitellen umpeen muun teollisuuden hyvän vireen ansiosta. Myös liike-elämän palveluiden kehitys on kääntynyt lievään nousuun, tämä pätee mahdollisesti myös insinööripalveluyrityksiin. </a:t>
            </a:r>
          </a:p>
        </p:txBody>
      </p:sp>
      <p:pic>
        <p:nvPicPr>
          <p:cNvPr id="9" name="Picture 8">
            <a:extLst>
              <a:ext uri="{FF2B5EF4-FFF2-40B4-BE49-F238E27FC236}">
                <a16:creationId xmlns:a16="http://schemas.microsoft.com/office/drawing/2014/main" id="{451A2234-E6B0-471E-8AE5-7EFA51ABE241}"/>
              </a:ext>
            </a:extLst>
          </p:cNvPr>
          <p:cNvPicPr>
            <a:picLocks noChangeAspect="1"/>
          </p:cNvPicPr>
          <p:nvPr/>
        </p:nvPicPr>
        <p:blipFill>
          <a:blip r:embed="rId3"/>
          <a:stretch>
            <a:fillRect/>
          </a:stretch>
        </p:blipFill>
        <p:spPr>
          <a:xfrm>
            <a:off x="-931" y="5483134"/>
            <a:ext cx="8014723" cy="1374866"/>
          </a:xfrm>
          <a:prstGeom prst="rect">
            <a:avLst/>
          </a:prstGeom>
        </p:spPr>
      </p:pic>
      <p:pic>
        <p:nvPicPr>
          <p:cNvPr id="17410" name="Picture 2">
            <a:extLst>
              <a:ext uri="{FF2B5EF4-FFF2-40B4-BE49-F238E27FC236}">
                <a16:creationId xmlns:a16="http://schemas.microsoft.com/office/drawing/2014/main" id="{639B8523-B82B-45C9-BACC-729196FC8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827" y="956985"/>
            <a:ext cx="6052653" cy="369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3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256" y="1191142"/>
            <a:ext cx="5573496"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Meri-Porin teollisuuspuisto koostuu runsaasta sadasta yrityksestä, jotka toimivat Porin Mäntyluodon, </a:t>
            </a:r>
            <a:r>
              <a:rPr lang="fi-FI" altLang="fi-FI" sz="1800" b="1" dirty="0" err="1"/>
              <a:t>Kirrisannan</a:t>
            </a:r>
            <a:r>
              <a:rPr lang="fi-FI" altLang="fi-FI" sz="1800" b="1" dirty="0"/>
              <a:t>, Reposaaren, Tahkoluodon, Ahlaisten ja </a:t>
            </a:r>
            <a:r>
              <a:rPr lang="fi-FI" altLang="fi-FI" sz="1800" b="1" dirty="0" err="1"/>
              <a:t>Lampin</a:t>
            </a:r>
            <a:r>
              <a:rPr lang="fi-FI" altLang="fi-FI" sz="1800" b="1" dirty="0"/>
              <a:t> alueella. Meriteollisuudella on vahva rooli telakan ansiosta. Kaanaa ja </a:t>
            </a:r>
            <a:r>
              <a:rPr lang="fi-FI" altLang="fi-FI" sz="1800" b="1" dirty="0" err="1"/>
              <a:t>Venator</a:t>
            </a:r>
            <a:r>
              <a:rPr lang="fi-FI" altLang="fi-FI" sz="1800" b="1" dirty="0"/>
              <a:t> eivät sisälly alueen tietoihin. </a:t>
            </a:r>
          </a:p>
          <a:p>
            <a:pPr>
              <a:defRPr/>
            </a:pPr>
            <a:r>
              <a:rPr lang="fi-FI" altLang="fi-FI" sz="1800" b="1" dirty="0"/>
              <a:t>Alavireinen kehitys päättyi vuoden 2021 alussa. Liikevaihto kasvoi kohisten huhti-kesäkuussa ja nousu ylsi toimialojen kärkiluokkaan. Mäntyluodon telakan kehitys lienee myönteisten lukujen takana ja telakka saanee uutta puhtia omistajanvaihdoksen myötä. </a:t>
            </a:r>
          </a:p>
          <a:p>
            <a:pPr>
              <a:defRPr/>
            </a:pPr>
            <a:endParaRPr lang="fi-FI" altLang="fi-FI" sz="1800" b="1" dirty="0"/>
          </a:p>
          <a:p>
            <a:pPr>
              <a:defRPr/>
            </a:pPr>
            <a:endParaRPr lang="fi-FI" altLang="fi-FI" sz="1800" b="1" dirty="0"/>
          </a:p>
          <a:p>
            <a:pPr>
              <a:defRPr/>
            </a:pPr>
            <a:endParaRPr lang="fi-FI" altLang="fi-FI" sz="1800" b="1" dirty="0"/>
          </a:p>
        </p:txBody>
      </p:sp>
      <p:pic>
        <p:nvPicPr>
          <p:cNvPr id="6" name="Picture 5">
            <a:extLst>
              <a:ext uri="{FF2B5EF4-FFF2-40B4-BE49-F238E27FC236}">
                <a16:creationId xmlns:a16="http://schemas.microsoft.com/office/drawing/2014/main" id="{683CD719-4B2E-4B76-91FB-C7DBC9447E80}"/>
              </a:ext>
            </a:extLst>
          </p:cNvPr>
          <p:cNvPicPr>
            <a:picLocks noChangeAspect="1"/>
          </p:cNvPicPr>
          <p:nvPr/>
        </p:nvPicPr>
        <p:blipFill>
          <a:blip r:embed="rId3"/>
          <a:stretch>
            <a:fillRect/>
          </a:stretch>
        </p:blipFill>
        <p:spPr>
          <a:xfrm>
            <a:off x="0" y="5719762"/>
            <a:ext cx="6635310" cy="1138238"/>
          </a:xfrm>
          <a:prstGeom prst="rect">
            <a:avLst/>
          </a:prstGeom>
        </p:spPr>
      </p:pic>
      <p:pic>
        <p:nvPicPr>
          <p:cNvPr id="18434" name="Picture 2">
            <a:extLst>
              <a:ext uri="{FF2B5EF4-FFF2-40B4-BE49-F238E27FC236}">
                <a16:creationId xmlns:a16="http://schemas.microsoft.com/office/drawing/2014/main" id="{3C91A459-C261-48DD-BA95-C46ACF825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890" y="880643"/>
            <a:ext cx="6564566" cy="400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54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1795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chemeClr val="accent4">
                    <a:lumMod val="50000"/>
                  </a:schemeClr>
                </a:solidFill>
                <a:effectLst>
                  <a:outerShdw blurRad="38100" dist="38100" dir="2700000" algn="tl">
                    <a:srgbClr val="000000">
                      <a:alpha val="43137"/>
                    </a:srgbClr>
                  </a:outerShdw>
                </a:effectLst>
                <a:latin typeface="Calibri Light" panose="020F0302020204030204"/>
              </a:rPr>
              <a:t>TAMMI−</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SYYSkuu</a:t>
            </a:r>
            <a:r>
              <a:rPr lang="en-GB" altLang="fi-FI" sz="2700" b="1" cap="all" spc="-50" dirty="0">
                <a:solidFill>
                  <a:schemeClr val="accent4">
                    <a:lumMod val="50000"/>
                  </a:schemeClr>
                </a:solidFill>
                <a:effectLst>
                  <a:outerShdw blurRad="38100" dist="38100" dir="2700000" algn="tl">
                    <a:srgbClr val="000000">
                      <a:alpha val="43137"/>
                    </a:srgbClr>
                  </a:outerShdw>
                </a:effectLst>
                <a:latin typeface="Calibri Light" panose="020F0302020204030204"/>
              </a:rPr>
              <a:t> 2021</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9040" y="860892"/>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rakentamisen liikevaihto kääntyi nopeaan nousuun vuoden 2021 keväällä. Henkilöstömääräkin alkoi kohota saaman aikaan voimakkaasti. Maassa keskimäärin rakennusalan liikevaihdon kehitys oli samansuuntaista, joskin kevään nousu jäi loivemmaksi. </a:t>
            </a:r>
          </a:p>
          <a:p>
            <a:pPr>
              <a:defRPr/>
            </a:pPr>
            <a:r>
              <a:rPr lang="fi-FI" altLang="fi-FI" sz="1600" b="1" dirty="0"/>
              <a:t>Rakennusteollisuus RT ry:n mukaan Satakunnan  talonrakentamisen suhdannetilanne  on koettu  pääosin  hyvänä. Rakennuttajat, suunnittelijat ja urakoitsijat odottavat töiden määrän pysyvän ennallaan tai kasvavan hieman syksyn ja tulevan talven aikana kevätkauteen verrattuna. Lupakehityksen perusteella asunto- ja toimitilarakentaminen näyttää hidastuvan.  Koko maassa täksi ja ensi vuodeksi ennakoidaan alalle reilun prosentin tai parin kasvua. Kasvun suurin vauhdittaja on asuntorakentaminen, joka on noussut jälleen ennätystasolle. </a:t>
            </a:r>
            <a:r>
              <a:rPr lang="fi-FI" altLang="fi-FI" sz="1600" b="1" dirty="0" err="1"/>
              <a:t>EK:n</a:t>
            </a:r>
            <a:r>
              <a:rPr lang="fi-FI" altLang="fi-FI" sz="1600" b="1" dirty="0"/>
              <a:t> mukaan rakennusalan luottamus oli marraskuussa hyvin vahva (saldo +13, keskiarvo -6). </a:t>
            </a:r>
          </a:p>
        </p:txBody>
      </p:sp>
      <p:pic>
        <p:nvPicPr>
          <p:cNvPr id="6" name="Picture 5">
            <a:extLst>
              <a:ext uri="{FF2B5EF4-FFF2-40B4-BE49-F238E27FC236}">
                <a16:creationId xmlns:a16="http://schemas.microsoft.com/office/drawing/2014/main" id="{437C2663-CC27-4A91-BA7A-1FA4ECEA0A88}"/>
              </a:ext>
            </a:extLst>
          </p:cNvPr>
          <p:cNvPicPr>
            <a:picLocks noChangeAspect="1"/>
          </p:cNvPicPr>
          <p:nvPr/>
        </p:nvPicPr>
        <p:blipFill>
          <a:blip r:embed="rId3"/>
          <a:stretch>
            <a:fillRect/>
          </a:stretch>
        </p:blipFill>
        <p:spPr>
          <a:xfrm>
            <a:off x="0" y="5711415"/>
            <a:ext cx="7362591" cy="1186024"/>
          </a:xfrm>
          <a:prstGeom prst="rect">
            <a:avLst/>
          </a:prstGeom>
        </p:spPr>
      </p:pic>
      <p:pic>
        <p:nvPicPr>
          <p:cNvPr id="19458" name="Picture 2">
            <a:extLst>
              <a:ext uri="{FF2B5EF4-FFF2-40B4-BE49-F238E27FC236}">
                <a16:creationId xmlns:a16="http://schemas.microsoft.com/office/drawing/2014/main" id="{7B6618A6-EDD8-4635-BDD1-29FCDDA1B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21" y="2554731"/>
            <a:ext cx="5190543" cy="316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2EA046F1-2D38-43D1-B2DB-F8EBCBDF9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035" y="2436268"/>
            <a:ext cx="5512931" cy="336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27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72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Sote</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065" y="1078529"/>
            <a:ext cx="5526569"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700" b="1" dirty="0"/>
              <a:t>Satakunnan palvelualojen kehitys jatkui vuoden 2021 tammi-kesäkuussa hieman muuta elinkeinoelämää vaisummissa merkeissä, joskin kaikki palvelualat pääsivät kasvuun kiinni viimeistään keväällä. Alakohtainen vaihtelu on ollut yhä suurta. Kaupan liikevaihto kasvoi kohisten, sillä korona on siirtänyt kysyntää kodeissa tapahtuvaan toimintaan. Liike-elämän palveluiden kasvu käynnistyi keväällä muun talouden nousun myötä. Myös majoitus- ja ravitsemistoiminnan liikevaihto kasvoi keväällä ripeästi pitkän tauon jälkeen rajoitustoimien lievennyttyä. Luovilla aloilla kevät sujui menestyksekkäästi. </a:t>
            </a:r>
          </a:p>
          <a:p>
            <a:pPr>
              <a:defRPr/>
            </a:pPr>
            <a:r>
              <a:rPr lang="fi-FI" altLang="fi-FI" sz="1700" b="1" dirty="0"/>
              <a:t>Palvelualojen yhteenlaskettu henkilöstömäärä laski vielä vähän vuoden 2021 tammi-maaliskuussa. Huhti-syyskuussa henkilöstö kasvoi jo ripeästi. </a:t>
            </a:r>
          </a:p>
          <a:p>
            <a:pPr>
              <a:defRPr/>
            </a:pPr>
            <a:r>
              <a:rPr lang="fi-FI" altLang="fi-FI" sz="1700" b="1" dirty="0"/>
              <a:t>Maassa keskimäärin jokaisen tarkastelussa olevan palvelualan liikevaihto kasvoi selvästi majoitus- ja ravitsemistoiminnan ensimmäistä neljännestä lukuun ottamatta. </a:t>
            </a:r>
            <a:r>
              <a:rPr lang="fi-FI" altLang="fi-FI" sz="1700" b="1" dirty="0" err="1"/>
              <a:t>EK:n</a:t>
            </a:r>
            <a:r>
              <a:rPr lang="fi-FI" altLang="fi-FI" sz="1700" b="1" dirty="0"/>
              <a:t> mukaan maamme palveluyritysten luottamusindikaattori laski marraskuussa. Saldolukema oli +18 pistettä, joka on yhden pisteen verran vähemmän kuin lokakuun tarkistettu lukema. Luottamus on pitkän aikavälin keskiarvoa, joka on +12, korkeammalla.</a:t>
            </a:r>
          </a:p>
        </p:txBody>
      </p:sp>
      <p:pic>
        <p:nvPicPr>
          <p:cNvPr id="9" name="Picture 8">
            <a:extLst>
              <a:ext uri="{FF2B5EF4-FFF2-40B4-BE49-F238E27FC236}">
                <a16:creationId xmlns:a16="http://schemas.microsoft.com/office/drawing/2014/main" id="{8C52DC31-E752-48CC-8BDE-9D0F02358D24}"/>
              </a:ext>
            </a:extLst>
          </p:cNvPr>
          <p:cNvPicPr>
            <a:picLocks noChangeAspect="1"/>
          </p:cNvPicPr>
          <p:nvPr/>
        </p:nvPicPr>
        <p:blipFill>
          <a:blip r:embed="rId3"/>
          <a:stretch>
            <a:fillRect/>
          </a:stretch>
        </p:blipFill>
        <p:spPr>
          <a:xfrm>
            <a:off x="5648773" y="5510728"/>
            <a:ext cx="6494542" cy="1347272"/>
          </a:xfrm>
          <a:prstGeom prst="rect">
            <a:avLst/>
          </a:prstGeom>
        </p:spPr>
      </p:pic>
      <p:pic>
        <p:nvPicPr>
          <p:cNvPr id="20482" name="Picture 2">
            <a:extLst>
              <a:ext uri="{FF2B5EF4-FFF2-40B4-BE49-F238E27FC236}">
                <a16:creationId xmlns:a16="http://schemas.microsoft.com/office/drawing/2014/main" id="{F923E64E-1386-47E6-ABE7-F75C9F072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62" y="1031360"/>
            <a:ext cx="6675964" cy="407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302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32452"/>
            <a:ext cx="5521909"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tukku- ja vähittäiskaupan alkuvuosi 2021 sujui erittäin myönteisesti, sillä liikevaihto kasvoi. Korona on siirtänyt kulutusta kotiin ja tukkukauppa lienee saanut vauhtia talouden vahvasta elpymisestä etenkin keväällä.</a:t>
            </a:r>
          </a:p>
          <a:p>
            <a:pPr>
              <a:defRPr/>
            </a:pPr>
            <a:r>
              <a:rPr lang="fi-FI" altLang="fi-FI" sz="1800" b="1" dirty="0"/>
              <a:t>Valtakunnallisesti liikevaihdon kehitys oli Satakunnan tapaan ripeää. </a:t>
            </a:r>
            <a:r>
              <a:rPr lang="fi-FI" altLang="fi-FI" sz="1800" b="1" dirty="0" err="1"/>
              <a:t>EK:n</a:t>
            </a:r>
            <a:r>
              <a:rPr lang="fi-FI" altLang="fi-FI" sz="1800" b="1" dirty="0"/>
              <a:t> mukaan maamme vähittäiskaupan luottamus nousi marraskuussa. Luottamusindikaattorin uusin pisteluku oli +17, joka on kolme pistettä enemmän kuin lokakuussa. Luottamusindikaattori on siten pitkän aikavälin keskiarvoa, joka on -1, korkeammalla.</a:t>
            </a:r>
          </a:p>
        </p:txBody>
      </p:sp>
      <p:pic>
        <p:nvPicPr>
          <p:cNvPr id="6" name="Picture 5">
            <a:extLst>
              <a:ext uri="{FF2B5EF4-FFF2-40B4-BE49-F238E27FC236}">
                <a16:creationId xmlns:a16="http://schemas.microsoft.com/office/drawing/2014/main" id="{19CB1643-51AA-4DE4-9F70-D8C9216A7F67}"/>
              </a:ext>
            </a:extLst>
          </p:cNvPr>
          <p:cNvPicPr>
            <a:picLocks noChangeAspect="1"/>
          </p:cNvPicPr>
          <p:nvPr/>
        </p:nvPicPr>
        <p:blipFill>
          <a:blip r:embed="rId3"/>
          <a:stretch>
            <a:fillRect/>
          </a:stretch>
        </p:blipFill>
        <p:spPr>
          <a:xfrm>
            <a:off x="0" y="5381132"/>
            <a:ext cx="9514110" cy="1458531"/>
          </a:xfrm>
          <a:prstGeom prst="rect">
            <a:avLst/>
          </a:prstGeom>
        </p:spPr>
      </p:pic>
      <p:pic>
        <p:nvPicPr>
          <p:cNvPr id="21506" name="Picture 2">
            <a:extLst>
              <a:ext uri="{FF2B5EF4-FFF2-40B4-BE49-F238E27FC236}">
                <a16:creationId xmlns:a16="http://schemas.microsoft.com/office/drawing/2014/main" id="{8E551EA9-4F10-4A41-80A0-AC53FA340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472" y="1090613"/>
            <a:ext cx="6184249" cy="377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44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0771" y="1190540"/>
            <a:ext cx="5688939" cy="4190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majoitus- ja ravitsemistoiminnan liikevaihto on laskenut voimakkaasti korona-aikaan. Pudotus on ollut toimialojen suurimpia. Vielä tammi-maaliskuussa 2021 liikevaihto oli neljäsosan verran matalampi edellisvuoden vastaavaan aikaan verrattuna. Vertailuajankohtana koronaa ei vielä ollut. Keväällä 2021 alan toipuminen näyttäisi kuitenkin käynnistyneen vahvana, mutta koronaa edeltävään tasoon on vielä jonkin verran matkaa. </a:t>
            </a:r>
          </a:p>
          <a:p>
            <a:pPr>
              <a:defRPr/>
            </a:pPr>
            <a:r>
              <a:rPr lang="fi-FI" altLang="fi-FI" sz="1800" b="1" dirty="0"/>
              <a:t>Maassa keskimäärin liikevaihdosta katosi yli kolmasosa tammi-maaliskuussa. Kehitys oli toimialojen heikoin. Sen sijaan huhti-kesäkuussa liikevaihto puolitoistakertaistui, mutta Satakunnan tapaan kirittävää vielä riittää vuoden 2019 huipputasoon verrattuna.</a:t>
            </a:r>
          </a:p>
        </p:txBody>
      </p:sp>
      <p:pic>
        <p:nvPicPr>
          <p:cNvPr id="6" name="Picture 5">
            <a:extLst>
              <a:ext uri="{FF2B5EF4-FFF2-40B4-BE49-F238E27FC236}">
                <a16:creationId xmlns:a16="http://schemas.microsoft.com/office/drawing/2014/main" id="{393228AC-D9B2-4D74-9A5B-A1E1A98DC346}"/>
              </a:ext>
            </a:extLst>
          </p:cNvPr>
          <p:cNvPicPr>
            <a:picLocks noChangeAspect="1"/>
          </p:cNvPicPr>
          <p:nvPr/>
        </p:nvPicPr>
        <p:blipFill>
          <a:blip r:embed="rId3"/>
          <a:stretch>
            <a:fillRect/>
          </a:stretch>
        </p:blipFill>
        <p:spPr>
          <a:xfrm>
            <a:off x="-19557" y="5422047"/>
            <a:ext cx="8979718" cy="1387197"/>
          </a:xfrm>
          <a:prstGeom prst="rect">
            <a:avLst/>
          </a:prstGeom>
        </p:spPr>
      </p:pic>
      <p:pic>
        <p:nvPicPr>
          <p:cNvPr id="9" name="Picture 8">
            <a:extLst>
              <a:ext uri="{FF2B5EF4-FFF2-40B4-BE49-F238E27FC236}">
                <a16:creationId xmlns:a16="http://schemas.microsoft.com/office/drawing/2014/main" id="{82880146-4E4A-4FFC-B4A8-36AE030F2A0D}"/>
              </a:ext>
            </a:extLst>
          </p:cNvPr>
          <p:cNvPicPr>
            <a:picLocks noChangeAspect="1"/>
          </p:cNvPicPr>
          <p:nvPr/>
        </p:nvPicPr>
        <p:blipFill>
          <a:blip r:embed="rId4"/>
          <a:stretch>
            <a:fillRect/>
          </a:stretch>
        </p:blipFill>
        <p:spPr>
          <a:xfrm>
            <a:off x="5826593" y="1156748"/>
            <a:ext cx="6365407" cy="3889972"/>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243012"/>
            <a:ext cx="5367528" cy="3822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Liike-elämän palveluiden (TOL JLMN) liikevaihto kääntyi monen muun alan tavoin nousuun vuoden 2021 keväällä. Tuki- ja suunnittelupalveluiden kysyntä on siten elpynyt talouden toipumisen myötä. Kuitenkin heikko tammi-maaliskuu pudotti alan kehityksen selvästi toimialojen keskiarvoa heikommaksi. Valtakunnallisesti alan liikevaihto kehittyi samansuuntaisesti kuin Satakunnassa. Molemmilla alueella on suurin piirtein kurottu koronan jättämä aukko umpeen. </a:t>
            </a:r>
          </a:p>
        </p:txBody>
      </p:sp>
      <p:pic>
        <p:nvPicPr>
          <p:cNvPr id="9" name="Picture 8">
            <a:extLst>
              <a:ext uri="{FF2B5EF4-FFF2-40B4-BE49-F238E27FC236}">
                <a16:creationId xmlns:a16="http://schemas.microsoft.com/office/drawing/2014/main" id="{7F21F1C8-4FD2-4AB8-B030-3732E16B5C68}"/>
              </a:ext>
            </a:extLst>
          </p:cNvPr>
          <p:cNvPicPr>
            <a:picLocks noChangeAspect="1"/>
          </p:cNvPicPr>
          <p:nvPr/>
        </p:nvPicPr>
        <p:blipFill>
          <a:blip r:embed="rId3"/>
          <a:stretch>
            <a:fillRect/>
          </a:stretch>
        </p:blipFill>
        <p:spPr>
          <a:xfrm>
            <a:off x="0" y="5348345"/>
            <a:ext cx="9923730" cy="1533029"/>
          </a:xfrm>
          <a:prstGeom prst="rect">
            <a:avLst/>
          </a:prstGeom>
        </p:spPr>
      </p:pic>
      <p:pic>
        <p:nvPicPr>
          <p:cNvPr id="6" name="Picture 2">
            <a:extLst>
              <a:ext uri="{FF2B5EF4-FFF2-40B4-BE49-F238E27FC236}">
                <a16:creationId xmlns:a16="http://schemas.microsoft.com/office/drawing/2014/main" id="{829AA3F5-9255-4AC3-98A6-D849B6A79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074" y="1144813"/>
            <a:ext cx="6604495" cy="402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38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SYYSkuu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528694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Luoviin aloihin luetaan tässä yhteydessä joukkoviestintä, muotoilu, mainonta, taide, kulttuuriperintö, viihde, urheilu ja käsityöalat. Suhdannevaihtelut heijastuvat varsin vahvasti alan kehitykseen. </a:t>
            </a:r>
          </a:p>
          <a:p>
            <a:pPr>
              <a:defRPr/>
            </a:pPr>
            <a:r>
              <a:rPr lang="fi-FI" altLang="fi-FI" sz="1800" b="1" dirty="0"/>
              <a:t>Alan liikevaihto laski vähän tammi-maaliskuussa 2021, mutta kasvoi nopeasti huhti-kesäkuussa. Taustalla saattaa vaikuttaa viihde-elektroniikan kasvanut myynti sekä koronarajoitusten lieventäminen. Koko maassa keskimäärin alan liikevaihto kääntyi kasvuun keväällä ja kasvua kertyi selvästi toimialojen keskiarvoa enemmän. </a:t>
            </a:r>
          </a:p>
        </p:txBody>
      </p:sp>
      <p:pic>
        <p:nvPicPr>
          <p:cNvPr id="6" name="Picture 5">
            <a:extLst>
              <a:ext uri="{FF2B5EF4-FFF2-40B4-BE49-F238E27FC236}">
                <a16:creationId xmlns:a16="http://schemas.microsoft.com/office/drawing/2014/main" id="{90853A9A-F901-4584-84D8-26A4EAA2BCF1}"/>
              </a:ext>
            </a:extLst>
          </p:cNvPr>
          <p:cNvPicPr>
            <a:picLocks noChangeAspect="1"/>
          </p:cNvPicPr>
          <p:nvPr/>
        </p:nvPicPr>
        <p:blipFill>
          <a:blip r:embed="rId3"/>
          <a:stretch>
            <a:fillRect/>
          </a:stretch>
        </p:blipFill>
        <p:spPr>
          <a:xfrm>
            <a:off x="0" y="5512294"/>
            <a:ext cx="8483917" cy="1310605"/>
          </a:xfrm>
          <a:prstGeom prst="rect">
            <a:avLst/>
          </a:prstGeom>
        </p:spPr>
      </p:pic>
      <p:pic>
        <p:nvPicPr>
          <p:cNvPr id="9" name="Picture 2">
            <a:extLst>
              <a:ext uri="{FF2B5EF4-FFF2-40B4-BE49-F238E27FC236}">
                <a16:creationId xmlns:a16="http://schemas.microsoft.com/office/drawing/2014/main" id="{9B4C355F-7AD7-4761-98CA-72E0C87C8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420" y="1001904"/>
            <a:ext cx="6408170" cy="390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722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48</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8415337"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TAMMI</a:t>
            </a:r>
            <a:r>
              <a:rPr lang="en-GB" altLang="fi-FI" sz="7200" b="1" dirty="0"/>
              <a:t>−KESÄK</a:t>
            </a:r>
            <a:r>
              <a:rPr lang="fi-FI" altLang="fi-FI" sz="7200" b="1" dirty="0"/>
              <a:t>UUSSA 2021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u="sng" dirty="0"/>
              <a:t>Kaikki toimialat yhteensä </a:t>
            </a:r>
            <a:r>
              <a:rPr lang="fi-FI" altLang="fi-FI" sz="7200" u="sng" dirty="0"/>
              <a:t>(Satakunta 8,8 % / Koko maa 6,1 %)</a:t>
            </a:r>
          </a:p>
          <a:p>
            <a:pPr lvl="1">
              <a:buFont typeface="Wingdings" panose="05000000000000000000" pitchFamily="2" charset="2"/>
              <a:buChar char="§"/>
            </a:pPr>
            <a:endParaRPr lang="fi-FI" altLang="fi-FI" sz="7200" u="sng" dirty="0"/>
          </a:p>
          <a:p>
            <a:pPr lvl="1">
              <a:buFont typeface="Wingdings" panose="05000000000000000000" pitchFamily="2" charset="2"/>
              <a:buChar char="§"/>
            </a:pPr>
            <a:r>
              <a:rPr lang="fi-FI" altLang="fi-FI" sz="7200" b="1" u="sng" dirty="0"/>
              <a:t>Teollisuus yhteensä </a:t>
            </a:r>
            <a:r>
              <a:rPr lang="fi-FI" altLang="fi-FI" sz="7200" u="sng" dirty="0"/>
              <a:t>(Satakunta 11,0 % / Koko maa 5,4 %)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u="sng" dirty="0"/>
              <a:t>Elintarviketeollisuus </a:t>
            </a:r>
            <a:r>
              <a:rPr lang="fi-FI" altLang="fi-FI" sz="7200" u="sng" dirty="0"/>
              <a:t>(Satakunta 2,6 % / Koko maa 2,4 %)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u="sng" dirty="0"/>
              <a:t>Metsäteollisuus</a:t>
            </a:r>
            <a:r>
              <a:rPr lang="fi-FI" altLang="fi-FI" sz="7200" u="sng" dirty="0"/>
              <a:t> (Satakunta 16,9 % / Koko maa 13,1 %)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2,2 % / Koko maa 7,6 %)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u="sng" dirty="0"/>
              <a:t>Teknologiateollisuus yhteensä sis. telakat </a:t>
            </a:r>
            <a:r>
              <a:rPr lang="fi-FI" altLang="fi-FI" sz="7200" dirty="0"/>
              <a:t>(</a:t>
            </a:r>
            <a:r>
              <a:rPr lang="fi-FI" altLang="fi-FI" sz="7200" u="sng" dirty="0"/>
              <a:t>Satakunta 11,5 % / Koko maa 3,2 %) </a:t>
            </a:r>
          </a:p>
          <a:p>
            <a:pPr lvl="2">
              <a:buFont typeface="Wingdings" panose="05000000000000000000" pitchFamily="2" charset="2"/>
              <a:buChar char="Ä"/>
            </a:pPr>
            <a:r>
              <a:rPr lang="fi-FI" altLang="fi-FI" sz="7200" b="1" u="sng" dirty="0"/>
              <a:t>Metallien jalostus</a:t>
            </a:r>
            <a:r>
              <a:rPr lang="fi-FI" altLang="fi-FI" sz="7200" u="sng" dirty="0"/>
              <a:t> (Satakunta 19,0 % / Koko maa 18,7 %)</a:t>
            </a:r>
          </a:p>
          <a:p>
            <a:pPr lvl="2">
              <a:buFont typeface="Wingdings" panose="05000000000000000000" pitchFamily="2" charset="2"/>
              <a:buChar char="Ä"/>
            </a:pPr>
            <a:r>
              <a:rPr lang="fi-FI" altLang="fi-FI" sz="7200" b="1" dirty="0"/>
              <a:t>Metallituotteiden valmistus </a:t>
            </a:r>
            <a:r>
              <a:rPr lang="fi-FI" altLang="fi-FI" sz="7200" dirty="0"/>
              <a:t>(Satakunta 5,7 % / Koko maa 6,6 %)</a:t>
            </a:r>
          </a:p>
          <a:p>
            <a:pPr lvl="2">
              <a:buFont typeface="Wingdings" panose="05000000000000000000" pitchFamily="2" charset="2"/>
              <a:buChar char="Ä"/>
            </a:pPr>
            <a:r>
              <a:rPr lang="fi-FI" altLang="fi-FI" sz="7200" b="1" u="sng" dirty="0"/>
              <a:t>Koneiden ja laitteiden valmistus </a:t>
            </a:r>
            <a:r>
              <a:rPr lang="fi-FI" altLang="fi-FI" sz="7200" u="sng" dirty="0"/>
              <a:t>(Satakunta 2,7 % / Koko maa -0,6 %)</a:t>
            </a:r>
          </a:p>
          <a:p>
            <a:pPr lvl="2">
              <a:buFont typeface="Wingdings" panose="05000000000000000000" pitchFamily="2" charset="2"/>
              <a:buChar char="Ä"/>
            </a:pPr>
            <a:r>
              <a:rPr lang="fi-FI" altLang="fi-FI" sz="7200" b="1" u="sng" dirty="0"/>
              <a:t>Elektroniikka- ja sähkötuotteiden valmistus </a:t>
            </a:r>
            <a:r>
              <a:rPr lang="fi-FI" altLang="fi-FI" sz="7200" u="sng" dirty="0"/>
              <a:t>(Satakunta 6,6 % / Koko maa </a:t>
            </a:r>
          </a:p>
          <a:p>
            <a:pPr marL="914400" lvl="2" indent="0">
              <a:buNone/>
            </a:pPr>
            <a:r>
              <a:rPr lang="fi-FI" altLang="fi-FI" sz="7200" dirty="0"/>
              <a:t>   </a:t>
            </a:r>
            <a:r>
              <a:rPr lang="fi-FI" altLang="fi-FI" sz="7200" u="sng" dirty="0"/>
              <a:t> -1,1 %)</a:t>
            </a:r>
            <a:endParaRPr lang="fi-FI" altLang="fi-FI" sz="7200" b="1" u="sng"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KESÄkuu</a:t>
            </a:r>
            <a:r>
              <a:rPr lang="en-GB" altLang="fi-FI" sz="2700" b="1" cap="all" spc="-50" dirty="0">
                <a:solidFill>
                  <a:srgbClr val="0070C0"/>
                </a:solidFill>
                <a:effectLst>
                  <a:outerShdw blurRad="38100" dist="38100" dir="2700000" algn="tl">
                    <a:srgbClr val="000000">
                      <a:alpha val="43137"/>
                    </a:srgbClr>
                  </a:outerShdw>
                </a:effectLst>
              </a:rPr>
              <a:t> 2021:</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3" name="Picture 2">
            <a:extLst>
              <a:ext uri="{FF2B5EF4-FFF2-40B4-BE49-F238E27FC236}">
                <a16:creationId xmlns:a16="http://schemas.microsoft.com/office/drawing/2014/main" id="{1A0BC3C7-7696-4284-A895-3C02E7EF1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467" y="1087660"/>
            <a:ext cx="4632653" cy="308119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a:solidFill>
                  <a:srgbClr val="0070C0"/>
                </a:solidFill>
                <a:effectLst>
                  <a:outerShdw blurRad="38100" dist="38100" dir="2700000" algn="tl">
                    <a:srgbClr val="000000">
                      <a:alpha val="43137"/>
                    </a:srgbClr>
                  </a:outerShdw>
                </a:effectLst>
              </a:rPr>
              <a:t>TAMMI−</a:t>
            </a:r>
            <a:r>
              <a:rPr lang="en-GB" altLang="fi-FI" sz="2700" b="1" cap="all" spc="-50" dirty="0" err="1">
                <a:solidFill>
                  <a:srgbClr val="0070C0"/>
                </a:solidFill>
                <a:effectLst>
                  <a:outerShdw blurRad="38100" dist="38100" dir="2700000" algn="tl">
                    <a:srgbClr val="000000">
                      <a:alpha val="43137"/>
                    </a:srgbClr>
                  </a:outerShdw>
                </a:effectLst>
              </a:rPr>
              <a:t>KESÄkuu</a:t>
            </a:r>
            <a:r>
              <a:rPr lang="en-GB" altLang="fi-FI" sz="2700" b="1" cap="all" spc="-50" dirty="0">
                <a:solidFill>
                  <a:srgbClr val="0070C0"/>
                </a:solidFill>
                <a:effectLst>
                  <a:outerShdw blurRad="38100" dist="38100" dir="2700000" algn="tl">
                    <a:srgbClr val="000000">
                      <a:alpha val="43137"/>
                    </a:srgbClr>
                  </a:outerShdw>
                </a:effectLst>
              </a:rPr>
              <a:t> 2021</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516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TAMMI</a:t>
            </a:r>
            <a:r>
              <a:rPr lang="en-GB" altLang="fi-FI" sz="1800" b="1" dirty="0"/>
              <a:t>−KESÄK</a:t>
            </a:r>
            <a:r>
              <a:rPr lang="fi-FI" altLang="fi-FI" sz="1800" b="1" dirty="0"/>
              <a:t>UUSSA 2021:</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u="sng" dirty="0"/>
              <a:t>Rakentaminen </a:t>
            </a:r>
            <a:r>
              <a:rPr lang="fi-FI" altLang="fi-FI" sz="1800" u="sng" dirty="0"/>
              <a:t>(Satakunta 3,2 % / Koko maa 0,8 %)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u="sng" dirty="0"/>
              <a:t>Tukku- ja vähittäiskauppa </a:t>
            </a:r>
            <a:r>
              <a:rPr lang="fi-FI" altLang="fi-FI" sz="1800" u="sng" dirty="0"/>
              <a:t>(Satakunta 8,8 % / Koko maa 8,3 %)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u="sng" dirty="0"/>
              <a:t>Majoitus- ja ravitsemistoiminta</a:t>
            </a:r>
            <a:r>
              <a:rPr lang="fi-FI" altLang="fi-FI" sz="1800" u="sng" dirty="0"/>
              <a:t> (Satakunta 1,6 % / Koko maa -3,8 %)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0,7 % / Koko maa 5,0 %)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Luovat alat (kulttuuri- ja käsityöalat)</a:t>
            </a:r>
            <a:r>
              <a:rPr lang="fi-FI" altLang="fi-FI" sz="1800" dirty="0"/>
              <a:t> (Satakunta  5,6 % / Koko maa 5,7 %)</a:t>
            </a:r>
          </a:p>
          <a:p>
            <a:pPr lvl="1">
              <a:lnSpc>
                <a:spcPct val="70000"/>
              </a:lnSpc>
              <a:spcBef>
                <a:spcPct val="40000"/>
              </a:spcBef>
              <a:buFont typeface="Wingdings" pitchFamily="2" charset="2"/>
              <a:buChar char="§"/>
              <a:defRPr/>
            </a:pPr>
            <a:endParaRPr lang="fi-FI" altLang="fi-FI" sz="1800"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9" name="Picture 8" descr="A picture containing text, tree, outdoor, ground&#10;&#10;Description automatically generated">
            <a:extLst>
              <a:ext uri="{FF2B5EF4-FFF2-40B4-BE49-F238E27FC236}">
                <a16:creationId xmlns:a16="http://schemas.microsoft.com/office/drawing/2014/main" id="{6CC3C166-F8C3-4240-B685-BB4F9E4A0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30" y="1866880"/>
            <a:ext cx="5009322" cy="3339548"/>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1"/>
            <a:ext cx="4561615" cy="954107"/>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vienti</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lähes</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useat</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väestönkasvumaakunnat</a:t>
            </a:r>
            <a:r>
              <a:rPr lang="sv-SE" sz="1400" b="1"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Vuonna</a:t>
            </a:r>
            <a:r>
              <a:rPr lang="sv-SE" sz="1400" b="1" dirty="0">
                <a:solidFill>
                  <a:prstClr val="black"/>
                </a:solidFill>
                <a:latin typeface="Arial" panose="020B0604020202020204" pitchFamily="34" charset="0"/>
                <a:cs typeface="Arial" panose="020B0604020202020204" pitchFamily="34" charset="0"/>
              </a:rPr>
              <a:t> 2020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kasvoi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edelleen</a:t>
            </a:r>
            <a:r>
              <a:rPr lang="sv-SE" sz="1400" b="1" dirty="0">
                <a:solidFill>
                  <a:prstClr val="black"/>
                </a:solidFill>
                <a:latin typeface="Arial" panose="020B0604020202020204" pitchFamily="34" charset="0"/>
                <a:cs typeface="Arial" panose="020B0604020202020204" pitchFamily="34" charset="0"/>
              </a:rPr>
              <a:t>.</a:t>
            </a:r>
            <a:endParaRPr lang="fi-FI" sz="1400" b="1"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F8D270-270F-4086-9EF6-EBC09F9F0042}"/>
              </a:ext>
            </a:extLst>
          </p:cNvPr>
          <p:cNvPicPr>
            <a:picLocks noChangeAspect="1"/>
          </p:cNvPicPr>
          <p:nvPr/>
        </p:nvPicPr>
        <p:blipFill>
          <a:blip r:embed="rId2"/>
          <a:stretch>
            <a:fillRect/>
          </a:stretch>
        </p:blipFill>
        <p:spPr>
          <a:xfrm>
            <a:off x="1524001" y="0"/>
            <a:ext cx="4464243" cy="6309320"/>
          </a:xfrm>
          <a:prstGeom prst="rect">
            <a:avLst/>
          </a:prstGeom>
        </p:spPr>
      </p:pic>
      <p:pic>
        <p:nvPicPr>
          <p:cNvPr id="6" name="Picture 5">
            <a:extLst>
              <a:ext uri="{FF2B5EF4-FFF2-40B4-BE49-F238E27FC236}">
                <a16:creationId xmlns:a16="http://schemas.microsoft.com/office/drawing/2014/main" id="{FD4D8B9E-5C66-4138-B57F-36006775E9B3}"/>
              </a:ext>
            </a:extLst>
          </p:cNvPr>
          <p:cNvPicPr>
            <a:picLocks noChangeAspect="1"/>
          </p:cNvPicPr>
          <p:nvPr/>
        </p:nvPicPr>
        <p:blipFill>
          <a:blip r:embed="rId3"/>
          <a:stretch>
            <a:fillRect/>
          </a:stretch>
        </p:blipFill>
        <p:spPr>
          <a:xfrm>
            <a:off x="6657561" y="624560"/>
            <a:ext cx="2724568" cy="52185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KESÄkuu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5">
            <a:extLst>
              <a:ext uri="{FF2B5EF4-FFF2-40B4-BE49-F238E27FC236}">
                <a16:creationId xmlns:a16="http://schemas.microsoft.com/office/drawing/2014/main" id="{EA0C8A11-D6F7-4851-AF91-5F6A32F5422F}"/>
              </a:ext>
            </a:extLst>
          </p:cNvPr>
          <p:cNvPicPr>
            <a:picLocks noChangeAspect="1"/>
          </p:cNvPicPr>
          <p:nvPr/>
        </p:nvPicPr>
        <p:blipFill>
          <a:blip r:embed="rId3"/>
          <a:stretch>
            <a:fillRect/>
          </a:stretch>
        </p:blipFill>
        <p:spPr>
          <a:xfrm>
            <a:off x="446088" y="1162703"/>
            <a:ext cx="9021761" cy="5579878"/>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TAMMI−</a:t>
            </a:r>
            <a:r>
              <a:rPr lang="en-GB" altLang="fi-FI" sz="2700" b="1" cap="all" spc="-50" dirty="0" err="1">
                <a:solidFill>
                  <a:srgbClr val="0070C0"/>
                </a:solidFill>
                <a:effectLst>
                  <a:outerShdw blurRad="38100" dist="38100" dir="2700000" algn="tl">
                    <a:srgbClr val="000000">
                      <a:alpha val="43137"/>
                    </a:srgbClr>
                  </a:outerShdw>
                </a:effectLst>
              </a:rPr>
              <a:t>KESÄkuu</a:t>
            </a:r>
            <a:r>
              <a:rPr lang="en-GB" altLang="fi-FI" sz="2700" b="1" cap="all" spc="-50" dirty="0">
                <a:solidFill>
                  <a:srgbClr val="0070C0"/>
                </a:solidFill>
                <a:effectLst>
                  <a:outerShdw blurRad="38100" dist="38100" dir="2700000" algn="tl">
                    <a:srgbClr val="000000">
                      <a:alpha val="43137"/>
                    </a:srgbClr>
                  </a:outerShdw>
                </a:effectLst>
              </a:rPr>
              <a:t> 2021: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5">
            <a:extLst>
              <a:ext uri="{FF2B5EF4-FFF2-40B4-BE49-F238E27FC236}">
                <a16:creationId xmlns:a16="http://schemas.microsoft.com/office/drawing/2014/main" id="{998F4EAF-D6D5-4B87-922A-5D180609E702}"/>
              </a:ext>
            </a:extLst>
          </p:cNvPr>
          <p:cNvPicPr>
            <a:picLocks noChangeAspect="1"/>
          </p:cNvPicPr>
          <p:nvPr/>
        </p:nvPicPr>
        <p:blipFill>
          <a:blip r:embed="rId3"/>
          <a:stretch>
            <a:fillRect/>
          </a:stretch>
        </p:blipFill>
        <p:spPr>
          <a:xfrm>
            <a:off x="0" y="1361363"/>
            <a:ext cx="12078843" cy="4823643"/>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1-9/2021:</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52</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228600" y="1322184"/>
            <a:ext cx="7845552" cy="4893647"/>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Satakunnassa alkuvuoden liikevaihdon nousu maan keskiarvoa nopeampi</a:t>
            </a:r>
          </a:p>
          <a:p>
            <a:pPr>
              <a:spcAft>
                <a:spcPts val="0"/>
              </a:spcAft>
            </a:pPr>
            <a:r>
              <a:rPr lang="fi-FI" dirty="0">
                <a:latin typeface="Times New Roman" panose="02020603050405020304" pitchFamily="18" charset="0"/>
                <a:ea typeface="Times New Roman" panose="02020603050405020304" pitchFamily="18" charset="0"/>
              </a:rPr>
              <a:t>+ Teknologiateollisuuden liikevaihto ja vienti voimakkaassa kasvussa</a:t>
            </a:r>
          </a:p>
          <a:p>
            <a:pPr>
              <a:spcAft>
                <a:spcPts val="0"/>
              </a:spcAft>
            </a:pPr>
            <a:r>
              <a:rPr lang="fi-FI" dirty="0">
                <a:latin typeface="Times New Roman" panose="02020603050405020304" pitchFamily="18" charset="0"/>
                <a:ea typeface="Times New Roman" panose="02020603050405020304" pitchFamily="18" charset="0"/>
              </a:rPr>
              <a:t>+ Metallien jalostus edelleen vahvassa nousussa</a:t>
            </a:r>
          </a:p>
          <a:p>
            <a:pPr>
              <a:spcAft>
                <a:spcPts val="0"/>
              </a:spcAft>
            </a:pPr>
            <a:r>
              <a:rPr lang="fi-FI" dirty="0">
                <a:latin typeface="Times New Roman" panose="02020603050405020304" pitchFamily="18" charset="0"/>
                <a:ea typeface="Times New Roman" panose="02020603050405020304" pitchFamily="18" charset="0"/>
              </a:rPr>
              <a:t>+ Metsäteollisuus jälleen kasvu-uralla</a:t>
            </a:r>
          </a:p>
          <a:p>
            <a:pPr>
              <a:spcAft>
                <a:spcPts val="0"/>
              </a:spcAft>
            </a:pPr>
            <a:r>
              <a:rPr lang="fi-FI" dirty="0">
                <a:latin typeface="Times New Roman" panose="02020603050405020304" pitchFamily="18" charset="0"/>
                <a:ea typeface="Times New Roman" panose="02020603050405020304" pitchFamily="18" charset="0"/>
              </a:rPr>
              <a:t>+ Rakentaminen suhteellisen mainiossa vireessä</a:t>
            </a:r>
          </a:p>
          <a:p>
            <a:pPr>
              <a:spcAft>
                <a:spcPts val="0"/>
              </a:spcAft>
            </a:pPr>
            <a:r>
              <a:rPr lang="fi-FI" dirty="0">
                <a:latin typeface="Times New Roman" panose="02020603050405020304" pitchFamily="18" charset="0"/>
                <a:ea typeface="Times New Roman" panose="02020603050405020304" pitchFamily="18" charset="0"/>
              </a:rPr>
              <a:t>+ Henkilöstömäärät kasvussa päätoimialoilla</a:t>
            </a:r>
          </a:p>
          <a:p>
            <a:pPr>
              <a:spcAft>
                <a:spcPts val="0"/>
              </a:spcAft>
            </a:pPr>
            <a:r>
              <a:rPr lang="fi-FI" dirty="0">
                <a:latin typeface="Times New Roman" panose="02020603050405020304" pitchFamily="18" charset="0"/>
                <a:ea typeface="Times New Roman" panose="02020603050405020304" pitchFamily="18" charset="0"/>
              </a:rPr>
              <a:t>+ Palveluiden liikevaihto kääntynyt nousu-uralle keväällä</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Tammi-maaliskuu edelleen heikko monilla aloilla</a:t>
            </a:r>
          </a:p>
          <a:p>
            <a:pPr>
              <a:spcAft>
                <a:spcPts val="0"/>
              </a:spcAft>
            </a:pPr>
            <a:r>
              <a:rPr lang="fi-FI" dirty="0">
                <a:latin typeface="Times New Roman" panose="02020603050405020304" pitchFamily="18" charset="0"/>
                <a:ea typeface="Times New Roman" panose="02020603050405020304" pitchFamily="18" charset="0"/>
              </a:rPr>
              <a:t>- Meriteollisuuden liikevaihto laski alkuvuonna</a:t>
            </a:r>
          </a:p>
          <a:p>
            <a:pPr>
              <a:spcAft>
                <a:spcPts val="0"/>
              </a:spcAft>
            </a:pPr>
            <a:r>
              <a:rPr lang="fi-FI" dirty="0">
                <a:latin typeface="Times New Roman" panose="02020603050405020304" pitchFamily="18" charset="0"/>
                <a:ea typeface="Times New Roman" panose="02020603050405020304" pitchFamily="18" charset="0"/>
              </a:rPr>
              <a:t>- Majoitus- ja ravitsemistoiminta käynnistyneestä kasvusta huolimatta selvästi alle   </a:t>
            </a:r>
          </a:p>
          <a:p>
            <a:pPr>
              <a:spcAft>
                <a:spcPts val="0"/>
              </a:spcAft>
            </a:pPr>
            <a:r>
              <a:rPr lang="fi-FI" dirty="0">
                <a:latin typeface="Times New Roman" panose="02020603050405020304" pitchFamily="18" charset="0"/>
                <a:ea typeface="Times New Roman" panose="02020603050405020304" pitchFamily="18" charset="0"/>
              </a:rPr>
              <a:t>  tavanomaisen tason</a:t>
            </a: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5" name="Picture 4" descr="A picture containing text, cat, decorated&#10;&#10;Description automatically generated">
            <a:extLst>
              <a:ext uri="{FF2B5EF4-FFF2-40B4-BE49-F238E27FC236}">
                <a16:creationId xmlns:a16="http://schemas.microsoft.com/office/drawing/2014/main" id="{A425DA99-DC23-4654-9339-FCBF444C3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394" y="1598212"/>
            <a:ext cx="3111611" cy="466741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1"/>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 edelleen elpymässä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5928"/>
            <a:ext cx="11918578" cy="58642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toipuminen käynnissä — komponenttipula ja koronakriisin laajeneminen uhkana</a:t>
            </a:r>
          </a:p>
          <a:p>
            <a:pPr marL="0" indent="0">
              <a:buNone/>
              <a:defRPr/>
            </a:pPr>
            <a:endParaRPr lang="fi-FI" altLang="fi-FI" sz="1400" b="1" dirty="0"/>
          </a:p>
          <a:p>
            <a:pPr lvl="1">
              <a:lnSpc>
                <a:spcPct val="80000"/>
              </a:lnSpc>
              <a:buFont typeface="Wingdings" panose="05000000000000000000" pitchFamily="2" charset="2"/>
              <a:buChar char="Ä"/>
              <a:defRPr/>
            </a:pPr>
            <a:r>
              <a:rPr lang="fi-FI" altLang="fi-FI" sz="1900" dirty="0"/>
              <a:t>IMF:n huhtikuisen katsauksen mukaan maailmantalous on toipumassa, sillä tänä vuonna on odotettavissa 5,9 %:n nousua. Ensi vuonna kasvua kertynee 4,9 %, sillä elpymisen vauhti lienee hidastumassa teollisuusmaissa komponenttipulan ja kehittyvissä talouksissa koronaepidemian mahdollisen laajenemisen vuoksi.</a:t>
            </a:r>
            <a:endParaRPr lang="en-US" altLang="fi-FI" sz="1900" dirty="0"/>
          </a:p>
          <a:p>
            <a:pPr marL="457200" lvl="1" indent="0">
              <a:lnSpc>
                <a:spcPct val="80000"/>
              </a:lnSpc>
              <a:buNone/>
              <a:defRPr/>
            </a:pPr>
            <a:endParaRPr lang="fi-FI" altLang="fi-FI" sz="1500" dirty="0"/>
          </a:p>
          <a:p>
            <a:pPr lvl="1">
              <a:lnSpc>
                <a:spcPct val="80000"/>
              </a:lnSpc>
              <a:buFont typeface="Wingdings" panose="05000000000000000000" pitchFamily="2" charset="2"/>
              <a:buChar char="Ä"/>
              <a:defRPr/>
            </a:pPr>
            <a:r>
              <a:rPr lang="fi-FI" altLang="fi-FI" sz="1800" dirty="0"/>
              <a:t>Teollisuusmaissa talous kasvaa vuonna 2021 5,2 %:n verran. Vuonna 2022 talous elpyy 4,5 %:n verran. Kehittyvien talouksien kasvu yltää tänä vuonna 6,4 %:iin tasaantuen ensi vuonna 5,1 %:iin. Euroalueen vastaavat lukemat ovat 5,0 % ja 4,3 %. Yhdysvaltojen talouden suhdannekuva vaihtuu kuluvan vuoden 6 %:n kasvusta ensi vuoden hieman tasaisempaan 5,2 %:n nousuun. </a:t>
            </a:r>
          </a:p>
          <a:p>
            <a:pPr lvl="1">
              <a:lnSpc>
                <a:spcPct val="80000"/>
              </a:lnSpc>
              <a:buFont typeface="Wingdings" panose="05000000000000000000" pitchFamily="2" charset="2"/>
              <a:buChar char="Ä"/>
              <a:defRPr/>
            </a:pPr>
            <a:endParaRPr lang="fi-FI" altLang="fi-FI" sz="1800" dirty="0"/>
          </a:p>
          <a:p>
            <a:pPr lvl="1">
              <a:lnSpc>
                <a:spcPct val="80000"/>
              </a:lnSpc>
              <a:buFont typeface="Wingdings" panose="05000000000000000000" pitchFamily="2" charset="2"/>
              <a:buChar char="Ä"/>
              <a:defRPr/>
            </a:pPr>
            <a:r>
              <a:rPr lang="fi-FI" altLang="fi-FI" sz="1800" dirty="0"/>
              <a:t>Suomen BKT laski viime vuonna 2,9 %. Tänä ja ensi vuonna maamme talous kasvaa euroaluetta heikommin, 3,0 %.</a:t>
            </a:r>
          </a:p>
          <a:p>
            <a:pPr marL="457200" lvl="1" indent="0">
              <a:lnSpc>
                <a:spcPct val="80000"/>
              </a:lnSpc>
              <a:buNone/>
              <a:defRPr/>
            </a:pPr>
            <a:endParaRPr lang="fi-FI" altLang="fi-FI" sz="1800" b="1" dirty="0"/>
          </a:p>
          <a:p>
            <a:pPr>
              <a:defRPr/>
            </a:pPr>
            <a:r>
              <a:rPr lang="fi-FI" altLang="fi-FI" sz="1900" b="1" u="sng" dirty="0"/>
              <a:t>Elinkeinoelämän luottamus vahvaa </a:t>
            </a:r>
          </a:p>
          <a:p>
            <a:pPr>
              <a:defRPr/>
            </a:pPr>
            <a:endParaRPr lang="fi-FI" altLang="fi-FI" sz="1400" dirty="0"/>
          </a:p>
          <a:p>
            <a:pPr lvl="1">
              <a:lnSpc>
                <a:spcPct val="80000"/>
              </a:lnSpc>
              <a:buFont typeface="Wingdings" panose="05000000000000000000" pitchFamily="2" charset="2"/>
              <a:buChar char="Ä"/>
              <a:defRPr/>
            </a:pPr>
            <a:r>
              <a:rPr lang="fi-FI" altLang="fi-FI" sz="1900" dirty="0" err="1"/>
              <a:t>EK:n</a:t>
            </a:r>
            <a:r>
              <a:rPr lang="fi-FI" altLang="fi-FI" sz="1900" dirty="0"/>
              <a:t> mukaan luottamus vahvistui marraskuussa 2021 kaikilla päätoimialoilla palveluita lukuun ottamatta. Teollisuusyritysten luottamus nousi marraskuussa kaksi pistettä edelliskuukaudesta. Uusin lukema oli +24, kun saldoluku oli lokakuussa +22. Luottamusindikaattori on pitkän aikavälin keskiarvoa korkeammalla  (+1). Rakennusyritysten luottamus parantui marraskuussa. Luottamusindikaattorin saldoluku oli +13 pistettä, joka on kolme pistettä enemmän kuin edelliskuussa. Indikaattorin pitkän aikavälin keskiarvo on -6.</a:t>
            </a:r>
          </a:p>
          <a:p>
            <a:pPr lvl="1">
              <a:lnSpc>
                <a:spcPct val="80000"/>
              </a:lnSpc>
              <a:buFont typeface="Wingdings" panose="05000000000000000000" pitchFamily="2" charset="2"/>
              <a:buChar char="Ä"/>
              <a:defRPr/>
            </a:pPr>
            <a:endParaRPr lang="fi-FI" altLang="fi-FI" sz="1900" dirty="0"/>
          </a:p>
          <a:p>
            <a:pPr lvl="1">
              <a:lnSpc>
                <a:spcPct val="80000"/>
              </a:lnSpc>
              <a:buFont typeface="Wingdings" panose="05000000000000000000" pitchFamily="2" charset="2"/>
              <a:buChar char="Ä"/>
              <a:defRPr/>
            </a:pPr>
            <a:r>
              <a:rPr lang="fi-FI" altLang="fi-FI" sz="1900" dirty="0"/>
              <a:t>Palveluyritysten luottamusindikaattori laski marraskuussa. Saldolukema oli +18 pistettä, joka on yhden pisteen verran vähemmän kuin lokakuun tarkistettu lukema. Luottamus on pitkän aikavälin keskiarvoa korkeammalla (+12). Vähittäiskaupan luottamus nousi marraskuussa. Luottamusindikaattorin uusin pisteluku oli +17, joka on kolme pistettä enemmän kuin lokakuussa. Luottamusindikaattori on pitkän aikavälin keskiarvoa korkeammalla (-1).</a:t>
            </a:r>
          </a:p>
        </p:txBody>
      </p:sp>
    </p:spTree>
    <p:extLst>
      <p:ext uri="{BB962C8B-B14F-4D97-AF65-F5344CB8AC3E}">
        <p14:creationId xmlns:p14="http://schemas.microsoft.com/office/powerpoint/2010/main" val="3129530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759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 edelleen elpymässä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39" name="Rectangle 3">
            <a:extLst>
              <a:ext uri="{FF2B5EF4-FFF2-40B4-BE49-F238E27FC236}">
                <a16:creationId xmlns:a16="http://schemas.microsoft.com/office/drawing/2014/main" id="{0FC733AE-9144-4F06-BBC3-46FC72B426F6}"/>
              </a:ext>
            </a:extLst>
          </p:cNvPr>
          <p:cNvSpPr txBox="1">
            <a:spLocks noChangeArrowheads="1"/>
          </p:cNvSpPr>
          <p:nvPr/>
        </p:nvSpPr>
        <p:spPr>
          <a:xfrm>
            <a:off x="793918" y="790421"/>
            <a:ext cx="10724233" cy="5716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lang="fi-FI" altLang="fi-FI" sz="1800" b="1" u="sng" dirty="0"/>
              <a:t>Pk-yritysten lähiajan suhdanneodotuksissa nousua</a:t>
            </a:r>
          </a:p>
          <a:p>
            <a:pPr marL="0" indent="0">
              <a:lnSpc>
                <a:spcPct val="80000"/>
              </a:lnSpc>
              <a:buNone/>
              <a:defRPr/>
            </a:pPr>
            <a:endParaRPr lang="fi-FI" altLang="fi-FI" sz="1200" b="1" dirty="0"/>
          </a:p>
          <a:p>
            <a:pPr lvl="1">
              <a:lnSpc>
                <a:spcPct val="80000"/>
              </a:lnSpc>
              <a:buFont typeface="Wingdings" pitchFamily="2" charset="2"/>
              <a:buChar char="Ä"/>
              <a:defRPr/>
            </a:pPr>
            <a:r>
              <a:rPr lang="fi-FI" altLang="fi-FI" sz="1800" dirty="0"/>
              <a:t>Suomen Yrittäjien ja Finnveran syksyn 2021 pk-yritysbarometrin mukaan pk-yritykset ovat olleet sekä kuluvana että edellisenä vuonna hyvin poikkeuksellisessa tilanteessa koronaviruksen leviämisestä johtuneen kriisin vuoksi. Poikkeuksellinen tilanne heijastuu suoraan pienten ja keskisuurten yritysten odotuksiin lähiajan suhdannekehityksestä. Odotukset laskivat viime vuonna voimakkaasti koronan myötä, mutta keväällä 2021 odotusten saldo kohosi sekä Satakunnassa että maassa keskimäärin arvoon kolme. Syksyllä 2021 lukema pysyi ennallaan. Maakunnan pk-yritysten odotukset mm. henkilöstömäärän kehityksestä ovat hieman heikommat kuin maassa keskimäärin (saldo 1 vs. 3). Mm. liikevaihdossa ja investoinneissa näkymät jäävät myös keskimääräistä heikommiksi. </a:t>
            </a:r>
          </a:p>
          <a:p>
            <a:pPr lvl="1">
              <a:lnSpc>
                <a:spcPct val="80000"/>
              </a:lnSpc>
              <a:buFont typeface="Wingdings" pitchFamily="2" charset="2"/>
              <a:buChar char="Ä"/>
              <a:defRPr/>
            </a:pPr>
            <a:endParaRPr lang="fi-FI" altLang="fi-FI" sz="1400" dirty="0"/>
          </a:p>
          <a:p>
            <a:pPr lvl="1">
              <a:lnSpc>
                <a:spcPct val="80000"/>
              </a:lnSpc>
              <a:buFont typeface="Wingdings" pitchFamily="2" charset="2"/>
              <a:buChar char="Ä"/>
              <a:defRPr/>
            </a:pPr>
            <a:endParaRPr lang="fi-FI" altLang="fi-FI" sz="1200" dirty="0"/>
          </a:p>
          <a:p>
            <a:pPr>
              <a:lnSpc>
                <a:spcPct val="80000"/>
              </a:lnSpc>
              <a:defRPr/>
            </a:pPr>
            <a:r>
              <a:rPr lang="fi-FI" sz="1800" b="1" u="sng" dirty="0"/>
              <a:t>Teknologiateollisuuden kasvu mahdollisesti tasaantumassa</a:t>
            </a:r>
          </a:p>
          <a:p>
            <a:pPr marL="0" indent="0">
              <a:lnSpc>
                <a:spcPct val="80000"/>
              </a:lnSpc>
              <a:buNone/>
              <a:defRPr/>
            </a:pPr>
            <a:endParaRPr lang="fi-FI" altLang="fi-FI" sz="1400" b="1" u="sng" dirty="0"/>
          </a:p>
          <a:p>
            <a:pPr lvl="1">
              <a:lnSpc>
                <a:spcPct val="80000"/>
              </a:lnSpc>
              <a:buFont typeface="Wingdings" pitchFamily="2" charset="2"/>
              <a:buChar char="Ä"/>
              <a:defRPr/>
            </a:pPr>
            <a:r>
              <a:rPr lang="fi-FI" sz="1800" dirty="0"/>
              <a:t>Teknologiateollisuus ry:n marraskuun katsauksen mukaan uusien tilausten arvo oli heinä-syyskuussa 6 % pienempi kuin vuoden toisella neljänneksellä, mutta 7 % suurempi kuin edellisvuoden vastaavalla ajanjaksolla. Tilauskertymän kasvun notkahdus edelliseen neljännekseen nähden viestii siitä, että kovin kasvuvauhti on kenties jo nähty. Tilauskannan arvo nousi silti yhä syksyllä ja ala kasvanee jatkossakin. </a:t>
            </a:r>
          </a:p>
          <a:p>
            <a:pPr lvl="1">
              <a:lnSpc>
                <a:spcPct val="80000"/>
              </a:lnSpc>
              <a:buFont typeface="Wingdings" pitchFamily="2" charset="2"/>
              <a:buChar char="Ä"/>
              <a:defRPr/>
            </a:pPr>
            <a:endParaRPr lang="fi-FI" sz="1800" dirty="0"/>
          </a:p>
          <a:p>
            <a:pPr lvl="1">
              <a:lnSpc>
                <a:spcPct val="80000"/>
              </a:lnSpc>
              <a:buFont typeface="Wingdings" pitchFamily="2" charset="2"/>
              <a:buChar char="Ä"/>
              <a:defRPr/>
            </a:pPr>
            <a:r>
              <a:rPr lang="fi-FI" sz="1800" dirty="0"/>
              <a:t>Teollisuudessa globaalisti suurin huoli on tällä hetkellä materiaalien ja komponenttien heikko saatavuus. Kysynnän ja tarjonnan epätasapaino on johtanut myös rajuun kustannusten nousuun monella rintamalla. Raaka-aineiden ja komponenttien hinnat ovat korkealla, logistiikka kallista, ja myös energia on kallistunut tuntuvasti.</a:t>
            </a:r>
          </a:p>
        </p:txBody>
      </p:sp>
    </p:spTree>
    <p:extLst>
      <p:ext uri="{BB962C8B-B14F-4D97-AF65-F5344CB8AC3E}">
        <p14:creationId xmlns:p14="http://schemas.microsoft.com/office/powerpoint/2010/main" val="93609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11" name="Picture 10">
            <a:extLst>
              <a:ext uri="{FF2B5EF4-FFF2-40B4-BE49-F238E27FC236}">
                <a16:creationId xmlns:a16="http://schemas.microsoft.com/office/drawing/2014/main" id="{7AFA3139-CB81-46C7-A0A0-663443CA188A}"/>
              </a:ext>
            </a:extLst>
          </p:cNvPr>
          <p:cNvPicPr>
            <a:picLocks noChangeAspect="1"/>
          </p:cNvPicPr>
          <p:nvPr/>
        </p:nvPicPr>
        <p:blipFill>
          <a:blip r:embed="rId3"/>
          <a:stretch>
            <a:fillRect/>
          </a:stretch>
        </p:blipFill>
        <p:spPr>
          <a:xfrm>
            <a:off x="2204032" y="95250"/>
            <a:ext cx="6056723" cy="6626225"/>
          </a:xfrm>
          <a:prstGeom prst="rect">
            <a:avLst/>
          </a:prstGeom>
        </p:spPr>
      </p:pic>
      <p:sp>
        <p:nvSpPr>
          <p:cNvPr id="14" name="TextBox 13">
            <a:extLst>
              <a:ext uri="{FF2B5EF4-FFF2-40B4-BE49-F238E27FC236}">
                <a16:creationId xmlns:a16="http://schemas.microsoft.com/office/drawing/2014/main" id="{3B39B6DA-ABB6-4A8A-A81D-0977F8CB206F}"/>
              </a:ext>
            </a:extLst>
          </p:cNvPr>
          <p:cNvSpPr txBox="1"/>
          <p:nvPr/>
        </p:nvSpPr>
        <p:spPr>
          <a:xfrm>
            <a:off x="8020242" y="6107926"/>
            <a:ext cx="2094676" cy="369332"/>
          </a:xfrm>
          <a:prstGeom prst="rect">
            <a:avLst/>
          </a:prstGeom>
          <a:noFill/>
        </p:spPr>
        <p:txBody>
          <a:bodyPr wrap="none" rtlCol="0">
            <a:spAutoFit/>
          </a:bodyPr>
          <a:lstStyle/>
          <a:p>
            <a:r>
              <a:rPr lang="fi-FI" dirty="0"/>
              <a:t>Lähde: Tilastokeskus</a:t>
            </a:r>
            <a:endParaRPr lang="en-US" dirty="0"/>
          </a:p>
        </p:txBody>
      </p:sp>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uorakulmio 20"/>
          <p:cNvSpPr/>
          <p:nvPr/>
        </p:nvSpPr>
        <p:spPr>
          <a:xfrm>
            <a:off x="651668" y="2464719"/>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0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a:t>
            </a:r>
            <a:r>
              <a:rPr lang="fi-FI" sz="2000" b="1" cap="all" spc="-50" dirty="0" err="1">
                <a:solidFill>
                  <a:srgbClr val="0070C0"/>
                </a:solidFill>
                <a:effectLst>
                  <a:outerShdw blurRad="38100" dist="38100" dir="2700000" algn="tl">
                    <a:srgbClr val="000000">
                      <a:alpha val="43137"/>
                    </a:srgbClr>
                  </a:outerShdw>
                </a:effectLst>
                <a:latin typeface="Calibri"/>
              </a:rPr>
              <a:t>capita</a:t>
            </a:r>
            <a:r>
              <a:rPr lang="fi-FI" sz="2000" b="1" cap="all" spc="-50" dirty="0">
                <a:solidFill>
                  <a:srgbClr val="0070C0"/>
                </a:solidFill>
                <a:effectLst>
                  <a:outerShdw blurRad="38100" dist="38100" dir="2700000" algn="tl">
                    <a:srgbClr val="000000">
                      <a:alpha val="43137"/>
                    </a:srgbClr>
                  </a:outerShdw>
                </a:effectLst>
                <a:latin typeface="Calibri"/>
              </a:rPr>
              <a:t> </a:t>
            </a:r>
            <a:r>
              <a:rPr lang="fi-FI" sz="2000" b="1" dirty="0">
                <a:solidFill>
                  <a:srgbClr val="0070C0"/>
                </a:solidFill>
                <a:latin typeface="Calibri"/>
              </a:rPr>
              <a:t>vuonna 2020 (ennakkotieto) on Satakunnassa 2. korkein 19 maakunnasta (eli tavallaan BKT per </a:t>
            </a:r>
            <a:r>
              <a:rPr lang="fi-FI" sz="2000" b="1" dirty="0" err="1">
                <a:solidFill>
                  <a:srgbClr val="0070C0"/>
                </a:solidFill>
                <a:latin typeface="Calibri"/>
              </a:rPr>
              <a:t>capita</a:t>
            </a:r>
            <a:r>
              <a:rPr lang="fi-FI" sz="2000" b="1" dirty="0">
                <a:solidFill>
                  <a:srgbClr val="0070C0"/>
                </a:solidFill>
                <a:latin typeface="Calibri"/>
              </a:rPr>
              <a:t> jalostuksen, eli teollisuuden, energiantuotannon ja rakentamisen osalta). Tämä kuvaa Satakunnan vahvaa kykyä tuottaa korkean jalostusarvon tuotteita, joita menee runsaasti myös vientiin. Siten Satakunta on kokoaan suurempi hyvinvoinnin tuottaja Suomessa.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8" name="Picture 7">
            <a:extLst>
              <a:ext uri="{FF2B5EF4-FFF2-40B4-BE49-F238E27FC236}">
                <a16:creationId xmlns:a16="http://schemas.microsoft.com/office/drawing/2014/main" id="{F54ED64D-D81B-4D64-9B76-DC522016DDCE}"/>
              </a:ext>
            </a:extLst>
          </p:cNvPr>
          <p:cNvPicPr>
            <a:picLocks noChangeAspect="1"/>
          </p:cNvPicPr>
          <p:nvPr/>
        </p:nvPicPr>
        <p:blipFill>
          <a:blip r:embed="rId6"/>
          <a:stretch>
            <a:fillRect/>
          </a:stretch>
        </p:blipFill>
        <p:spPr>
          <a:xfrm>
            <a:off x="5303913" y="1"/>
            <a:ext cx="4753089" cy="6721947"/>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35101A-AF19-4487-828B-B9BF9CF9FC69}"/>
              </a:ext>
            </a:extLst>
          </p:cNvPr>
          <p:cNvPicPr>
            <a:picLocks noChangeAspect="1"/>
          </p:cNvPicPr>
          <p:nvPr/>
        </p:nvPicPr>
        <p:blipFill>
          <a:blip r:embed="rId2"/>
          <a:stretch>
            <a:fillRect/>
          </a:stretch>
        </p:blipFill>
        <p:spPr>
          <a:xfrm>
            <a:off x="1528999" y="306444"/>
            <a:ext cx="4096779" cy="5793776"/>
          </a:xfrm>
          <a:prstGeom prst="rect">
            <a:avLst/>
          </a:prstGeom>
        </p:spPr>
      </p:pic>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5053155" y="639134"/>
            <a:ext cx="5472608" cy="5355312"/>
          </a:xfrm>
          <a:prstGeom prst="rect">
            <a:avLst/>
          </a:prstGeom>
        </p:spPr>
        <p:txBody>
          <a:bodyPr wrap="square">
            <a:spAutoFit/>
          </a:bodyPr>
          <a:lstStyle/>
          <a:p>
            <a:pPr eaLnBrk="0" fontAlgn="base" hangingPunct="0">
              <a:spcBef>
                <a:spcPct val="0"/>
              </a:spcBef>
              <a:spcAft>
                <a:spcPct val="0"/>
              </a:spcAft>
            </a:pPr>
            <a:r>
              <a:rPr lang="fi-FI" b="1" dirty="0">
                <a:solidFill>
                  <a:srgbClr val="0070C0"/>
                </a:solidFill>
                <a:latin typeface="Arial" panose="020B0604020202020204" pitchFamily="34" charset="0"/>
                <a:cs typeface="Arial" panose="020B0604020202020204" pitchFamily="34" charset="0"/>
              </a:rPr>
              <a:t>Satakunnan BKT henkeä kohden on </a:t>
            </a:r>
            <a:r>
              <a:rPr lang="fi-FI" b="1" dirty="0">
                <a:solidFill>
                  <a:prstClr val="black"/>
                </a:solidFill>
                <a:latin typeface="Arial" panose="020B0604020202020204" pitchFamily="34" charset="0"/>
                <a:cs typeface="Arial" panose="020B0604020202020204" pitchFamily="34" charset="0"/>
              </a:rPr>
              <a:t>19 maakunnasta </a:t>
            </a:r>
            <a:r>
              <a:rPr lang="fi-FI" b="1" dirty="0">
                <a:solidFill>
                  <a:srgbClr val="C0504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korkein (36 899 €</a:t>
            </a:r>
            <a:r>
              <a:rPr lang="fi-FI"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i-FI" b="1" dirty="0">
                <a:solidFill>
                  <a:prstClr val="black"/>
                </a:solidFill>
                <a:latin typeface="Arial" panose="020B0604020202020204" pitchFamily="34" charset="0"/>
                <a:cs typeface="Arial" panose="020B0604020202020204" pitchFamily="34" charset="0"/>
              </a:rPr>
              <a:t>v. 2019, laskua 3,3 % edellisvuodesta. Merkittävää on viennin hyvin suuri osuus siitä, noin puolet.</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500" b="1" dirty="0">
                <a:solidFill>
                  <a:prstClr val="black"/>
                </a:solidFill>
                <a:latin typeface="Arial" panose="020B0604020202020204" pitchFamily="34" charset="0"/>
                <a:cs typeface="Arial" panose="020B0604020202020204" pitchFamily="34" charset="0"/>
              </a:rPr>
              <a:t>Sijaluku pysyi ennallaan edellisvuoteen verrattuna. Satakunnassa reaalinen BKT per </a:t>
            </a:r>
            <a:r>
              <a:rPr lang="fi-FI" sz="1500" b="1" dirty="0" err="1">
                <a:solidFill>
                  <a:prstClr val="black"/>
                </a:solidFill>
                <a:latin typeface="Arial" panose="020B0604020202020204" pitchFamily="34" charset="0"/>
                <a:cs typeface="Arial" panose="020B0604020202020204" pitchFamily="34" charset="0"/>
              </a:rPr>
              <a:t>capita</a:t>
            </a:r>
            <a:r>
              <a:rPr lang="fi-FI" sz="1500" b="1" dirty="0">
                <a:solidFill>
                  <a:prstClr val="black"/>
                </a:solidFill>
                <a:latin typeface="Arial" panose="020B0604020202020204" pitchFamily="34" charset="0"/>
                <a:cs typeface="Arial" panose="020B0604020202020204" pitchFamily="34" charset="0"/>
              </a:rPr>
              <a:t> aleni 3,3 %. Koko maassa se kasvoi 0,8 %. Rauman seudulla alenema oli 5,9 %, Porin seudulla 2,4 %, mutta Pohjois-Satakunnassa kasvu oli nopeaa, 2,5 %. </a:t>
            </a:r>
          </a:p>
          <a:p>
            <a:pPr eaLnBrk="0" fontAlgn="base" hangingPunct="0">
              <a:spcBef>
                <a:spcPct val="0"/>
              </a:spcBef>
              <a:spcAft>
                <a:spcPct val="0"/>
              </a:spcAft>
            </a:pPr>
            <a:endParaRPr lang="fi-FI" sz="15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500" b="1" dirty="0">
                <a:solidFill>
                  <a:prstClr val="black"/>
                </a:solidFill>
                <a:latin typeface="Arial" panose="020B0604020202020204" pitchFamily="34" charset="0"/>
                <a:cs typeface="Arial" panose="020B0604020202020204" pitchFamily="34" charset="0"/>
              </a:rPr>
              <a:t>Rauman seutukunnan sijaluku laski muutaman pykälän, sillä jalostuksen ja palveluiden arvonlisäys aleni, mutta alkutuotannossa kirjattiin kasvua. Metsäteollisuus laski selvästi paperikoneen lakkautuksen myötä, mutta metallialat kasvoivat vähän. Porin seutukunnassa sijaluku pysyi ennallaan, mutta arvonlisäys laski teknologia-teollisuudessa, rakentamisessa ja kaupassa. Pohjois-Satakunnan sijoitus kohentui, sillä arvonlisäys laski kasvoi monilla päätoimialoilla. Kuitenkin muutamilla palvelualoilla arvonlisäys supistui. </a:t>
            </a:r>
          </a:p>
          <a:p>
            <a:pPr eaLnBrk="0" fontAlgn="base" hangingPunct="0">
              <a:spcBef>
                <a:spcPct val="0"/>
              </a:spcBef>
              <a:spcAft>
                <a:spcPct val="0"/>
              </a:spcAft>
            </a:pPr>
            <a:endParaRPr lang="fi-FI" sz="1200" b="1"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5769746" y="5500701"/>
            <a:ext cx="4898255" cy="1323439"/>
          </a:xfrm>
          <a:prstGeom prst="rect">
            <a:avLst/>
          </a:prstGeom>
        </p:spPr>
        <p:txBody>
          <a:bodyPr wrap="square">
            <a:spAutoFit/>
          </a:bodyPr>
          <a:lstStyle/>
          <a:p>
            <a:pPr eaLnBrk="0" fontAlgn="base" hangingPunct="0">
              <a:spcBef>
                <a:spcPct val="0"/>
              </a:spcBef>
              <a:spcAft>
                <a:spcPct val="0"/>
              </a:spcAft>
            </a:pPr>
            <a:endParaRPr lang="fi-FI" sz="16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600" b="1" dirty="0">
                <a:solidFill>
                  <a:srgbClr val="0070C0"/>
                </a:solidFill>
                <a:latin typeface="Arial" panose="020B0604020202020204" pitchFamily="34" charset="0"/>
                <a:cs typeface="Arial" panose="020B0604020202020204" pitchFamily="34" charset="0"/>
              </a:rPr>
              <a:t>BKT per </a:t>
            </a:r>
            <a:r>
              <a:rPr lang="fi-FI" sz="1600" b="1" dirty="0" err="1">
                <a:solidFill>
                  <a:srgbClr val="0070C0"/>
                </a:solidFill>
                <a:latin typeface="Arial" panose="020B0604020202020204" pitchFamily="34" charset="0"/>
                <a:cs typeface="Arial" panose="020B0604020202020204" pitchFamily="34" charset="0"/>
              </a:rPr>
              <a:t>capita</a:t>
            </a:r>
            <a:r>
              <a:rPr lang="fi-FI" sz="1600" b="1" dirty="0">
                <a:solidFill>
                  <a:srgbClr val="0070C0"/>
                </a:solidFill>
                <a:latin typeface="Arial" panose="020B0604020202020204" pitchFamily="34" charset="0"/>
                <a:cs typeface="Arial" panose="020B0604020202020204" pitchFamily="34" charset="0"/>
              </a:rPr>
              <a:t> Suomen 69 seutukunnassa</a:t>
            </a:r>
            <a:endParaRPr lang="fi-FI" sz="16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Rauman seutukunta on sijalla </a:t>
            </a:r>
            <a:r>
              <a:rPr lang="fi-FI" sz="1600" b="1" dirty="0">
                <a:solidFill>
                  <a:srgbClr val="FF5050"/>
                </a:solidFill>
                <a:latin typeface="Arial" panose="020B0604020202020204" pitchFamily="34" charset="0"/>
                <a:cs typeface="Arial" panose="020B0604020202020204" pitchFamily="34" charset="0"/>
              </a:rPr>
              <a:t>13</a:t>
            </a:r>
            <a:r>
              <a:rPr lang="fi-FI" sz="1600" b="1" dirty="0">
                <a:solidFill>
                  <a:prstClr val="black"/>
                </a:solidFill>
                <a:latin typeface="Arial" panose="020B0604020202020204" pitchFamily="34" charset="0"/>
                <a:cs typeface="Arial" panose="020B0604020202020204" pitchFamily="34" charset="0"/>
              </a:rPr>
              <a:t>,</a:t>
            </a:r>
            <a:r>
              <a:rPr lang="fi-FI" sz="1600" b="1" dirty="0">
                <a:solidFill>
                  <a:srgbClr val="FF505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Porin seutukunta sijalla </a:t>
            </a:r>
            <a:r>
              <a:rPr lang="fi-FI" sz="1600" b="1" dirty="0">
                <a:solidFill>
                  <a:srgbClr val="FF5050"/>
                </a:solidFill>
                <a:latin typeface="Arial" panose="020B0604020202020204" pitchFamily="34" charset="0"/>
                <a:cs typeface="Arial" panose="020B0604020202020204" pitchFamily="34" charset="0"/>
              </a:rPr>
              <a:t>34 </a:t>
            </a:r>
            <a:r>
              <a:rPr lang="fi-FI" sz="1600" b="1" dirty="0">
                <a:solidFill>
                  <a:prstClr val="black"/>
                </a:solidFill>
                <a:latin typeface="Arial" panose="020B0604020202020204" pitchFamily="34" charset="0"/>
                <a:cs typeface="Arial" panose="020B0604020202020204" pitchFamily="34" charset="0"/>
              </a:rPr>
              <a:t>ja</a:t>
            </a: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Pohjois-Satakunta sijalla </a:t>
            </a:r>
            <a:r>
              <a:rPr lang="fi-FI" sz="1600" b="1" dirty="0">
                <a:solidFill>
                  <a:srgbClr val="FF5050"/>
                </a:solidFill>
                <a:latin typeface="Arial" panose="020B0604020202020204" pitchFamily="34" charset="0"/>
                <a:cs typeface="Arial" panose="020B0604020202020204" pitchFamily="34" charset="0"/>
              </a:rPr>
              <a:t>25</a:t>
            </a:r>
            <a:r>
              <a:rPr lang="fi-FI" sz="1600" b="1" dirty="0">
                <a:solidFill>
                  <a:prstClr val="black"/>
                </a:solidFill>
                <a:latin typeface="Arial" panose="020B0604020202020204" pitchFamily="34" charset="0"/>
                <a:cs typeface="Arial" panose="020B0604020202020204" pitchFamily="34" charset="0"/>
              </a:rPr>
              <a:t>.</a:t>
            </a:r>
            <a:r>
              <a:rPr lang="fi-FI" sz="1600" b="1" dirty="0">
                <a:solidFill>
                  <a:srgbClr val="FF5050"/>
                </a:solidFill>
                <a:latin typeface="Arial" panose="020B0604020202020204" pitchFamily="34" charset="0"/>
                <a:cs typeface="Arial" panose="020B0604020202020204" pitchFamily="34" charset="0"/>
              </a:rPr>
              <a:t> </a:t>
            </a:r>
            <a:endParaRPr lang="fi-FI" sz="1600" b="1" dirty="0">
              <a:solidFill>
                <a:prstClr val="black"/>
              </a:solidFill>
              <a:latin typeface="Arial" panose="020B0604020202020204" pitchFamily="34" charset="0"/>
              <a:cs typeface="Arial" panose="020B0604020202020204" pitchFamily="34" charset="0"/>
            </a:endParaRPr>
          </a:p>
        </p:txBody>
      </p:sp>
      <p:sp>
        <p:nvSpPr>
          <p:cNvPr id="9" name="Otsikko 1"/>
          <p:cNvSpPr txBox="1">
            <a:spLocks/>
          </p:cNvSpPr>
          <p:nvPr/>
        </p:nvSpPr>
        <p:spPr>
          <a:xfrm>
            <a:off x="2127215"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latin typeface="Calibri"/>
              </a:rPr>
              <a:t>satakunnaN</a:t>
            </a:r>
            <a:r>
              <a:rPr lang="fi-FI" sz="3200" b="1" cap="all" dirty="0">
                <a:solidFill>
                  <a:srgbClr val="0070C0"/>
                </a:solidFill>
                <a:effectLst>
                  <a:outerShdw blurRad="38100" dist="38100" dir="2700000" algn="tl">
                    <a:srgbClr val="000000">
                      <a:alpha val="43137"/>
                    </a:srgbClr>
                  </a:outerShdw>
                </a:effectLst>
                <a:latin typeface="Calibri"/>
              </a:rPr>
              <a:t> vahvuuksia: BKT</a:t>
            </a:r>
          </a:p>
        </p:txBody>
      </p:sp>
      <p:sp>
        <p:nvSpPr>
          <p:cNvPr id="11" name="TextBox 10"/>
          <p:cNvSpPr txBox="1"/>
          <p:nvPr/>
        </p:nvSpPr>
        <p:spPr>
          <a:xfrm>
            <a:off x="3710129" y="5993143"/>
            <a:ext cx="1907895" cy="830997"/>
          </a:xfrm>
          <a:prstGeom prst="rect">
            <a:avLst/>
          </a:prstGeom>
          <a:solidFill>
            <a:schemeClr val="bg1"/>
          </a:solid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Sinisellä mediaania</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korkeammat seutukunnat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(sijat 1-35), punaisella</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matalammat (sijat 36-70)</a:t>
            </a: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90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spTree>
    <p:extLst>
      <p:ext uri="{BB962C8B-B14F-4D97-AF65-F5344CB8AC3E}">
        <p14:creationId xmlns:p14="http://schemas.microsoft.com/office/powerpoint/2010/main" val="164382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spTree>
    <p:extLst>
      <p:ext uri="{BB962C8B-B14F-4D97-AF65-F5344CB8AC3E}">
        <p14:creationId xmlns:p14="http://schemas.microsoft.com/office/powerpoint/2010/main" val="213773419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Powerpointmalli_salmiakit</Template>
  <TotalTime>11329</TotalTime>
  <Words>5925</Words>
  <Application>Microsoft Office PowerPoint</Application>
  <PresentationFormat>Widescreen</PresentationFormat>
  <Paragraphs>563</Paragraphs>
  <Slides>55</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Britannic Bold</vt:lpstr>
      <vt:lpstr>Calibri</vt:lpstr>
      <vt:lpstr>Calibri Light</vt:lpstr>
      <vt:lpstr>Times New Roman</vt:lpstr>
      <vt:lpstr>Wingdings</vt:lpstr>
      <vt:lpstr>Office-teema</vt:lpstr>
      <vt:lpstr>6_Retro</vt:lpstr>
      <vt:lpstr>pp-malli_tke</vt:lpstr>
      <vt:lpstr>1_pp-malli_tke</vt:lpstr>
      <vt:lpstr>4_pp-malli_tke</vt:lpstr>
      <vt:lpstr>SATAKUNNAN TALOUS  Nykytila ja lähiajan näkymät 37  Joulukuu 2021  Aluekehitysasiantuntija Saku Vähäsantanen Satakuntaliitto Etunimi.sukunimi@satakunta.fi Puh. 044 711 4350 </vt:lpstr>
      <vt:lpstr>   SATAKUNNAN TALOUS  Nykytila ja lähiajan näkymät 37 Joulukuu 2021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PowerPoint Presentation</vt:lpstr>
      <vt:lpstr>Kansantalous, työn tuottavuus</vt:lpstr>
      <vt:lpstr>Kansantalous, työn tuottavuus</vt:lpstr>
      <vt:lpstr>Kansantalous, työn tuottavuus</vt:lpstr>
      <vt:lpstr>Aluetalous, työn tuottavuus</vt:lpstr>
      <vt:lpstr>PowerPoint Presentation</vt:lpstr>
      <vt:lpstr>satakunnaN NOUSUTRENDEJÄ 2010-2020</vt:lpstr>
      <vt:lpstr>TEOLLISUUDEN SUHDANNEKUVA satakunnassa</vt:lpstr>
      <vt:lpstr>TEOLLISUUDEN SUHDANNEKUVA satakunnassa</vt:lpstr>
      <vt:lpstr>TEKNOLOGIATEOLLISUUs satakunnassa</vt:lpstr>
      <vt:lpstr>SATAKUNTA Suomen talouden vahva osa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1-9/2021: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1106</cp:revision>
  <dcterms:created xsi:type="dcterms:W3CDTF">2019-04-17T08:47:51Z</dcterms:created>
  <dcterms:modified xsi:type="dcterms:W3CDTF">2021-12-07T08:02:35Z</dcterms:modified>
</cp:coreProperties>
</file>