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4"/>
  </p:notes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82"/>
  </p:normalViewPr>
  <p:slideViewPr>
    <p:cSldViewPr snapToGrid="0" snapToObjects="1">
      <p:cViewPr varScale="1">
        <p:scale>
          <a:sx n="36" d="100"/>
          <a:sy n="36" d="100"/>
        </p:scale>
        <p:origin x="10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2838-DDDE-4D59-8F79-75EAFA1688E2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43F38-6EB5-4127-80BA-3556CEAFC7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67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9BCD-86E8-437A-BC6A-40015F073353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7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B0B4-1877-433D-B7F3-945F51B64522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23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F5F2-B0B0-4873-84DB-C7EE4A1CC250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41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3973-1524-4640-ADD8-33518AEEA4E3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58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937-0948-4DC0-8B7F-027ABE75D3C3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6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43CA-66BF-4346-BF44-94BF4AB02BE9}" type="datetime1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2118-8FEA-4487-836C-C26DAF9AE28E}" type="datetime1">
              <a:rPr lang="fi-FI" smtClean="0"/>
              <a:t>5.5.2021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9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D403-FA4E-47C8-B897-2A66DA3CDB92}" type="datetime1">
              <a:rPr lang="fi-FI" smtClean="0"/>
              <a:t>5.5.2021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5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35E-C20C-4472-B98A-3764ADABA7B8}" type="datetime1">
              <a:rPr lang="fi-FI" smtClean="0"/>
              <a:t>5.5.2021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61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306-37F6-485C-8900-429727043ADB}" type="datetime1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2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0E2A-72D4-44B4-90F6-4FD5A0967D90}" type="datetime1">
              <a:rPr lang="fi-FI" smtClean="0"/>
              <a:t>5.5.2021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5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52F7-0F37-4BA6-AA69-9C60D462F039}" type="datetime1">
              <a:rPr lang="fi-FI" smtClean="0"/>
              <a:t>5.5.2021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Aitiopaikka kotona asumisen teknologioihin 24.3.21 / Satakati-hanke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7711-A122-AB44-BD4A-98910B7FFA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4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929976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sz="4000" dirty="0" err="1"/>
              <a:t>Satakati</a:t>
            </a:r>
            <a:r>
              <a:rPr lang="fi-FI" sz="4000" dirty="0"/>
              <a:t>-hanke 2021-2022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2815160"/>
            <a:ext cx="7645138" cy="2165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2800" dirty="0"/>
              <a:t>K</a:t>
            </a:r>
            <a:r>
              <a:rPr lang="fi-FI" sz="3200" dirty="0"/>
              <a:t>otona asumisen teknologiat </a:t>
            </a:r>
            <a:br>
              <a:rPr lang="fi-FI" sz="3200" dirty="0"/>
            </a:br>
            <a:r>
              <a:rPr lang="fi-FI" sz="3200" dirty="0"/>
              <a:t>ikäihmisille Satakunnassa</a:t>
            </a:r>
            <a:endParaRPr lang="fi-FI" sz="28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6F068DC-F763-4C41-A03D-D98EA64C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750" y="6371325"/>
            <a:ext cx="5307290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5FC599-D87A-426A-ABEB-C6093A43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68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73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E2F1B77-A9EA-405C-BADC-4E7577B4A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0532" y="2057399"/>
            <a:ext cx="2101473" cy="3542483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8B88B46-CE42-40A7-8FD3-8F33513B5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6409" y="1866018"/>
            <a:ext cx="4945785" cy="4087172"/>
          </a:xfrm>
        </p:spPr>
        <p:txBody>
          <a:bodyPr>
            <a:normAutofit/>
          </a:bodyPr>
          <a:lstStyle/>
          <a:p>
            <a:r>
              <a:rPr lang="fi-FI" sz="2400" dirty="0"/>
              <a:t>Hallinnoijana Euran kunta, </a:t>
            </a:r>
            <a:br>
              <a:rPr lang="fi-FI" sz="2400" dirty="0"/>
            </a:br>
            <a:r>
              <a:rPr lang="fi-FI" sz="2400" dirty="0"/>
              <a:t>mukana kaikki Satakunnan kunnat</a:t>
            </a:r>
            <a:br>
              <a:rPr lang="fi-FI" sz="2400" dirty="0"/>
            </a:br>
            <a:r>
              <a:rPr lang="fi-FI" sz="1600" dirty="0"/>
              <a:t>(Huittinen, Eurajoki, Harjavalta, Kokemäki, Nakkila, Jämijärvi, Kankaanpää, Karvia, Pomarkku, Pori, Siikainen, Merikarvia, Ulvila, Rauma, Säkylä) </a:t>
            </a:r>
            <a:br>
              <a:rPr lang="fi-FI" sz="1600" dirty="0"/>
            </a:br>
            <a:r>
              <a:rPr lang="fi-FI" sz="2400" dirty="0"/>
              <a:t>sekä </a:t>
            </a:r>
            <a:r>
              <a:rPr lang="fi-FI" sz="2400" dirty="0" err="1"/>
              <a:t>Sataedu</a:t>
            </a:r>
            <a:endParaRPr lang="fi-FI" sz="2400" dirty="0"/>
          </a:p>
          <a:p>
            <a:r>
              <a:rPr lang="fi-FI" sz="2400" dirty="0"/>
              <a:t>Valtionavustus yht. 625 000 euroa</a:t>
            </a:r>
          </a:p>
          <a:p>
            <a:r>
              <a:rPr lang="fi-FI" sz="2400" dirty="0"/>
              <a:t>Yhteistyökumppanina Satasairaala,  Satakunnan vanhusneuvosto, Satakunnan Omaishoitajat ry, Satakunnan AMK, </a:t>
            </a:r>
            <a:r>
              <a:rPr lang="fi-FI" sz="2400" dirty="0" err="1"/>
              <a:t>TuKKK</a:t>
            </a:r>
            <a:r>
              <a:rPr lang="fi-FI" sz="2400" dirty="0"/>
              <a:t> Porin yksikkö, </a:t>
            </a:r>
            <a:r>
              <a:rPr lang="fi-FI" sz="2400" dirty="0" err="1"/>
              <a:t>Winnova</a:t>
            </a:r>
            <a:r>
              <a:rPr lang="fi-FI" sz="2400" dirty="0"/>
              <a:t>, </a:t>
            </a:r>
            <a:r>
              <a:rPr lang="fi-FI" sz="2400" dirty="0" err="1"/>
              <a:t>Prizztech</a:t>
            </a:r>
            <a:r>
              <a:rPr lang="fi-FI" sz="2400" dirty="0"/>
              <a:t> ja 2M-IT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EB0E5B-FE65-4756-8ECB-33280FC3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C0C8F-4AB2-4E95-A088-9B6D3357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90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83" y="1505770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tavoitteet </a:t>
            </a:r>
            <a:br>
              <a:rPr lang="fi-FI" dirty="0"/>
            </a:br>
            <a:r>
              <a:rPr lang="fi-FI" dirty="0"/>
              <a:t>ja toteutus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79" y="3134872"/>
            <a:ext cx="6804385" cy="244144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i-FI" sz="2800" dirty="0"/>
              <a:t>Sote-ammattilaisten muutostuki (40%)</a:t>
            </a:r>
          </a:p>
          <a:p>
            <a:pPr marL="514350" indent="-514350">
              <a:buAutoNum type="arabicParenR"/>
            </a:pPr>
            <a:r>
              <a:rPr lang="fi-FI" sz="2800" dirty="0"/>
              <a:t>Ikäihmisten läheisten tukeminen (5%)</a:t>
            </a:r>
          </a:p>
          <a:p>
            <a:pPr marL="514350" indent="-514350">
              <a:buAutoNum type="arabicParenR"/>
            </a:pPr>
            <a:r>
              <a:rPr lang="fi-FI" sz="2800" dirty="0"/>
              <a:t>Hankkeen hallinto (15%)</a:t>
            </a:r>
          </a:p>
          <a:p>
            <a:pPr marL="514350" indent="-514350">
              <a:buAutoNum type="arabicParenR"/>
            </a:pPr>
            <a:r>
              <a:rPr lang="fi-FI" sz="2800" dirty="0"/>
              <a:t>Teknologiaratkaisujen käyttöönotto (40%)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3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207067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472306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tavoitteet </a:t>
            </a:r>
            <a:br>
              <a:rPr lang="fi-FI" dirty="0"/>
            </a:br>
            <a:r>
              <a:rPr lang="fi-FI" dirty="0"/>
              <a:t>ja toteutus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158737"/>
            <a:ext cx="7005883" cy="371193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i-FI" sz="2800" dirty="0"/>
              <a:t>Sote-ammattilaisten muutostuki (40%)</a:t>
            </a:r>
          </a:p>
          <a:p>
            <a:pPr marL="0" indent="0">
              <a:buNone/>
            </a:pPr>
            <a:endParaRPr lang="fi-FI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Etähoivan kehittäminen ja palvelumuotoilu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Uusien toimenkuvien tunnistaminen ja muutokset nykyisiin toimenkuviin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Muutosjohtaminen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Työntekijöiden koulutukset ja tukimateriaali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Yhteinen kirjaamismalli uusille palveluille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4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87813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16" y="510918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tavoitteet </a:t>
            </a:r>
            <a:br>
              <a:rPr lang="fi-FI" dirty="0"/>
            </a:br>
            <a:r>
              <a:rPr lang="fi-FI" dirty="0"/>
              <a:t>ja toteutus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29" y="2215299"/>
            <a:ext cx="6421421" cy="335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2) Ikäihmisten läheisten tukeminen (5%)</a:t>
            </a:r>
          </a:p>
          <a:p>
            <a:pPr marL="0" indent="0">
              <a:buNone/>
            </a:pPr>
            <a:endParaRPr lang="fi-FI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Tiedottaminen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Infomateriaalin valmistaminen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Aluetilaisuudet (myös virtuaaliset)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5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16611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473210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tavoitteet </a:t>
            </a:r>
            <a:br>
              <a:rPr lang="fi-FI" dirty="0"/>
            </a:br>
            <a:r>
              <a:rPr lang="fi-FI" dirty="0"/>
              <a:t>ja toteutus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1976461"/>
            <a:ext cx="7635712" cy="416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3) Hankkeen hallinto (15%)</a:t>
            </a:r>
          </a:p>
          <a:p>
            <a:pPr marL="0" indent="0">
              <a:buNone/>
            </a:pPr>
            <a:endParaRPr lang="fi-FI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Kuntien ja yhteistyötahojen yhteinen tekeminen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500" dirty="0"/>
              <a:t>Suunnitellaan alueellisesti yhteinen kotona asumisen tukeminen teknologian avulla -toimintamalli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500" dirty="0"/>
              <a:t>Työpajatyöskentely, palvelumuotoilu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500" dirty="0"/>
              <a:t>Muiden alueiden toimintamalleihin tutustuminen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500" dirty="0"/>
              <a:t>Sote-ammattilaisten sekä ikääntyneiden ja heidän läheisten osallistaminen suunnitteluun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6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113540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475729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tavoitteet </a:t>
            </a:r>
            <a:br>
              <a:rPr lang="fi-FI" dirty="0"/>
            </a:br>
            <a:r>
              <a:rPr lang="fi-FI" dirty="0"/>
              <a:t>ja toteutus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981499"/>
            <a:ext cx="8012784" cy="4238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/>
              <a:t>4) Teknologiaratkaisujen käyttöönotto (40%)</a:t>
            </a:r>
          </a:p>
          <a:p>
            <a:pPr marL="0" indent="0">
              <a:buNone/>
            </a:pPr>
            <a:endParaRPr lang="fi-FI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Teknologiaratkaisuista hyötyvien asiakkaiden tunnistaminen ja asiakasprofiilien luominen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Järjestelmä- ja laitehankinnat;</a:t>
            </a:r>
          </a:p>
          <a:p>
            <a:pPr marL="342900" lvl="1" indent="0">
              <a:buNone/>
            </a:pPr>
            <a:r>
              <a:rPr lang="fi-FI" sz="2500" dirty="0"/>
              <a:t>Eurassa käytössä olevan Elisa Digihoiva ratkaisun käyttöönotto koko Satakunnassa</a:t>
            </a:r>
          </a:p>
          <a:p>
            <a:pPr marL="342900" lvl="1" indent="0">
              <a:buNone/>
            </a:pPr>
            <a:r>
              <a:rPr lang="fi-FI" sz="2500" dirty="0"/>
              <a:t>Muun teknologian käyttöönotto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/>
              <a:t>Helpdesk</a:t>
            </a:r>
            <a:r>
              <a:rPr lang="fi-FI" sz="2800" dirty="0"/>
              <a:t>-toiminto ikäihmisille ja läheisille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Ideakilpailu ikäihmisten arkea piristävistä ja parantavista tavoista toteuttaa virtuaalisia ryhmätapaamisia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7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161365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16" y="342819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aikataulu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715677"/>
            <a:ext cx="8135332" cy="464067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3-9/2021 Käynnistys, suunnittelu ja valmistelu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Projektipäällikön rekrytointi, työpajat, palvelumuotoilu, Satakunnan Kati-mallin luominen</a:t>
            </a:r>
            <a:br>
              <a:rPr lang="fi-FI" sz="2500" dirty="0"/>
            </a:br>
            <a:endParaRPr lang="fi-FI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10/2021-10/2022 Teknologiaratkaisujen käyttöönotto kuudessa aallossa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Tekniset ratkaisut käyttöön valituilla asiakkailla, kussakin aallossa tavoitteena 65-100 asiakasta.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Kussakin aallossa koulutetaan sote-ammattilaiset, </a:t>
            </a:r>
            <a:r>
              <a:rPr lang="fi-FI" sz="2600" dirty="0" err="1"/>
              <a:t>kontaktoidaan</a:t>
            </a:r>
            <a:r>
              <a:rPr lang="fi-FI" sz="2600" dirty="0"/>
              <a:t> ikäihmiset ja läheiset, jaetaan tietoa, tukimateriaalia ja järjestetään tilaisuuksia aallon laajuudessa.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Opitaan edellisistä aalloista ja päivitetään materiaaleja ja koulutuksia tarpeen mukaan.</a:t>
            </a:r>
            <a:br>
              <a:rPr lang="fi-FI" sz="2500" dirty="0"/>
            </a:br>
            <a:endParaRPr lang="fi-FI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11-12/2022 Päättäminen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/>
              <a:t>Loppuraportti, palautekyselyt ja </a:t>
            </a:r>
            <a:r>
              <a:rPr lang="fi-FI" sz="2600" dirty="0" err="1"/>
              <a:t>mittaroinnit</a:t>
            </a:r>
            <a:endParaRPr lang="fi-FI" sz="26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8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311775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B5CBC8-CEFC-46B4-AC98-8A92F11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16" y="376943"/>
            <a:ext cx="5524500" cy="1030041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Satakati</a:t>
            </a:r>
            <a:r>
              <a:rPr lang="fi-FI" dirty="0"/>
              <a:t>-hankkeen tulokset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422B750-A8ED-4405-AAC4-F91464A7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1715678"/>
            <a:ext cx="7070103" cy="440231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Satakunnan Kati-toimintamalli materiaaleineen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Kotona asumista tukevaa teknologiaa on asennettu 400-600 ikäihmisen kotiin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Virtuaalikäyntien määrä 3% kotihoidon kokonaiskäyntimäärästä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Ikäihmisillä on käytössään joustavampi tapa kommunikoida sote-ammattilaisten ja omaisten kanssa </a:t>
            </a:r>
            <a:r>
              <a:rPr lang="fi-FI" sz="2800" dirty="0">
                <a:sym typeface="Wingdings" panose="05000000000000000000" pitchFamily="2" charset="2"/>
              </a:rPr>
              <a:t> turvallisuuden tunne kasvaa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Sote-ammattilaisten aikaa vapautuu sellaisille kotikäynneille, joita ei voida toteuttaa virtuaalisesti </a:t>
            </a:r>
            <a:r>
              <a:rPr lang="fi-FI" sz="2800" dirty="0">
                <a:sym typeface="Wingdings" panose="05000000000000000000" pitchFamily="2" charset="2"/>
              </a:rPr>
              <a:t> työn mielekkyys lisääntyy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sym typeface="Wingdings" panose="05000000000000000000" pitchFamily="2" charset="2"/>
              </a:rPr>
              <a:t>Taloudelliset vaikutukset ja säästöt</a:t>
            </a:r>
            <a:endParaRPr lang="fi-FI" sz="2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47D17-46BD-4E7C-9671-08B45A4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7711-A122-AB44-BD4A-98910B7FFA05}" type="slidenum">
              <a:rPr lang="fi-FI" smtClean="0"/>
              <a:t>9</a:t>
            </a:fld>
            <a:endParaRPr lang="fi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EFF889A7-C3C4-44B7-8813-DFF7720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263" y="6356351"/>
            <a:ext cx="5448693" cy="501649"/>
          </a:xfrm>
        </p:spPr>
        <p:txBody>
          <a:bodyPr/>
          <a:lstStyle/>
          <a:p>
            <a:r>
              <a:rPr lang="fi-FI" sz="1400" dirty="0"/>
              <a:t>Aitiopaikka kotona asumisen teknologioihin 24.3.21 / </a:t>
            </a:r>
            <a:r>
              <a:rPr lang="fi-FI" sz="1400" dirty="0" err="1"/>
              <a:t>Satakati</a:t>
            </a:r>
            <a:r>
              <a:rPr lang="fi-FI" sz="1400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230433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331DA7B99F146ACDD2330AB33ADB5" ma:contentTypeVersion="12" ma:contentTypeDescription="Create a new document." ma:contentTypeScope="" ma:versionID="e3006254a601577c6473df774d746e44">
  <xsd:schema xmlns:xsd="http://www.w3.org/2001/XMLSchema" xmlns:xs="http://www.w3.org/2001/XMLSchema" xmlns:p="http://schemas.microsoft.com/office/2006/metadata/properties" xmlns:ns3="cf91fcd4-e24c-4f81-b738-3de7ad4c0900" xmlns:ns4="732bfe4b-011d-407c-b17f-912bd76ccc7a" targetNamespace="http://schemas.microsoft.com/office/2006/metadata/properties" ma:root="true" ma:fieldsID="d6330340c9fe7a34d2737140e6b22f1a" ns3:_="" ns4:_="">
    <xsd:import namespace="cf91fcd4-e24c-4f81-b738-3de7ad4c0900"/>
    <xsd:import namespace="732bfe4b-011d-407c-b17f-912bd76ccc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1fcd4-e24c-4f81-b738-3de7ad4c0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fe4b-011d-407c-b17f-912bd76cc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ADC27-1666-4D1B-A1D6-26E0BDBC0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91fcd4-e24c-4f81-b738-3de7ad4c0900"/>
    <ds:schemaRef ds:uri="732bfe4b-011d-407c-b17f-912bd76ccc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1F0275-923D-4765-B484-2B7828ADF52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32bfe4b-011d-407c-b17f-912bd76ccc7a"/>
    <ds:schemaRef ds:uri="http://schemas.microsoft.com/office/infopath/2007/PartnerControls"/>
    <ds:schemaRef ds:uri="cf91fcd4-e24c-4f81-b738-3de7ad4c09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D5EE8F-0A72-4696-91F6-43A546A47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449</Words>
  <Application>Microsoft Office PowerPoint</Application>
  <PresentationFormat>Näytössä katseltava diaesitys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Satakati-hanke 2021-2022</vt:lpstr>
      <vt:lpstr>Satakati-hanke</vt:lpstr>
      <vt:lpstr>Satakati-hankkeen tavoitteet  ja toteutus</vt:lpstr>
      <vt:lpstr>Satakati-hankkeen tavoitteet  ja toteutus</vt:lpstr>
      <vt:lpstr>Satakati-hankkeen tavoitteet  ja toteutus</vt:lpstr>
      <vt:lpstr>Satakati-hankkeen tavoitteet  ja toteutus</vt:lpstr>
      <vt:lpstr>Satakati-hankkeen tavoitteet  ja toteutus</vt:lpstr>
      <vt:lpstr>Satakati-hankkeen aikataulu</vt:lpstr>
      <vt:lpstr>Satakati-hankkeen tulokset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 Aarikka</dc:creator>
  <cp:lastModifiedBy>Ulla Koivula</cp:lastModifiedBy>
  <cp:revision>58</cp:revision>
  <cp:lastPrinted>2019-11-25T07:34:00Z</cp:lastPrinted>
  <dcterms:created xsi:type="dcterms:W3CDTF">2014-10-02T11:47:02Z</dcterms:created>
  <dcterms:modified xsi:type="dcterms:W3CDTF">2021-05-05T11:02:45Z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0x0101006EC331DA7B99F146ACDD2330AB33ADB5</vt:lpwstr>
  </property>
</Properties>
</file>