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Lst>
  <p:notesMasterIdLst>
    <p:notesMasterId r:id="rId61"/>
  </p:notesMasterIdLst>
  <p:sldIdLst>
    <p:sldId id="256" r:id="rId6"/>
    <p:sldId id="536" r:id="rId7"/>
    <p:sldId id="516" r:id="rId8"/>
    <p:sldId id="543" r:id="rId9"/>
    <p:sldId id="524" r:id="rId10"/>
    <p:sldId id="539" r:id="rId11"/>
    <p:sldId id="367" r:id="rId12"/>
    <p:sldId id="540" r:id="rId13"/>
    <p:sldId id="462" r:id="rId14"/>
    <p:sldId id="515" r:id="rId15"/>
    <p:sldId id="461" r:id="rId16"/>
    <p:sldId id="456" r:id="rId17"/>
    <p:sldId id="537" r:id="rId18"/>
    <p:sldId id="548" r:id="rId19"/>
    <p:sldId id="549" r:id="rId20"/>
    <p:sldId id="387" r:id="rId21"/>
    <p:sldId id="388" r:id="rId22"/>
    <p:sldId id="510" r:id="rId23"/>
    <p:sldId id="291" r:id="rId24"/>
    <p:sldId id="529" r:id="rId25"/>
    <p:sldId id="495" r:id="rId26"/>
    <p:sldId id="496" r:id="rId27"/>
    <p:sldId id="501" r:id="rId28"/>
    <p:sldId id="494" r:id="rId29"/>
    <p:sldId id="493" r:id="rId30"/>
    <p:sldId id="497" r:id="rId31"/>
    <p:sldId id="500" r:id="rId32"/>
    <p:sldId id="284" r:id="rId33"/>
    <p:sldId id="469" r:id="rId34"/>
    <p:sldId id="470" r:id="rId35"/>
    <p:sldId id="475" r:id="rId36"/>
    <p:sldId id="471" r:id="rId37"/>
    <p:sldId id="472" r:id="rId38"/>
    <p:sldId id="473" r:id="rId39"/>
    <p:sldId id="474" r:id="rId40"/>
    <p:sldId id="480" r:id="rId41"/>
    <p:sldId id="550" r:id="rId42"/>
    <p:sldId id="482" r:id="rId43"/>
    <p:sldId id="483" r:id="rId44"/>
    <p:sldId id="484" r:id="rId45"/>
    <p:sldId id="492" r:id="rId46"/>
    <p:sldId id="487" r:id="rId47"/>
    <p:sldId id="488" r:id="rId48"/>
    <p:sldId id="489" r:id="rId49"/>
    <p:sldId id="490" r:id="rId50"/>
    <p:sldId id="491" r:id="rId51"/>
    <p:sldId id="530" r:id="rId52"/>
    <p:sldId id="423" r:id="rId53"/>
    <p:sldId id="498" r:id="rId54"/>
    <p:sldId id="476" r:id="rId55"/>
    <p:sldId id="544" r:id="rId56"/>
    <p:sldId id="292" r:id="rId57"/>
    <p:sldId id="486" r:id="rId58"/>
    <p:sldId id="499" r:id="rId59"/>
    <p:sldId id="535" r:id="rId60"/>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25" autoAdjust="0"/>
    <p:restoredTop sz="94660"/>
  </p:normalViewPr>
  <p:slideViewPr>
    <p:cSldViewPr snapToGrid="0">
      <p:cViewPr varScale="1">
        <p:scale>
          <a:sx n="67" d="100"/>
          <a:sy n="67" d="100"/>
        </p:scale>
        <p:origin x="564"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5CB833-A2C4-486C-ABDE-EE737837FA2A}" type="datetimeFigureOut">
              <a:rPr lang="fi-FI" smtClean="0"/>
              <a:t>17.5.2021</a:t>
            </a:fld>
            <a:endParaRPr lang="fi-FI"/>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4BC6D1-04E4-40DC-B635-AB1721FF73DA}" type="slidenum">
              <a:rPr lang="fi-FI" smtClean="0"/>
              <a:t>‹#›</a:t>
            </a:fld>
            <a:endParaRPr lang="fi-FI"/>
          </a:p>
        </p:txBody>
      </p:sp>
    </p:spTree>
    <p:extLst>
      <p:ext uri="{BB962C8B-B14F-4D97-AF65-F5344CB8AC3E}">
        <p14:creationId xmlns:p14="http://schemas.microsoft.com/office/powerpoint/2010/main" val="19400036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AD564F2-6593-49E9-AA5B-38F46BBF27D3}" type="slidenum">
              <a:rPr kumimoji="0" lang="fi-FI" altLang="fi-FI"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fi-FI" altLang="fi-FI"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6862229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AD564F2-6593-49E9-AA5B-38F46BBF27D3}" type="slidenum">
              <a:rPr kumimoji="0" lang="fi-FI" altLang="fi-FI"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fi-FI" altLang="fi-FI"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306722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AD564F2-6593-49E9-AA5B-38F46BBF27D3}" type="slidenum">
              <a:rPr kumimoji="0" lang="fi-FI" altLang="fi-FI"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fi-FI" altLang="fi-FI"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730139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AD564F2-6593-49E9-AA5B-38F46BBF27D3}" type="slidenum">
              <a:rPr kumimoji="0" lang="fi-FI" altLang="fi-FI"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fi-FI" altLang="fi-FI"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0118583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26EA4D7-8AEF-4DBC-9B61-FC4657D0CD4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fi-FI"/>
          </a:p>
        </p:txBody>
      </p:sp>
      <p:sp>
        <p:nvSpPr>
          <p:cNvPr id="3" name="Alaotsikko 2">
            <a:extLst>
              <a:ext uri="{FF2B5EF4-FFF2-40B4-BE49-F238E27FC236}">
                <a16:creationId xmlns:a16="http://schemas.microsoft.com/office/drawing/2014/main" id="{8015C4A0-5CA5-4802-8468-CA10834CC61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a:p>
        </p:txBody>
      </p:sp>
      <p:sp>
        <p:nvSpPr>
          <p:cNvPr id="4" name="Päivämäärän paikkamerkki 3">
            <a:extLst>
              <a:ext uri="{FF2B5EF4-FFF2-40B4-BE49-F238E27FC236}">
                <a16:creationId xmlns:a16="http://schemas.microsoft.com/office/drawing/2014/main" id="{7047EB8C-2F33-488E-921D-911C4D169CF9}"/>
              </a:ext>
            </a:extLst>
          </p:cNvPr>
          <p:cNvSpPr>
            <a:spLocks noGrp="1"/>
          </p:cNvSpPr>
          <p:nvPr>
            <p:ph type="dt" sz="half" idx="10"/>
          </p:nvPr>
        </p:nvSpPr>
        <p:spPr/>
        <p:txBody>
          <a:bodyPr/>
          <a:lstStyle/>
          <a:p>
            <a:fld id="{7CAA2D79-F595-4CE3-8B63-33D1E98E9C70}" type="datetimeFigureOut">
              <a:rPr lang="fi-FI" smtClean="0"/>
              <a:t>17.5.2021</a:t>
            </a:fld>
            <a:endParaRPr lang="fi-FI"/>
          </a:p>
        </p:txBody>
      </p:sp>
      <p:sp>
        <p:nvSpPr>
          <p:cNvPr id="5" name="Alatunnisteen paikkamerkki 4">
            <a:extLst>
              <a:ext uri="{FF2B5EF4-FFF2-40B4-BE49-F238E27FC236}">
                <a16:creationId xmlns:a16="http://schemas.microsoft.com/office/drawing/2014/main" id="{75B12CA9-0DB6-4344-ACF2-F5D9CBD7B7A0}"/>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29F6EE45-25D1-4BAB-8AB9-447127EB0139}"/>
              </a:ext>
            </a:extLst>
          </p:cNvPr>
          <p:cNvSpPr>
            <a:spLocks noGrp="1"/>
          </p:cNvSpPr>
          <p:nvPr>
            <p:ph type="sldNum" sz="quarter" idx="12"/>
          </p:nvPr>
        </p:nvSpPr>
        <p:spPr/>
        <p:txBody>
          <a:bodyPr/>
          <a:lstStyle/>
          <a:p>
            <a:fld id="{4A6A88A3-14C7-434E-A430-8AEEDB991D4A}" type="slidenum">
              <a:rPr lang="fi-FI" smtClean="0"/>
              <a:t>‹#›</a:t>
            </a:fld>
            <a:endParaRPr lang="fi-FI"/>
          </a:p>
        </p:txBody>
      </p:sp>
    </p:spTree>
    <p:extLst>
      <p:ext uri="{BB962C8B-B14F-4D97-AF65-F5344CB8AC3E}">
        <p14:creationId xmlns:p14="http://schemas.microsoft.com/office/powerpoint/2010/main" val="15971294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236AEA1-20AB-43D4-B791-25937D925A2D}"/>
              </a:ext>
            </a:extLst>
          </p:cNvPr>
          <p:cNvSpPr>
            <a:spLocks noGrp="1"/>
          </p:cNvSpPr>
          <p:nvPr>
            <p:ph type="title"/>
          </p:nvPr>
        </p:nvSpPr>
        <p:spPr/>
        <p:txBody>
          <a:bodyPr/>
          <a:lstStyle/>
          <a:p>
            <a:r>
              <a:rPr lang="en-US"/>
              <a:t>Click to edit Master title style</a:t>
            </a:r>
            <a:endParaRPr lang="fi-FI"/>
          </a:p>
        </p:txBody>
      </p:sp>
      <p:sp>
        <p:nvSpPr>
          <p:cNvPr id="3" name="Pystysuoran tekstin paikkamerkki 2">
            <a:extLst>
              <a:ext uri="{FF2B5EF4-FFF2-40B4-BE49-F238E27FC236}">
                <a16:creationId xmlns:a16="http://schemas.microsoft.com/office/drawing/2014/main" id="{30CE979C-1075-4DD8-A05B-F8656BE64E7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Päivämäärän paikkamerkki 3">
            <a:extLst>
              <a:ext uri="{FF2B5EF4-FFF2-40B4-BE49-F238E27FC236}">
                <a16:creationId xmlns:a16="http://schemas.microsoft.com/office/drawing/2014/main" id="{701AFB66-79CA-4439-845C-760E899615A8}"/>
              </a:ext>
            </a:extLst>
          </p:cNvPr>
          <p:cNvSpPr>
            <a:spLocks noGrp="1"/>
          </p:cNvSpPr>
          <p:nvPr>
            <p:ph type="dt" sz="half" idx="10"/>
          </p:nvPr>
        </p:nvSpPr>
        <p:spPr/>
        <p:txBody>
          <a:bodyPr/>
          <a:lstStyle/>
          <a:p>
            <a:fld id="{7CAA2D79-F595-4CE3-8B63-33D1E98E9C70}" type="datetimeFigureOut">
              <a:rPr lang="fi-FI" smtClean="0"/>
              <a:t>17.5.2021</a:t>
            </a:fld>
            <a:endParaRPr lang="fi-FI"/>
          </a:p>
        </p:txBody>
      </p:sp>
      <p:sp>
        <p:nvSpPr>
          <p:cNvPr id="5" name="Alatunnisteen paikkamerkki 4">
            <a:extLst>
              <a:ext uri="{FF2B5EF4-FFF2-40B4-BE49-F238E27FC236}">
                <a16:creationId xmlns:a16="http://schemas.microsoft.com/office/drawing/2014/main" id="{E8E6AC60-1915-4C30-99D0-1F31D472E8D5}"/>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C1D0E765-D355-439D-A5A0-7B7C3C8D1A5A}"/>
              </a:ext>
            </a:extLst>
          </p:cNvPr>
          <p:cNvSpPr>
            <a:spLocks noGrp="1"/>
          </p:cNvSpPr>
          <p:nvPr>
            <p:ph type="sldNum" sz="quarter" idx="12"/>
          </p:nvPr>
        </p:nvSpPr>
        <p:spPr/>
        <p:txBody>
          <a:bodyPr/>
          <a:lstStyle/>
          <a:p>
            <a:fld id="{4A6A88A3-14C7-434E-A430-8AEEDB991D4A}" type="slidenum">
              <a:rPr lang="fi-FI" smtClean="0"/>
              <a:t>‹#›</a:t>
            </a:fld>
            <a:endParaRPr lang="fi-FI"/>
          </a:p>
        </p:txBody>
      </p:sp>
    </p:spTree>
    <p:extLst>
      <p:ext uri="{BB962C8B-B14F-4D97-AF65-F5344CB8AC3E}">
        <p14:creationId xmlns:p14="http://schemas.microsoft.com/office/powerpoint/2010/main" val="32295233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a:extLst>
              <a:ext uri="{FF2B5EF4-FFF2-40B4-BE49-F238E27FC236}">
                <a16:creationId xmlns:a16="http://schemas.microsoft.com/office/drawing/2014/main" id="{23C5DFAD-6216-478A-87F6-F857272552B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fi-FI"/>
          </a:p>
        </p:txBody>
      </p:sp>
      <p:sp>
        <p:nvSpPr>
          <p:cNvPr id="3" name="Pystysuoran tekstin paikkamerkki 2">
            <a:extLst>
              <a:ext uri="{FF2B5EF4-FFF2-40B4-BE49-F238E27FC236}">
                <a16:creationId xmlns:a16="http://schemas.microsoft.com/office/drawing/2014/main" id="{AE51DDE6-53A3-41AC-9890-C755824C2C9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Päivämäärän paikkamerkki 3">
            <a:extLst>
              <a:ext uri="{FF2B5EF4-FFF2-40B4-BE49-F238E27FC236}">
                <a16:creationId xmlns:a16="http://schemas.microsoft.com/office/drawing/2014/main" id="{7199214A-A2A4-4D38-BB05-A5329ACA4B54}"/>
              </a:ext>
            </a:extLst>
          </p:cNvPr>
          <p:cNvSpPr>
            <a:spLocks noGrp="1"/>
          </p:cNvSpPr>
          <p:nvPr>
            <p:ph type="dt" sz="half" idx="10"/>
          </p:nvPr>
        </p:nvSpPr>
        <p:spPr/>
        <p:txBody>
          <a:bodyPr/>
          <a:lstStyle/>
          <a:p>
            <a:fld id="{7CAA2D79-F595-4CE3-8B63-33D1E98E9C70}" type="datetimeFigureOut">
              <a:rPr lang="fi-FI" smtClean="0"/>
              <a:t>17.5.2021</a:t>
            </a:fld>
            <a:endParaRPr lang="fi-FI"/>
          </a:p>
        </p:txBody>
      </p:sp>
      <p:sp>
        <p:nvSpPr>
          <p:cNvPr id="5" name="Alatunnisteen paikkamerkki 4">
            <a:extLst>
              <a:ext uri="{FF2B5EF4-FFF2-40B4-BE49-F238E27FC236}">
                <a16:creationId xmlns:a16="http://schemas.microsoft.com/office/drawing/2014/main" id="{4224E634-E2A5-412E-AA10-24BFD329247E}"/>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2FADB506-BF4A-48A8-9C56-0B667A415CC4}"/>
              </a:ext>
            </a:extLst>
          </p:cNvPr>
          <p:cNvSpPr>
            <a:spLocks noGrp="1"/>
          </p:cNvSpPr>
          <p:nvPr>
            <p:ph type="sldNum" sz="quarter" idx="12"/>
          </p:nvPr>
        </p:nvSpPr>
        <p:spPr/>
        <p:txBody>
          <a:bodyPr/>
          <a:lstStyle/>
          <a:p>
            <a:fld id="{4A6A88A3-14C7-434E-A430-8AEEDB991D4A}" type="slidenum">
              <a:rPr lang="fi-FI" smtClean="0"/>
              <a:t>‹#›</a:t>
            </a:fld>
            <a:endParaRPr lang="fi-FI"/>
          </a:p>
        </p:txBody>
      </p:sp>
    </p:spTree>
    <p:extLst>
      <p:ext uri="{BB962C8B-B14F-4D97-AF65-F5344CB8AC3E}">
        <p14:creationId xmlns:p14="http://schemas.microsoft.com/office/powerpoint/2010/main" val="14910771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Otsikkodia">
    <p:spTree>
      <p:nvGrpSpPr>
        <p:cNvPr id="1" name=""/>
        <p:cNvGrpSpPr/>
        <p:nvPr/>
      </p:nvGrpSpPr>
      <p:grpSpPr>
        <a:xfrm>
          <a:off x="0" y="0"/>
          <a:ext cx="0" cy="0"/>
          <a:chOff x="0" y="0"/>
          <a:chExt cx="0" cy="0"/>
        </a:xfrm>
      </p:grpSpPr>
      <p:sp>
        <p:nvSpPr>
          <p:cNvPr id="7" name="Rectangle 6"/>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fi-FI"/>
              <a:t>Muokkaa perustyyl. napsautt.</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fi-FI"/>
              <a:t>Muokkaa alaotsikon perustyyliä napsautt.</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pPr/>
              <a:t>17.5.2021</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cxnSp>
        <p:nvCxnSpPr>
          <p:cNvPr id="9" name="Straight Connector 8"/>
          <p:cNvCxnSpPr/>
          <p:nvPr/>
        </p:nvCxnSpPr>
        <p:spPr>
          <a:xfrm>
            <a:off x="1207659"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82441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Content Placeholder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pPr/>
              <a:t>17.5.2021</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6856566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Osan ylätunniste">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fi-FI"/>
              <a:t>Muokkaa perustyyl. napsautt.</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a:t>Muokkaa tekstin perustyylejä napsauttamalla</a:t>
            </a:r>
          </a:p>
        </p:txBody>
      </p:sp>
      <p:sp>
        <p:nvSpPr>
          <p:cNvPr id="4" name="Date Placeholder 3"/>
          <p:cNvSpPr>
            <a:spLocks noGrp="1"/>
          </p:cNvSpPr>
          <p:nvPr>
            <p:ph type="dt" sz="half" idx="10"/>
          </p:nvPr>
        </p:nvSpPr>
        <p:spPr/>
        <p:txBody>
          <a:bodyPr/>
          <a:lstStyle/>
          <a:p>
            <a:fld id="{ECBECC00-8EFD-45CB-BF14-C5258F9097ED}" type="datetimeFigureOut">
              <a:rPr lang="fi-FI" smtClean="0"/>
              <a:pPr/>
              <a:t>17.5.2021</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cxnSp>
        <p:nvCxnSpPr>
          <p:cNvPr id="9" name="Straight Connector 8"/>
          <p:cNvCxnSpPr/>
          <p:nvPr/>
        </p:nvCxnSpPr>
        <p:spPr>
          <a:xfrm>
            <a:off x="1207659"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50411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5"/>
            <a:ext cx="10058400" cy="1450757"/>
          </a:xfrm>
        </p:spPr>
        <p:txBody>
          <a:bodyPr/>
          <a:lstStyle/>
          <a:p>
            <a:r>
              <a:rPr lang="fi-FI"/>
              <a:t>Muokkaa perustyyl. napsautt.</a:t>
            </a:r>
            <a:endParaRPr lang="en-US" dirty="0"/>
          </a:p>
        </p:txBody>
      </p:sp>
      <p:sp>
        <p:nvSpPr>
          <p:cNvPr id="3" name="Content Placeholder 2"/>
          <p:cNvSpPr>
            <a:spLocks noGrp="1"/>
          </p:cNvSpPr>
          <p:nvPr>
            <p:ph sz="half" idx="1"/>
          </p:nvPr>
        </p:nvSpPr>
        <p:spPr>
          <a:xfrm>
            <a:off x="1097280" y="1845736"/>
            <a:ext cx="4937760" cy="4023359"/>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Date Placeholder 4"/>
          <p:cNvSpPr>
            <a:spLocks noGrp="1"/>
          </p:cNvSpPr>
          <p:nvPr>
            <p:ph type="dt" sz="half" idx="10"/>
          </p:nvPr>
        </p:nvSpPr>
        <p:spPr/>
        <p:txBody>
          <a:bodyPr/>
          <a:lstStyle/>
          <a:p>
            <a:fld id="{ECBECC00-8EFD-45CB-BF14-C5258F9097ED}" type="datetimeFigureOut">
              <a:rPr lang="fi-FI" smtClean="0"/>
              <a:pPr/>
              <a:t>17.5.2021</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5732283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5"/>
            <a:ext cx="10058400" cy="1450757"/>
          </a:xfrm>
        </p:spPr>
        <p:txBody>
          <a:bodyPr/>
          <a:lstStyle/>
          <a:p>
            <a:r>
              <a:rPr lang="fi-FI"/>
              <a:t>Muokkaa perustyyl. napsautt.</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Content Placeholder 3"/>
          <p:cNvSpPr>
            <a:spLocks noGrp="1"/>
          </p:cNvSpPr>
          <p:nvPr>
            <p:ph sz="half" idx="2"/>
          </p:nvPr>
        </p:nvSpPr>
        <p:spPr>
          <a:xfrm>
            <a:off x="1097280" y="2582335"/>
            <a:ext cx="4937760" cy="328676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Content Placeholder 5"/>
          <p:cNvSpPr>
            <a:spLocks noGrp="1"/>
          </p:cNvSpPr>
          <p:nvPr>
            <p:ph sz="quarter" idx="4"/>
          </p:nvPr>
        </p:nvSpPr>
        <p:spPr>
          <a:xfrm>
            <a:off x="6217920" y="2582334"/>
            <a:ext cx="4937760" cy="328676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7" name="Date Placeholder 6"/>
          <p:cNvSpPr>
            <a:spLocks noGrp="1"/>
          </p:cNvSpPr>
          <p:nvPr>
            <p:ph type="dt" sz="half" idx="10"/>
          </p:nvPr>
        </p:nvSpPr>
        <p:spPr/>
        <p:txBody>
          <a:bodyPr/>
          <a:lstStyle/>
          <a:p>
            <a:fld id="{ECBECC00-8EFD-45CB-BF14-C5258F9097ED}" type="datetimeFigureOut">
              <a:rPr lang="fi-FI" smtClean="0"/>
              <a:pPr/>
              <a:t>17.5.2021</a:t>
            </a:fld>
            <a:endParaRPr lang="fi-FI"/>
          </a:p>
        </p:txBody>
      </p:sp>
      <p:sp>
        <p:nvSpPr>
          <p:cNvPr id="8" name="Footer Placeholder 7"/>
          <p:cNvSpPr>
            <a:spLocks noGrp="1"/>
          </p:cNvSpPr>
          <p:nvPr>
            <p:ph type="ftr" sz="quarter" idx="11"/>
          </p:nvPr>
        </p:nvSpPr>
        <p:spPr/>
        <p:txBody>
          <a:bodyPr/>
          <a:lstStyle/>
          <a:p>
            <a:endParaRPr lang="fi-FI"/>
          </a:p>
        </p:txBody>
      </p:sp>
      <p:sp>
        <p:nvSpPr>
          <p:cNvPr id="9" name="Slide Number Placeholder 8"/>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39897455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Date Placeholder 2"/>
          <p:cNvSpPr>
            <a:spLocks noGrp="1"/>
          </p:cNvSpPr>
          <p:nvPr>
            <p:ph type="dt" sz="half" idx="10"/>
          </p:nvPr>
        </p:nvSpPr>
        <p:spPr/>
        <p:txBody>
          <a:bodyPr/>
          <a:lstStyle/>
          <a:p>
            <a:fld id="{ECBECC00-8EFD-45CB-BF14-C5258F9097ED}" type="datetimeFigureOut">
              <a:rPr lang="fi-FI" smtClean="0"/>
              <a:pPr/>
              <a:t>17.5.2021</a:t>
            </a:fld>
            <a:endParaRPr lang="fi-FI"/>
          </a:p>
        </p:txBody>
      </p:sp>
      <p:sp>
        <p:nvSpPr>
          <p:cNvPr id="4" name="Footer Placeholder 3"/>
          <p:cNvSpPr>
            <a:spLocks noGrp="1"/>
          </p:cNvSpPr>
          <p:nvPr>
            <p:ph type="ftr" sz="quarter" idx="11"/>
          </p:nvPr>
        </p:nvSpPr>
        <p:spPr/>
        <p:txBody>
          <a:bodyPr/>
          <a:lstStyle/>
          <a:p>
            <a:endParaRPr lang="fi-FI"/>
          </a:p>
        </p:txBody>
      </p:sp>
      <p:sp>
        <p:nvSpPr>
          <p:cNvPr id="5" name="Slide Number Placeholder 4"/>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28546935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Tyhjä">
    <p:spTree>
      <p:nvGrpSpPr>
        <p:cNvPr id="1" name=""/>
        <p:cNvGrpSpPr/>
        <p:nvPr/>
      </p:nvGrpSpPr>
      <p:grpSpPr>
        <a:xfrm>
          <a:off x="0" y="0"/>
          <a:ext cx="0" cy="0"/>
          <a:chOff x="0" y="0"/>
          <a:chExt cx="0" cy="0"/>
        </a:xfrm>
      </p:grpSpPr>
      <p:sp>
        <p:nvSpPr>
          <p:cNvPr id="5" name="Rectangle 4"/>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ECBECC00-8EFD-45CB-BF14-C5258F9097ED}" type="datetimeFigureOut">
              <a:rPr lang="fi-FI" smtClean="0"/>
              <a:pPr/>
              <a:t>17.5.2021</a:t>
            </a:fld>
            <a:endParaRPr lang="fi-FI"/>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fi-FI"/>
          </a:p>
        </p:txBody>
      </p:sp>
      <p:sp>
        <p:nvSpPr>
          <p:cNvPr id="9" name="Slide Number Placeholder 8"/>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13971115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Otsikollinen sisältö">
    <p:spTree>
      <p:nvGrpSpPr>
        <p:cNvPr id="1" name=""/>
        <p:cNvGrpSpPr/>
        <p:nvPr/>
      </p:nvGrpSpPr>
      <p:grpSpPr>
        <a:xfrm>
          <a:off x="0" y="0"/>
          <a:ext cx="0" cy="0"/>
          <a:chOff x="0" y="0"/>
          <a:chExt cx="0" cy="0"/>
        </a:xfrm>
      </p:grpSpPr>
      <p:sp>
        <p:nvSpPr>
          <p:cNvPr id="8" name="Rectangle 7"/>
          <p:cNvSpPr/>
          <p:nvPr/>
        </p:nvSpPr>
        <p:spPr>
          <a:xfrm>
            <a:off x="18"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fi-FI"/>
              <a:t>Muokkaa perustyyl. napsautt.</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Date Placeholder 4"/>
          <p:cNvSpPr>
            <a:spLocks noGrp="1"/>
          </p:cNvSpPr>
          <p:nvPr>
            <p:ph type="dt" sz="half" idx="10"/>
          </p:nvPr>
        </p:nvSpPr>
        <p:spPr>
          <a:xfrm>
            <a:off x="465513" y="6459787"/>
            <a:ext cx="2618511" cy="365125"/>
          </a:xfrm>
        </p:spPr>
        <p:txBody>
          <a:bodyPr/>
          <a:lstStyle>
            <a:lvl1pPr algn="l">
              <a:defRPr/>
            </a:lvl1pPr>
          </a:lstStyle>
          <a:p>
            <a:fld id="{ECBECC00-8EFD-45CB-BF14-C5258F9097ED}" type="datetimeFigureOut">
              <a:rPr lang="fi-FI" smtClean="0"/>
              <a:pPr/>
              <a:t>17.5.2021</a:t>
            </a:fld>
            <a:endParaRPr lang="fi-FI"/>
          </a:p>
        </p:txBody>
      </p:sp>
      <p:sp>
        <p:nvSpPr>
          <p:cNvPr id="6" name="Footer Placeholder 5"/>
          <p:cNvSpPr>
            <a:spLocks noGrp="1"/>
          </p:cNvSpPr>
          <p:nvPr>
            <p:ph type="ftr" sz="quarter" idx="11"/>
          </p:nvPr>
        </p:nvSpPr>
        <p:spPr>
          <a:xfrm>
            <a:off x="4800600" y="6459787"/>
            <a:ext cx="4648200" cy="365125"/>
          </a:xfrm>
        </p:spPr>
        <p:txBody>
          <a:bodyPr/>
          <a:lstStyle>
            <a:lvl1pPr algn="l">
              <a:defRPr>
                <a:solidFill>
                  <a:schemeClr val="tx2"/>
                </a:solidFill>
              </a:defRPr>
            </a:lvl1pPr>
          </a:lstStyle>
          <a:p>
            <a:endParaRPr lang="fi-FI">
              <a:solidFill>
                <a:srgbClr val="344068"/>
              </a:solidFill>
            </a:endParaRP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CCC6CB31-74F2-48E2-9CA4-7E84012E9AD4}" type="slidenum">
              <a:rPr lang="fi-FI" smtClean="0">
                <a:solidFill>
                  <a:srgbClr val="344068"/>
                </a:solidFill>
              </a:rPr>
              <a:pPr/>
              <a:t>‹#›</a:t>
            </a:fld>
            <a:endParaRPr lang="fi-FI">
              <a:solidFill>
                <a:srgbClr val="344068"/>
              </a:solidFill>
            </a:endParaRPr>
          </a:p>
        </p:txBody>
      </p:sp>
    </p:spTree>
    <p:extLst>
      <p:ext uri="{BB962C8B-B14F-4D97-AF65-F5344CB8AC3E}">
        <p14:creationId xmlns:p14="http://schemas.microsoft.com/office/powerpoint/2010/main" val="19059394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3BF9B9D-1081-4474-B7A9-BBD3343363CB}"/>
              </a:ext>
            </a:extLst>
          </p:cNvPr>
          <p:cNvSpPr>
            <a:spLocks noGrp="1"/>
          </p:cNvSpPr>
          <p:nvPr>
            <p:ph type="title"/>
          </p:nvPr>
        </p:nvSpPr>
        <p:spPr/>
        <p:txBody>
          <a:bodyPr/>
          <a:lstStyle/>
          <a:p>
            <a:r>
              <a:rPr lang="en-US"/>
              <a:t>Click to edit Master title style</a:t>
            </a:r>
            <a:endParaRPr lang="fi-FI"/>
          </a:p>
        </p:txBody>
      </p:sp>
      <p:sp>
        <p:nvSpPr>
          <p:cNvPr id="3" name="Sisällön paikkamerkki 2">
            <a:extLst>
              <a:ext uri="{FF2B5EF4-FFF2-40B4-BE49-F238E27FC236}">
                <a16:creationId xmlns:a16="http://schemas.microsoft.com/office/drawing/2014/main" id="{5A6C0AB1-9083-4E48-9D98-82D395E318E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Päivämäärän paikkamerkki 3">
            <a:extLst>
              <a:ext uri="{FF2B5EF4-FFF2-40B4-BE49-F238E27FC236}">
                <a16:creationId xmlns:a16="http://schemas.microsoft.com/office/drawing/2014/main" id="{94CBA42E-628C-49D1-9E1D-83C7F09775BA}"/>
              </a:ext>
            </a:extLst>
          </p:cNvPr>
          <p:cNvSpPr>
            <a:spLocks noGrp="1"/>
          </p:cNvSpPr>
          <p:nvPr>
            <p:ph type="dt" sz="half" idx="10"/>
          </p:nvPr>
        </p:nvSpPr>
        <p:spPr/>
        <p:txBody>
          <a:bodyPr/>
          <a:lstStyle/>
          <a:p>
            <a:fld id="{7CAA2D79-F595-4CE3-8B63-33D1E98E9C70}" type="datetimeFigureOut">
              <a:rPr lang="fi-FI" smtClean="0"/>
              <a:t>17.5.2021</a:t>
            </a:fld>
            <a:endParaRPr lang="fi-FI"/>
          </a:p>
        </p:txBody>
      </p:sp>
      <p:sp>
        <p:nvSpPr>
          <p:cNvPr id="5" name="Alatunnisteen paikkamerkki 4">
            <a:extLst>
              <a:ext uri="{FF2B5EF4-FFF2-40B4-BE49-F238E27FC236}">
                <a16:creationId xmlns:a16="http://schemas.microsoft.com/office/drawing/2014/main" id="{7661E0ED-3389-4122-BAB5-93C11E951CB4}"/>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C0DA108A-2D37-473E-A3ED-48DCF9A38900}"/>
              </a:ext>
            </a:extLst>
          </p:cNvPr>
          <p:cNvSpPr>
            <a:spLocks noGrp="1"/>
          </p:cNvSpPr>
          <p:nvPr>
            <p:ph type="sldNum" sz="quarter" idx="12"/>
          </p:nvPr>
        </p:nvSpPr>
        <p:spPr/>
        <p:txBody>
          <a:bodyPr/>
          <a:lstStyle/>
          <a:p>
            <a:fld id="{4A6A88A3-14C7-434E-A430-8AEEDB991D4A}" type="slidenum">
              <a:rPr lang="fi-FI" smtClean="0"/>
              <a:t>‹#›</a:t>
            </a:fld>
            <a:endParaRPr lang="fi-FI"/>
          </a:p>
        </p:txBody>
      </p:sp>
    </p:spTree>
    <p:extLst>
      <p:ext uri="{BB962C8B-B14F-4D97-AF65-F5344CB8AC3E}">
        <p14:creationId xmlns:p14="http://schemas.microsoft.com/office/powerpoint/2010/main" val="2019970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Otsikollinen kuva">
    <p:spTree>
      <p:nvGrpSpPr>
        <p:cNvPr id="1" name=""/>
        <p:cNvGrpSpPr/>
        <p:nvPr/>
      </p:nvGrpSpPr>
      <p:grpSpPr>
        <a:xfrm>
          <a:off x="0" y="0"/>
          <a:ext cx="0" cy="0"/>
          <a:chOff x="0" y="0"/>
          <a:chExt cx="0" cy="0"/>
        </a:xfrm>
      </p:grpSpPr>
      <p:sp>
        <p:nvSpPr>
          <p:cNvPr id="8" name="Rectangle 7"/>
          <p:cNvSpPr/>
          <p:nvPr/>
        </p:nvSpPr>
        <p:spPr>
          <a:xfrm>
            <a:off x="1"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7"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9360" cy="822960"/>
          </a:xfrm>
        </p:spPr>
        <p:txBody>
          <a:bodyPr tIns="0" bIns="0" anchor="b">
            <a:noAutofit/>
          </a:bodyPr>
          <a:lstStyle>
            <a:lvl1pPr>
              <a:defRPr sz="3600" b="0">
                <a:solidFill>
                  <a:srgbClr val="FFFFFF"/>
                </a:solidFill>
              </a:defRPr>
            </a:lvl1pPr>
          </a:lstStyle>
          <a:p>
            <a:r>
              <a:rPr lang="fi-FI"/>
              <a:t>Muokkaa perustyyl. napsautt.</a:t>
            </a:r>
            <a:endParaRPr lang="en-US" dirty="0"/>
          </a:p>
        </p:txBody>
      </p:sp>
      <p:sp>
        <p:nvSpPr>
          <p:cNvPr id="3" name="Picture Placeholder 2"/>
          <p:cNvSpPr>
            <a:spLocks noGrp="1" noChangeAspect="1"/>
          </p:cNvSpPr>
          <p:nvPr>
            <p:ph type="pic" idx="1"/>
          </p:nvPr>
        </p:nvSpPr>
        <p:spPr>
          <a:xfrm>
            <a:off x="17"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endParaRPr lang="en-US" dirty="0"/>
          </a:p>
        </p:txBody>
      </p:sp>
      <p:sp>
        <p:nvSpPr>
          <p:cNvPr id="4" name="Text Placeholder 3"/>
          <p:cNvSpPr>
            <a:spLocks noGrp="1"/>
          </p:cNvSpPr>
          <p:nvPr>
            <p:ph type="body" sz="half" idx="2"/>
          </p:nvPr>
        </p:nvSpPr>
        <p:spPr>
          <a:xfrm>
            <a:off x="1097280" y="5907024"/>
            <a:ext cx="1011936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Date Placeholder 4"/>
          <p:cNvSpPr>
            <a:spLocks noGrp="1"/>
          </p:cNvSpPr>
          <p:nvPr>
            <p:ph type="dt" sz="half" idx="10"/>
          </p:nvPr>
        </p:nvSpPr>
        <p:spPr/>
        <p:txBody>
          <a:bodyPr/>
          <a:lstStyle/>
          <a:p>
            <a:fld id="{ECBECC00-8EFD-45CB-BF14-C5258F9097ED}" type="datetimeFigureOut">
              <a:rPr lang="fi-FI" smtClean="0"/>
              <a:pPr/>
              <a:t>17.5.2021</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32466493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pPr/>
              <a:t>17.5.2021</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29784161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Pystysuora otsikko ja teksti">
    <p:spTree>
      <p:nvGrpSpPr>
        <p:cNvPr id="1" name=""/>
        <p:cNvGrpSpPr/>
        <p:nvPr/>
      </p:nvGrpSpPr>
      <p:grpSpPr>
        <a:xfrm>
          <a:off x="0" y="0"/>
          <a:ext cx="0" cy="0"/>
          <a:chOff x="0" y="0"/>
          <a:chExt cx="0" cy="0"/>
        </a:xfrm>
      </p:grpSpPr>
      <p:sp>
        <p:nvSpPr>
          <p:cNvPr id="7" name="Rectangle 6"/>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1" y="412302"/>
            <a:ext cx="2628900" cy="5759898"/>
          </a:xfrm>
        </p:spPr>
        <p:txBody>
          <a:bodyPr vert="eaVert"/>
          <a:lstStyle/>
          <a:p>
            <a:r>
              <a:rPr lang="fi-FI"/>
              <a:t>Muokkaa perustyyl. napsautt.</a:t>
            </a:r>
            <a:endParaRPr lang="en-US" dirty="0"/>
          </a:p>
        </p:txBody>
      </p:sp>
      <p:sp>
        <p:nvSpPr>
          <p:cNvPr id="3" name="Vertical Text Placeholder 2"/>
          <p:cNvSpPr>
            <a:spLocks noGrp="1"/>
          </p:cNvSpPr>
          <p:nvPr>
            <p:ph type="body" orient="vert" idx="1"/>
          </p:nvPr>
        </p:nvSpPr>
        <p:spPr>
          <a:xfrm>
            <a:off x="838201" y="412302"/>
            <a:ext cx="7734300" cy="5759898"/>
          </a:xfrm>
        </p:spPr>
        <p:txBody>
          <a:bodyPr vert="eaVert" lIns="45720" tIns="0" rIns="45720" bIns="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pPr/>
              <a:t>17.5.2021</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1514715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914400" y="2130426"/>
            <a:ext cx="10363200" cy="1470025"/>
          </a:xfrm>
        </p:spPr>
        <p:txBody>
          <a:bodyPr/>
          <a:lstStyle/>
          <a:p>
            <a:r>
              <a:rPr lang="fi-FI"/>
              <a:t>Muokkaa perustyyl. napsautt.</a:t>
            </a:r>
          </a:p>
        </p:txBody>
      </p:sp>
      <p:sp>
        <p:nvSpPr>
          <p:cNvPr id="3" name="Alaotsikko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Muokkaa alaotsikon perustyyliä napsautt.</a:t>
            </a:r>
          </a:p>
        </p:txBody>
      </p:sp>
      <p:sp>
        <p:nvSpPr>
          <p:cNvPr id="4" name="Päivämäärän paikkamerkki 3"/>
          <p:cNvSpPr>
            <a:spLocks noGrp="1"/>
          </p:cNvSpPr>
          <p:nvPr>
            <p:ph type="dt" sz="half" idx="10"/>
          </p:nvPr>
        </p:nvSpPr>
        <p:spPr/>
        <p:txBody>
          <a:bodyPr/>
          <a:lstStyle>
            <a:lvl1pPr>
              <a:defRPr/>
            </a:lvl1pPr>
          </a:lstStyle>
          <a:p>
            <a:pPr>
              <a:defRPr/>
            </a:pPr>
            <a:fld id="{A7ED4212-4834-47B5-83BE-622E2BFE15EC}" type="datetime1">
              <a:rPr lang="fi-FI"/>
              <a:pPr>
                <a:defRPr/>
              </a:pPr>
              <a:t>17.5.2021</a:t>
            </a:fld>
            <a:endParaRPr lang="fi-FI"/>
          </a:p>
        </p:txBody>
      </p:sp>
      <p:sp>
        <p:nvSpPr>
          <p:cNvPr id="5" name="Alatunnisteen paikkamerkki 4"/>
          <p:cNvSpPr>
            <a:spLocks noGrp="1"/>
          </p:cNvSpPr>
          <p:nvPr>
            <p:ph type="ftr" sz="quarter" idx="11"/>
          </p:nvPr>
        </p:nvSpPr>
        <p:spPr/>
        <p:txBody>
          <a:bodyPr/>
          <a:lstStyle>
            <a:lvl1pPr>
              <a:defRPr/>
            </a:lvl1pPr>
          </a:lstStyle>
          <a:p>
            <a:pPr>
              <a:defRPr/>
            </a:pPr>
            <a:endParaRPr lang="fi-FI"/>
          </a:p>
        </p:txBody>
      </p:sp>
      <p:sp>
        <p:nvSpPr>
          <p:cNvPr id="6" name="Dian numeron paikkamerkki 5"/>
          <p:cNvSpPr>
            <a:spLocks noGrp="1"/>
          </p:cNvSpPr>
          <p:nvPr>
            <p:ph type="sldNum" sz="quarter" idx="12"/>
          </p:nvPr>
        </p:nvSpPr>
        <p:spPr/>
        <p:txBody>
          <a:bodyPr/>
          <a:lstStyle>
            <a:lvl1pPr>
              <a:defRPr/>
            </a:lvl1pPr>
          </a:lstStyle>
          <a:p>
            <a:pPr>
              <a:defRPr/>
            </a:pPr>
            <a:fld id="{6EAD7CCE-63E7-4186-8D0B-81BD690CE17A}" type="slidenum">
              <a:rPr lang="fi-FI" altLang="fi-FI"/>
              <a:pPr>
                <a:defRPr/>
              </a:pPr>
              <a:t>‹#›</a:t>
            </a:fld>
            <a:endParaRPr lang="fi-FI" altLang="fi-FI"/>
          </a:p>
        </p:txBody>
      </p:sp>
    </p:spTree>
    <p:extLst>
      <p:ext uri="{BB962C8B-B14F-4D97-AF65-F5344CB8AC3E}">
        <p14:creationId xmlns:p14="http://schemas.microsoft.com/office/powerpoint/2010/main" val="25125073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lvl1pPr>
              <a:defRPr/>
            </a:lvl1pPr>
          </a:lstStyle>
          <a:p>
            <a:pPr>
              <a:defRPr/>
            </a:pPr>
            <a:fld id="{7F9766FB-895E-4001-8060-105FF2464004}" type="datetime1">
              <a:rPr lang="fi-FI"/>
              <a:pPr>
                <a:defRPr/>
              </a:pPr>
              <a:t>17.5.2021</a:t>
            </a:fld>
            <a:endParaRPr lang="fi-FI"/>
          </a:p>
        </p:txBody>
      </p:sp>
      <p:sp>
        <p:nvSpPr>
          <p:cNvPr id="5" name="Alatunnisteen paikkamerkki 4"/>
          <p:cNvSpPr>
            <a:spLocks noGrp="1"/>
          </p:cNvSpPr>
          <p:nvPr>
            <p:ph type="ftr" sz="quarter" idx="11"/>
          </p:nvPr>
        </p:nvSpPr>
        <p:spPr/>
        <p:txBody>
          <a:bodyPr/>
          <a:lstStyle>
            <a:lvl1pPr>
              <a:defRPr/>
            </a:lvl1pPr>
          </a:lstStyle>
          <a:p>
            <a:pPr>
              <a:defRPr/>
            </a:pPr>
            <a:endParaRPr lang="fi-FI"/>
          </a:p>
        </p:txBody>
      </p:sp>
      <p:sp>
        <p:nvSpPr>
          <p:cNvPr id="6" name="Dian numeron paikkamerkki 5"/>
          <p:cNvSpPr>
            <a:spLocks noGrp="1"/>
          </p:cNvSpPr>
          <p:nvPr>
            <p:ph type="sldNum" sz="quarter" idx="12"/>
          </p:nvPr>
        </p:nvSpPr>
        <p:spPr/>
        <p:txBody>
          <a:bodyPr/>
          <a:lstStyle>
            <a:lvl1pPr>
              <a:defRPr/>
            </a:lvl1pPr>
          </a:lstStyle>
          <a:p>
            <a:pPr>
              <a:defRPr/>
            </a:pPr>
            <a:fld id="{BD92A12E-B41F-4513-AE04-E640526D1169}" type="slidenum">
              <a:rPr lang="fi-FI" altLang="fi-FI"/>
              <a:pPr>
                <a:defRPr/>
              </a:pPr>
              <a:t>‹#›</a:t>
            </a:fld>
            <a:endParaRPr lang="fi-FI" altLang="fi-FI"/>
          </a:p>
        </p:txBody>
      </p:sp>
    </p:spTree>
    <p:extLst>
      <p:ext uri="{BB962C8B-B14F-4D97-AF65-F5344CB8AC3E}">
        <p14:creationId xmlns:p14="http://schemas.microsoft.com/office/powerpoint/2010/main" val="40278953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p:cNvSpPr>
            <a:spLocks noGrp="1"/>
          </p:cNvSpPr>
          <p:nvPr>
            <p:ph type="title"/>
          </p:nvPr>
        </p:nvSpPr>
        <p:spPr>
          <a:xfrm>
            <a:off x="963084" y="4406901"/>
            <a:ext cx="10363200" cy="1362075"/>
          </a:xfrm>
        </p:spPr>
        <p:txBody>
          <a:bodyPr anchor="t"/>
          <a:lstStyle>
            <a:lvl1pPr algn="l">
              <a:defRPr sz="4000" b="1" cap="all"/>
            </a:lvl1pPr>
          </a:lstStyle>
          <a:p>
            <a:r>
              <a:rPr lang="fi-FI"/>
              <a:t>Muokkaa perustyyl. napsautt.</a:t>
            </a:r>
          </a:p>
        </p:txBody>
      </p:sp>
      <p:sp>
        <p:nvSpPr>
          <p:cNvPr id="3" name="Tekstin paikkamerkki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a:t>Muokkaa tekstin perustyylejä napsauttamalla</a:t>
            </a:r>
          </a:p>
        </p:txBody>
      </p:sp>
      <p:sp>
        <p:nvSpPr>
          <p:cNvPr id="4" name="Päivämäärän paikkamerkki 3"/>
          <p:cNvSpPr>
            <a:spLocks noGrp="1"/>
          </p:cNvSpPr>
          <p:nvPr>
            <p:ph type="dt" sz="half" idx="10"/>
          </p:nvPr>
        </p:nvSpPr>
        <p:spPr/>
        <p:txBody>
          <a:bodyPr/>
          <a:lstStyle>
            <a:lvl1pPr>
              <a:defRPr/>
            </a:lvl1pPr>
          </a:lstStyle>
          <a:p>
            <a:pPr>
              <a:defRPr/>
            </a:pPr>
            <a:fld id="{90CB75B2-9935-453C-92B1-15C87306B4CE}" type="datetime1">
              <a:rPr lang="fi-FI"/>
              <a:pPr>
                <a:defRPr/>
              </a:pPr>
              <a:t>17.5.2021</a:t>
            </a:fld>
            <a:endParaRPr lang="fi-FI"/>
          </a:p>
        </p:txBody>
      </p:sp>
      <p:sp>
        <p:nvSpPr>
          <p:cNvPr id="5" name="Alatunnisteen paikkamerkki 4"/>
          <p:cNvSpPr>
            <a:spLocks noGrp="1"/>
          </p:cNvSpPr>
          <p:nvPr>
            <p:ph type="ftr" sz="quarter" idx="11"/>
          </p:nvPr>
        </p:nvSpPr>
        <p:spPr/>
        <p:txBody>
          <a:bodyPr/>
          <a:lstStyle>
            <a:lvl1pPr>
              <a:defRPr/>
            </a:lvl1pPr>
          </a:lstStyle>
          <a:p>
            <a:pPr>
              <a:defRPr/>
            </a:pPr>
            <a:endParaRPr lang="fi-FI"/>
          </a:p>
        </p:txBody>
      </p:sp>
      <p:sp>
        <p:nvSpPr>
          <p:cNvPr id="6" name="Dian numeron paikkamerkki 5"/>
          <p:cNvSpPr>
            <a:spLocks noGrp="1"/>
          </p:cNvSpPr>
          <p:nvPr>
            <p:ph type="sldNum" sz="quarter" idx="12"/>
          </p:nvPr>
        </p:nvSpPr>
        <p:spPr/>
        <p:txBody>
          <a:bodyPr/>
          <a:lstStyle>
            <a:lvl1pPr>
              <a:defRPr/>
            </a:lvl1pPr>
          </a:lstStyle>
          <a:p>
            <a:pPr>
              <a:defRPr/>
            </a:pPr>
            <a:fld id="{C6434F58-D7E1-46A4-8DE7-F6FCF3A851D3}" type="slidenum">
              <a:rPr lang="fi-FI" altLang="fi-FI"/>
              <a:pPr>
                <a:defRPr/>
              </a:pPr>
              <a:t>‹#›</a:t>
            </a:fld>
            <a:endParaRPr lang="fi-FI" altLang="fi-FI"/>
          </a:p>
        </p:txBody>
      </p:sp>
    </p:spTree>
    <p:extLst>
      <p:ext uri="{BB962C8B-B14F-4D97-AF65-F5344CB8AC3E}">
        <p14:creationId xmlns:p14="http://schemas.microsoft.com/office/powerpoint/2010/main" val="35869736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3"/>
          <p:cNvSpPr>
            <a:spLocks noGrp="1"/>
          </p:cNvSpPr>
          <p:nvPr>
            <p:ph type="dt" sz="half" idx="10"/>
          </p:nvPr>
        </p:nvSpPr>
        <p:spPr/>
        <p:txBody>
          <a:bodyPr/>
          <a:lstStyle>
            <a:lvl1pPr>
              <a:defRPr/>
            </a:lvl1pPr>
          </a:lstStyle>
          <a:p>
            <a:pPr>
              <a:defRPr/>
            </a:pPr>
            <a:fld id="{1BED5056-D333-4CF4-8664-6BB6CE705DAB}" type="datetime1">
              <a:rPr lang="fi-FI"/>
              <a:pPr>
                <a:defRPr/>
              </a:pPr>
              <a:t>17.5.2021</a:t>
            </a:fld>
            <a:endParaRPr lang="fi-FI"/>
          </a:p>
        </p:txBody>
      </p:sp>
      <p:sp>
        <p:nvSpPr>
          <p:cNvPr id="6" name="Alatunnisteen paikkamerkki 4"/>
          <p:cNvSpPr>
            <a:spLocks noGrp="1"/>
          </p:cNvSpPr>
          <p:nvPr>
            <p:ph type="ftr" sz="quarter" idx="11"/>
          </p:nvPr>
        </p:nvSpPr>
        <p:spPr/>
        <p:txBody>
          <a:bodyPr/>
          <a:lstStyle>
            <a:lvl1pPr>
              <a:defRPr/>
            </a:lvl1pPr>
          </a:lstStyle>
          <a:p>
            <a:pPr>
              <a:defRPr/>
            </a:pPr>
            <a:endParaRPr lang="fi-FI"/>
          </a:p>
        </p:txBody>
      </p:sp>
      <p:sp>
        <p:nvSpPr>
          <p:cNvPr id="7" name="Dian numeron paikkamerkki 5"/>
          <p:cNvSpPr>
            <a:spLocks noGrp="1"/>
          </p:cNvSpPr>
          <p:nvPr>
            <p:ph type="sldNum" sz="quarter" idx="12"/>
          </p:nvPr>
        </p:nvSpPr>
        <p:spPr/>
        <p:txBody>
          <a:bodyPr/>
          <a:lstStyle>
            <a:lvl1pPr>
              <a:defRPr/>
            </a:lvl1pPr>
          </a:lstStyle>
          <a:p>
            <a:pPr>
              <a:defRPr/>
            </a:pPr>
            <a:fld id="{9C3B2199-B01E-42C7-A4E3-47F49B313E9A}" type="slidenum">
              <a:rPr lang="fi-FI" altLang="fi-FI"/>
              <a:pPr>
                <a:defRPr/>
              </a:pPr>
              <a:t>‹#›</a:t>
            </a:fld>
            <a:endParaRPr lang="fi-FI" altLang="fi-FI"/>
          </a:p>
        </p:txBody>
      </p:sp>
    </p:spTree>
    <p:extLst>
      <p:ext uri="{BB962C8B-B14F-4D97-AF65-F5344CB8AC3E}">
        <p14:creationId xmlns:p14="http://schemas.microsoft.com/office/powerpoint/2010/main" val="8613592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lvl1pPr>
              <a:defRPr/>
            </a:lvl1pPr>
          </a:lstStyle>
          <a:p>
            <a:r>
              <a:rPr lang="fi-FI"/>
              <a:t>Muokkaa perustyyl. napsautt.</a:t>
            </a:r>
          </a:p>
        </p:txBody>
      </p:sp>
      <p:sp>
        <p:nvSpPr>
          <p:cNvPr id="3" name="Tekstin paikkamerkki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Sisällön paikkamerkki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Sisällön paikkamerkki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3"/>
          <p:cNvSpPr>
            <a:spLocks noGrp="1"/>
          </p:cNvSpPr>
          <p:nvPr>
            <p:ph type="dt" sz="half" idx="10"/>
          </p:nvPr>
        </p:nvSpPr>
        <p:spPr/>
        <p:txBody>
          <a:bodyPr/>
          <a:lstStyle>
            <a:lvl1pPr>
              <a:defRPr/>
            </a:lvl1pPr>
          </a:lstStyle>
          <a:p>
            <a:pPr>
              <a:defRPr/>
            </a:pPr>
            <a:fld id="{C04782F9-7AC7-4334-802C-929FC9C6FEDF}" type="datetime1">
              <a:rPr lang="fi-FI"/>
              <a:pPr>
                <a:defRPr/>
              </a:pPr>
              <a:t>17.5.2021</a:t>
            </a:fld>
            <a:endParaRPr lang="fi-FI"/>
          </a:p>
        </p:txBody>
      </p:sp>
      <p:sp>
        <p:nvSpPr>
          <p:cNvPr id="8" name="Alatunnisteen paikkamerkki 4"/>
          <p:cNvSpPr>
            <a:spLocks noGrp="1"/>
          </p:cNvSpPr>
          <p:nvPr>
            <p:ph type="ftr" sz="quarter" idx="11"/>
          </p:nvPr>
        </p:nvSpPr>
        <p:spPr/>
        <p:txBody>
          <a:bodyPr/>
          <a:lstStyle>
            <a:lvl1pPr>
              <a:defRPr/>
            </a:lvl1pPr>
          </a:lstStyle>
          <a:p>
            <a:pPr>
              <a:defRPr/>
            </a:pPr>
            <a:endParaRPr lang="fi-FI"/>
          </a:p>
        </p:txBody>
      </p:sp>
      <p:sp>
        <p:nvSpPr>
          <p:cNvPr id="9" name="Dian numeron paikkamerkki 5"/>
          <p:cNvSpPr>
            <a:spLocks noGrp="1"/>
          </p:cNvSpPr>
          <p:nvPr>
            <p:ph type="sldNum" sz="quarter" idx="12"/>
          </p:nvPr>
        </p:nvSpPr>
        <p:spPr/>
        <p:txBody>
          <a:bodyPr/>
          <a:lstStyle>
            <a:lvl1pPr>
              <a:defRPr/>
            </a:lvl1pPr>
          </a:lstStyle>
          <a:p>
            <a:pPr>
              <a:defRPr/>
            </a:pPr>
            <a:fld id="{7F6C9B4B-398F-4DB2-A692-019F5CBB31AA}" type="slidenum">
              <a:rPr lang="fi-FI" altLang="fi-FI"/>
              <a:pPr>
                <a:defRPr/>
              </a:pPr>
              <a:t>‹#›</a:t>
            </a:fld>
            <a:endParaRPr lang="fi-FI" altLang="fi-FI"/>
          </a:p>
        </p:txBody>
      </p:sp>
    </p:spTree>
    <p:extLst>
      <p:ext uri="{BB962C8B-B14F-4D97-AF65-F5344CB8AC3E}">
        <p14:creationId xmlns:p14="http://schemas.microsoft.com/office/powerpoint/2010/main" val="35878229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äivämäärän paikkamerkki 3"/>
          <p:cNvSpPr>
            <a:spLocks noGrp="1"/>
          </p:cNvSpPr>
          <p:nvPr>
            <p:ph type="dt" sz="half" idx="10"/>
          </p:nvPr>
        </p:nvSpPr>
        <p:spPr/>
        <p:txBody>
          <a:bodyPr/>
          <a:lstStyle>
            <a:lvl1pPr>
              <a:defRPr/>
            </a:lvl1pPr>
          </a:lstStyle>
          <a:p>
            <a:pPr>
              <a:defRPr/>
            </a:pPr>
            <a:fld id="{2620BC06-D705-4B02-8DB3-496929062F2F}" type="datetime1">
              <a:rPr lang="fi-FI"/>
              <a:pPr>
                <a:defRPr/>
              </a:pPr>
              <a:t>17.5.2021</a:t>
            </a:fld>
            <a:endParaRPr lang="fi-FI"/>
          </a:p>
        </p:txBody>
      </p:sp>
      <p:sp>
        <p:nvSpPr>
          <p:cNvPr id="4" name="Alatunnisteen paikkamerkki 4"/>
          <p:cNvSpPr>
            <a:spLocks noGrp="1"/>
          </p:cNvSpPr>
          <p:nvPr>
            <p:ph type="ftr" sz="quarter" idx="11"/>
          </p:nvPr>
        </p:nvSpPr>
        <p:spPr/>
        <p:txBody>
          <a:bodyPr/>
          <a:lstStyle>
            <a:lvl1pPr>
              <a:defRPr/>
            </a:lvl1pPr>
          </a:lstStyle>
          <a:p>
            <a:pPr>
              <a:defRPr/>
            </a:pPr>
            <a:endParaRPr lang="fi-FI"/>
          </a:p>
        </p:txBody>
      </p:sp>
      <p:sp>
        <p:nvSpPr>
          <p:cNvPr id="5" name="Dian numeron paikkamerkki 5"/>
          <p:cNvSpPr>
            <a:spLocks noGrp="1"/>
          </p:cNvSpPr>
          <p:nvPr>
            <p:ph type="sldNum" sz="quarter" idx="12"/>
          </p:nvPr>
        </p:nvSpPr>
        <p:spPr/>
        <p:txBody>
          <a:bodyPr/>
          <a:lstStyle>
            <a:lvl1pPr>
              <a:defRPr/>
            </a:lvl1pPr>
          </a:lstStyle>
          <a:p>
            <a:pPr>
              <a:defRPr/>
            </a:pPr>
            <a:fld id="{C5FB7C42-2B58-45B4-8220-6004663F2E96}" type="slidenum">
              <a:rPr lang="fi-FI" altLang="fi-FI"/>
              <a:pPr>
                <a:defRPr/>
              </a:pPr>
              <a:t>‹#›</a:t>
            </a:fld>
            <a:endParaRPr lang="fi-FI" altLang="fi-FI"/>
          </a:p>
        </p:txBody>
      </p:sp>
    </p:spTree>
    <p:extLst>
      <p:ext uri="{BB962C8B-B14F-4D97-AF65-F5344CB8AC3E}">
        <p14:creationId xmlns:p14="http://schemas.microsoft.com/office/powerpoint/2010/main" val="19834105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3"/>
          <p:cNvSpPr>
            <a:spLocks noGrp="1"/>
          </p:cNvSpPr>
          <p:nvPr>
            <p:ph type="dt" sz="half" idx="10"/>
          </p:nvPr>
        </p:nvSpPr>
        <p:spPr/>
        <p:txBody>
          <a:bodyPr/>
          <a:lstStyle>
            <a:lvl1pPr>
              <a:defRPr/>
            </a:lvl1pPr>
          </a:lstStyle>
          <a:p>
            <a:pPr>
              <a:defRPr/>
            </a:pPr>
            <a:fld id="{CB97FD87-389C-4352-A06E-0BEB418F0472}" type="datetime1">
              <a:rPr lang="fi-FI"/>
              <a:pPr>
                <a:defRPr/>
              </a:pPr>
              <a:t>17.5.2021</a:t>
            </a:fld>
            <a:endParaRPr lang="fi-FI"/>
          </a:p>
        </p:txBody>
      </p:sp>
      <p:sp>
        <p:nvSpPr>
          <p:cNvPr id="3" name="Alatunnisteen paikkamerkki 4"/>
          <p:cNvSpPr>
            <a:spLocks noGrp="1"/>
          </p:cNvSpPr>
          <p:nvPr>
            <p:ph type="ftr" sz="quarter" idx="11"/>
          </p:nvPr>
        </p:nvSpPr>
        <p:spPr/>
        <p:txBody>
          <a:bodyPr/>
          <a:lstStyle>
            <a:lvl1pPr>
              <a:defRPr/>
            </a:lvl1pPr>
          </a:lstStyle>
          <a:p>
            <a:pPr>
              <a:defRPr/>
            </a:pPr>
            <a:endParaRPr lang="fi-FI"/>
          </a:p>
        </p:txBody>
      </p:sp>
      <p:sp>
        <p:nvSpPr>
          <p:cNvPr id="4" name="Dian numeron paikkamerkki 5"/>
          <p:cNvSpPr>
            <a:spLocks noGrp="1"/>
          </p:cNvSpPr>
          <p:nvPr>
            <p:ph type="sldNum" sz="quarter" idx="12"/>
          </p:nvPr>
        </p:nvSpPr>
        <p:spPr/>
        <p:txBody>
          <a:bodyPr/>
          <a:lstStyle>
            <a:lvl1pPr>
              <a:defRPr/>
            </a:lvl1pPr>
          </a:lstStyle>
          <a:p>
            <a:pPr>
              <a:defRPr/>
            </a:pPr>
            <a:fld id="{07F772A8-FF9E-417F-9321-6AAB578CA673}" type="slidenum">
              <a:rPr lang="fi-FI" altLang="fi-FI"/>
              <a:pPr>
                <a:defRPr/>
              </a:pPr>
              <a:t>‹#›</a:t>
            </a:fld>
            <a:endParaRPr lang="fi-FI" altLang="fi-FI"/>
          </a:p>
        </p:txBody>
      </p:sp>
    </p:spTree>
    <p:extLst>
      <p:ext uri="{BB962C8B-B14F-4D97-AF65-F5344CB8AC3E}">
        <p14:creationId xmlns:p14="http://schemas.microsoft.com/office/powerpoint/2010/main" val="34503953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8D0AA0F-818D-4823-8F6A-5A5E5ECCC90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fi-FI"/>
          </a:p>
        </p:txBody>
      </p:sp>
      <p:sp>
        <p:nvSpPr>
          <p:cNvPr id="3" name="Tekstin paikkamerkki 2">
            <a:extLst>
              <a:ext uri="{FF2B5EF4-FFF2-40B4-BE49-F238E27FC236}">
                <a16:creationId xmlns:a16="http://schemas.microsoft.com/office/drawing/2014/main" id="{6826E14C-FFB7-4CCD-800C-B4BBDC7732C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Päivämäärän paikkamerkki 3">
            <a:extLst>
              <a:ext uri="{FF2B5EF4-FFF2-40B4-BE49-F238E27FC236}">
                <a16:creationId xmlns:a16="http://schemas.microsoft.com/office/drawing/2014/main" id="{967E51B3-E541-4C96-A844-9E948EFA3880}"/>
              </a:ext>
            </a:extLst>
          </p:cNvPr>
          <p:cNvSpPr>
            <a:spLocks noGrp="1"/>
          </p:cNvSpPr>
          <p:nvPr>
            <p:ph type="dt" sz="half" idx="10"/>
          </p:nvPr>
        </p:nvSpPr>
        <p:spPr/>
        <p:txBody>
          <a:bodyPr/>
          <a:lstStyle/>
          <a:p>
            <a:fld id="{7CAA2D79-F595-4CE3-8B63-33D1E98E9C70}" type="datetimeFigureOut">
              <a:rPr lang="fi-FI" smtClean="0"/>
              <a:t>17.5.2021</a:t>
            </a:fld>
            <a:endParaRPr lang="fi-FI"/>
          </a:p>
        </p:txBody>
      </p:sp>
      <p:sp>
        <p:nvSpPr>
          <p:cNvPr id="5" name="Alatunnisteen paikkamerkki 4">
            <a:extLst>
              <a:ext uri="{FF2B5EF4-FFF2-40B4-BE49-F238E27FC236}">
                <a16:creationId xmlns:a16="http://schemas.microsoft.com/office/drawing/2014/main" id="{46AB818F-E075-4E60-9602-AD2C71C30D06}"/>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6DACD389-0223-4057-B5EB-96A6A935DC2A}"/>
              </a:ext>
            </a:extLst>
          </p:cNvPr>
          <p:cNvSpPr>
            <a:spLocks noGrp="1"/>
          </p:cNvSpPr>
          <p:nvPr>
            <p:ph type="sldNum" sz="quarter" idx="12"/>
          </p:nvPr>
        </p:nvSpPr>
        <p:spPr/>
        <p:txBody>
          <a:bodyPr/>
          <a:lstStyle/>
          <a:p>
            <a:fld id="{4A6A88A3-14C7-434E-A430-8AEEDB991D4A}" type="slidenum">
              <a:rPr lang="fi-FI" smtClean="0"/>
              <a:t>‹#›</a:t>
            </a:fld>
            <a:endParaRPr lang="fi-FI"/>
          </a:p>
        </p:txBody>
      </p:sp>
    </p:spTree>
    <p:extLst>
      <p:ext uri="{BB962C8B-B14F-4D97-AF65-F5344CB8AC3E}">
        <p14:creationId xmlns:p14="http://schemas.microsoft.com/office/powerpoint/2010/main" val="33858010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609601" y="273050"/>
            <a:ext cx="4011084" cy="1162050"/>
          </a:xfrm>
        </p:spPr>
        <p:txBody>
          <a:bodyPr anchor="b"/>
          <a:lstStyle>
            <a:lvl1pPr algn="l">
              <a:defRPr sz="2000" b="1"/>
            </a:lvl1pPr>
          </a:lstStyle>
          <a:p>
            <a:r>
              <a:rPr lang="fi-FI"/>
              <a:t>Muokkaa perustyyl. napsautt.</a:t>
            </a:r>
          </a:p>
        </p:txBody>
      </p:sp>
      <p:sp>
        <p:nvSpPr>
          <p:cNvPr id="3" name="Sisällön paikkamerkki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Päivämäärän paikkamerkki 3"/>
          <p:cNvSpPr>
            <a:spLocks noGrp="1"/>
          </p:cNvSpPr>
          <p:nvPr>
            <p:ph type="dt" sz="half" idx="10"/>
          </p:nvPr>
        </p:nvSpPr>
        <p:spPr/>
        <p:txBody>
          <a:bodyPr/>
          <a:lstStyle>
            <a:lvl1pPr>
              <a:defRPr/>
            </a:lvl1pPr>
          </a:lstStyle>
          <a:p>
            <a:pPr>
              <a:defRPr/>
            </a:pPr>
            <a:fld id="{6F55C8E4-42C7-424A-9FAF-FA02D7D8EA7C}" type="datetime1">
              <a:rPr lang="fi-FI"/>
              <a:pPr>
                <a:defRPr/>
              </a:pPr>
              <a:t>17.5.2021</a:t>
            </a:fld>
            <a:endParaRPr lang="fi-FI"/>
          </a:p>
        </p:txBody>
      </p:sp>
      <p:sp>
        <p:nvSpPr>
          <p:cNvPr id="6" name="Alatunnisteen paikkamerkki 4"/>
          <p:cNvSpPr>
            <a:spLocks noGrp="1"/>
          </p:cNvSpPr>
          <p:nvPr>
            <p:ph type="ftr" sz="quarter" idx="11"/>
          </p:nvPr>
        </p:nvSpPr>
        <p:spPr/>
        <p:txBody>
          <a:bodyPr/>
          <a:lstStyle>
            <a:lvl1pPr>
              <a:defRPr/>
            </a:lvl1pPr>
          </a:lstStyle>
          <a:p>
            <a:pPr>
              <a:defRPr/>
            </a:pPr>
            <a:endParaRPr lang="fi-FI"/>
          </a:p>
        </p:txBody>
      </p:sp>
      <p:sp>
        <p:nvSpPr>
          <p:cNvPr id="7" name="Dian numeron paikkamerkki 5"/>
          <p:cNvSpPr>
            <a:spLocks noGrp="1"/>
          </p:cNvSpPr>
          <p:nvPr>
            <p:ph type="sldNum" sz="quarter" idx="12"/>
          </p:nvPr>
        </p:nvSpPr>
        <p:spPr/>
        <p:txBody>
          <a:bodyPr/>
          <a:lstStyle>
            <a:lvl1pPr>
              <a:defRPr/>
            </a:lvl1pPr>
          </a:lstStyle>
          <a:p>
            <a:pPr>
              <a:defRPr/>
            </a:pPr>
            <a:fld id="{E90E6CB5-91EE-4F59-B761-12C12300A82D}" type="slidenum">
              <a:rPr lang="fi-FI" altLang="fi-FI"/>
              <a:pPr>
                <a:defRPr/>
              </a:pPr>
              <a:t>‹#›</a:t>
            </a:fld>
            <a:endParaRPr lang="fi-FI" altLang="fi-FI"/>
          </a:p>
        </p:txBody>
      </p:sp>
    </p:spTree>
    <p:extLst>
      <p:ext uri="{BB962C8B-B14F-4D97-AF65-F5344CB8AC3E}">
        <p14:creationId xmlns:p14="http://schemas.microsoft.com/office/powerpoint/2010/main" val="24088860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Otsikko 1"/>
          <p:cNvSpPr>
            <a:spLocks noGrp="1"/>
          </p:cNvSpPr>
          <p:nvPr>
            <p:ph type="title"/>
          </p:nvPr>
        </p:nvSpPr>
        <p:spPr>
          <a:xfrm>
            <a:off x="2389717" y="4800600"/>
            <a:ext cx="7315200" cy="566738"/>
          </a:xfrm>
        </p:spPr>
        <p:txBody>
          <a:bodyPr anchor="b"/>
          <a:lstStyle>
            <a:lvl1pPr algn="l">
              <a:defRPr sz="2000" b="1"/>
            </a:lvl1pPr>
          </a:lstStyle>
          <a:p>
            <a:r>
              <a:rPr lang="fi-FI"/>
              <a:t>Muokkaa perustyyl. napsautt.</a:t>
            </a:r>
          </a:p>
        </p:txBody>
      </p:sp>
      <p:sp>
        <p:nvSpPr>
          <p:cNvPr id="3" name="Kuvan paikkamerkki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i-FI" noProof="0"/>
              <a:t>Lisää kuva napsauttamalla kuvaketta</a:t>
            </a:r>
          </a:p>
        </p:txBody>
      </p:sp>
      <p:sp>
        <p:nvSpPr>
          <p:cNvPr id="4" name="Tekstin paikkamerkki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Päivämäärän paikkamerkki 3"/>
          <p:cNvSpPr>
            <a:spLocks noGrp="1"/>
          </p:cNvSpPr>
          <p:nvPr>
            <p:ph type="dt" sz="half" idx="10"/>
          </p:nvPr>
        </p:nvSpPr>
        <p:spPr/>
        <p:txBody>
          <a:bodyPr/>
          <a:lstStyle>
            <a:lvl1pPr>
              <a:defRPr/>
            </a:lvl1pPr>
          </a:lstStyle>
          <a:p>
            <a:pPr>
              <a:defRPr/>
            </a:pPr>
            <a:fld id="{0BE70306-BF97-4CF6-AA8C-61B5379220CD}" type="datetime1">
              <a:rPr lang="fi-FI"/>
              <a:pPr>
                <a:defRPr/>
              </a:pPr>
              <a:t>17.5.2021</a:t>
            </a:fld>
            <a:endParaRPr lang="fi-FI"/>
          </a:p>
        </p:txBody>
      </p:sp>
      <p:sp>
        <p:nvSpPr>
          <p:cNvPr id="6" name="Alatunnisteen paikkamerkki 4"/>
          <p:cNvSpPr>
            <a:spLocks noGrp="1"/>
          </p:cNvSpPr>
          <p:nvPr>
            <p:ph type="ftr" sz="quarter" idx="11"/>
          </p:nvPr>
        </p:nvSpPr>
        <p:spPr/>
        <p:txBody>
          <a:bodyPr/>
          <a:lstStyle>
            <a:lvl1pPr>
              <a:defRPr/>
            </a:lvl1pPr>
          </a:lstStyle>
          <a:p>
            <a:pPr>
              <a:defRPr/>
            </a:pPr>
            <a:endParaRPr lang="fi-FI"/>
          </a:p>
        </p:txBody>
      </p:sp>
      <p:sp>
        <p:nvSpPr>
          <p:cNvPr id="7" name="Dian numeron paikkamerkki 5"/>
          <p:cNvSpPr>
            <a:spLocks noGrp="1"/>
          </p:cNvSpPr>
          <p:nvPr>
            <p:ph type="sldNum" sz="quarter" idx="12"/>
          </p:nvPr>
        </p:nvSpPr>
        <p:spPr/>
        <p:txBody>
          <a:bodyPr/>
          <a:lstStyle>
            <a:lvl1pPr>
              <a:defRPr/>
            </a:lvl1pPr>
          </a:lstStyle>
          <a:p>
            <a:pPr>
              <a:defRPr/>
            </a:pPr>
            <a:fld id="{52D5A102-A5F3-4953-A6D8-56411CEFAE59}" type="slidenum">
              <a:rPr lang="fi-FI" altLang="fi-FI"/>
              <a:pPr>
                <a:defRPr/>
              </a:pPr>
              <a:t>‹#›</a:t>
            </a:fld>
            <a:endParaRPr lang="fi-FI" altLang="fi-FI"/>
          </a:p>
        </p:txBody>
      </p:sp>
    </p:spTree>
    <p:extLst>
      <p:ext uri="{BB962C8B-B14F-4D97-AF65-F5344CB8AC3E}">
        <p14:creationId xmlns:p14="http://schemas.microsoft.com/office/powerpoint/2010/main" val="18966001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ystysuoran tekstin paikkamerkki 2"/>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lvl1pPr>
              <a:defRPr/>
            </a:lvl1pPr>
          </a:lstStyle>
          <a:p>
            <a:pPr>
              <a:defRPr/>
            </a:pPr>
            <a:fld id="{784E4947-2E43-4D50-8772-D74E1C876608}" type="datetime1">
              <a:rPr lang="fi-FI"/>
              <a:pPr>
                <a:defRPr/>
              </a:pPr>
              <a:t>17.5.2021</a:t>
            </a:fld>
            <a:endParaRPr lang="fi-FI"/>
          </a:p>
        </p:txBody>
      </p:sp>
      <p:sp>
        <p:nvSpPr>
          <p:cNvPr id="5" name="Alatunnisteen paikkamerkki 4"/>
          <p:cNvSpPr>
            <a:spLocks noGrp="1"/>
          </p:cNvSpPr>
          <p:nvPr>
            <p:ph type="ftr" sz="quarter" idx="11"/>
          </p:nvPr>
        </p:nvSpPr>
        <p:spPr/>
        <p:txBody>
          <a:bodyPr/>
          <a:lstStyle>
            <a:lvl1pPr>
              <a:defRPr/>
            </a:lvl1pPr>
          </a:lstStyle>
          <a:p>
            <a:pPr>
              <a:defRPr/>
            </a:pPr>
            <a:endParaRPr lang="fi-FI"/>
          </a:p>
        </p:txBody>
      </p:sp>
      <p:sp>
        <p:nvSpPr>
          <p:cNvPr id="6" name="Dian numeron paikkamerkki 5"/>
          <p:cNvSpPr>
            <a:spLocks noGrp="1"/>
          </p:cNvSpPr>
          <p:nvPr>
            <p:ph type="sldNum" sz="quarter" idx="12"/>
          </p:nvPr>
        </p:nvSpPr>
        <p:spPr/>
        <p:txBody>
          <a:bodyPr/>
          <a:lstStyle>
            <a:lvl1pPr>
              <a:defRPr/>
            </a:lvl1pPr>
          </a:lstStyle>
          <a:p>
            <a:pPr>
              <a:defRPr/>
            </a:pPr>
            <a:fld id="{BE83689A-FF82-47E3-ADB6-17E6FCF3EB57}" type="slidenum">
              <a:rPr lang="fi-FI" altLang="fi-FI"/>
              <a:pPr>
                <a:defRPr/>
              </a:pPr>
              <a:t>‹#›</a:t>
            </a:fld>
            <a:endParaRPr lang="fi-FI" altLang="fi-FI"/>
          </a:p>
        </p:txBody>
      </p:sp>
    </p:spTree>
    <p:extLst>
      <p:ext uri="{BB962C8B-B14F-4D97-AF65-F5344CB8AC3E}">
        <p14:creationId xmlns:p14="http://schemas.microsoft.com/office/powerpoint/2010/main" val="21228443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p:cNvSpPr>
            <a:spLocks noGrp="1"/>
          </p:cNvSpPr>
          <p:nvPr>
            <p:ph type="title" orient="vert"/>
          </p:nvPr>
        </p:nvSpPr>
        <p:spPr>
          <a:xfrm>
            <a:off x="8839200" y="274639"/>
            <a:ext cx="2743200" cy="5851525"/>
          </a:xfrm>
        </p:spPr>
        <p:txBody>
          <a:bodyPr vert="eaVert"/>
          <a:lstStyle/>
          <a:p>
            <a:r>
              <a:rPr lang="fi-FI"/>
              <a:t>Muokkaa perustyyl. napsautt.</a:t>
            </a:r>
          </a:p>
        </p:txBody>
      </p:sp>
      <p:sp>
        <p:nvSpPr>
          <p:cNvPr id="3" name="Pystysuoran tekstin paikkamerkki 2"/>
          <p:cNvSpPr>
            <a:spLocks noGrp="1"/>
          </p:cNvSpPr>
          <p:nvPr>
            <p:ph type="body" orient="vert" idx="1"/>
          </p:nvPr>
        </p:nvSpPr>
        <p:spPr>
          <a:xfrm>
            <a:off x="609600" y="274639"/>
            <a:ext cx="8026400" cy="5851525"/>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lvl1pPr>
              <a:defRPr/>
            </a:lvl1pPr>
          </a:lstStyle>
          <a:p>
            <a:pPr>
              <a:defRPr/>
            </a:pPr>
            <a:fld id="{A738D340-9912-4E4D-9944-89A359E2C8A4}" type="datetime1">
              <a:rPr lang="fi-FI"/>
              <a:pPr>
                <a:defRPr/>
              </a:pPr>
              <a:t>17.5.2021</a:t>
            </a:fld>
            <a:endParaRPr lang="fi-FI"/>
          </a:p>
        </p:txBody>
      </p:sp>
      <p:sp>
        <p:nvSpPr>
          <p:cNvPr id="5" name="Alatunnisteen paikkamerkki 4"/>
          <p:cNvSpPr>
            <a:spLocks noGrp="1"/>
          </p:cNvSpPr>
          <p:nvPr>
            <p:ph type="ftr" sz="quarter" idx="11"/>
          </p:nvPr>
        </p:nvSpPr>
        <p:spPr/>
        <p:txBody>
          <a:bodyPr/>
          <a:lstStyle>
            <a:lvl1pPr>
              <a:defRPr/>
            </a:lvl1pPr>
          </a:lstStyle>
          <a:p>
            <a:pPr>
              <a:defRPr/>
            </a:pPr>
            <a:endParaRPr lang="fi-FI"/>
          </a:p>
        </p:txBody>
      </p:sp>
      <p:sp>
        <p:nvSpPr>
          <p:cNvPr id="6" name="Dian numeron paikkamerkki 5"/>
          <p:cNvSpPr>
            <a:spLocks noGrp="1"/>
          </p:cNvSpPr>
          <p:nvPr>
            <p:ph type="sldNum" sz="quarter" idx="12"/>
          </p:nvPr>
        </p:nvSpPr>
        <p:spPr/>
        <p:txBody>
          <a:bodyPr/>
          <a:lstStyle>
            <a:lvl1pPr>
              <a:defRPr/>
            </a:lvl1pPr>
          </a:lstStyle>
          <a:p>
            <a:pPr>
              <a:defRPr/>
            </a:pPr>
            <a:fld id="{5E3577FC-CD45-4385-BC18-4E1DE4990E77}" type="slidenum">
              <a:rPr lang="fi-FI" altLang="fi-FI"/>
              <a:pPr>
                <a:defRPr/>
              </a:pPr>
              <a:t>‹#›</a:t>
            </a:fld>
            <a:endParaRPr lang="fi-FI" altLang="fi-FI"/>
          </a:p>
        </p:txBody>
      </p:sp>
    </p:spTree>
    <p:extLst>
      <p:ext uri="{BB962C8B-B14F-4D97-AF65-F5344CB8AC3E}">
        <p14:creationId xmlns:p14="http://schemas.microsoft.com/office/powerpoint/2010/main" val="18972918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914400" y="2130426"/>
            <a:ext cx="10363200" cy="1470025"/>
          </a:xfrm>
        </p:spPr>
        <p:txBody>
          <a:bodyPr/>
          <a:lstStyle/>
          <a:p>
            <a:r>
              <a:rPr lang="fi-FI"/>
              <a:t>Muokkaa perustyyl. napsautt.</a:t>
            </a:r>
          </a:p>
        </p:txBody>
      </p:sp>
      <p:sp>
        <p:nvSpPr>
          <p:cNvPr id="3" name="Alaotsikko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Muokkaa alaotsikon perustyyliä napsautt.</a:t>
            </a:r>
          </a:p>
        </p:txBody>
      </p:sp>
      <p:sp>
        <p:nvSpPr>
          <p:cNvPr id="4" name="Päivämäärän paikkamerkki 3"/>
          <p:cNvSpPr>
            <a:spLocks noGrp="1"/>
          </p:cNvSpPr>
          <p:nvPr>
            <p:ph type="dt" sz="half" idx="10"/>
          </p:nvPr>
        </p:nvSpPr>
        <p:spPr/>
        <p:txBody>
          <a:bodyPr/>
          <a:lstStyle>
            <a:lvl1pPr>
              <a:defRPr/>
            </a:lvl1pPr>
          </a:lstStyle>
          <a:p>
            <a:pPr>
              <a:defRPr/>
            </a:pPr>
            <a:fld id="{A7ED4212-4834-47B5-83BE-622E2BFE15EC}" type="datetime1">
              <a:rPr lang="fi-FI">
                <a:solidFill>
                  <a:prstClr val="black">
                    <a:tint val="75000"/>
                  </a:prstClr>
                </a:solidFill>
              </a:rPr>
              <a:pPr>
                <a:defRPr/>
              </a:pPr>
              <a:t>17.5.2021</a:t>
            </a:fld>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lvl1pPr>
              <a:defRPr/>
            </a:lvl1pPr>
          </a:lstStyle>
          <a:p>
            <a:pPr>
              <a:defRPr/>
            </a:pPr>
            <a:fld id="{6EAD7CCE-63E7-4186-8D0B-81BD690CE17A}" type="slidenum">
              <a:rPr lang="fi-FI" altLang="fi-FI"/>
              <a:pPr>
                <a:defRPr/>
              </a:pPr>
              <a:t>‹#›</a:t>
            </a:fld>
            <a:endParaRPr lang="fi-FI" altLang="fi-FI"/>
          </a:p>
        </p:txBody>
      </p:sp>
    </p:spTree>
    <p:extLst>
      <p:ext uri="{BB962C8B-B14F-4D97-AF65-F5344CB8AC3E}">
        <p14:creationId xmlns:p14="http://schemas.microsoft.com/office/powerpoint/2010/main" val="221737952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lvl1pPr>
              <a:defRPr/>
            </a:lvl1pPr>
          </a:lstStyle>
          <a:p>
            <a:pPr>
              <a:defRPr/>
            </a:pPr>
            <a:fld id="{7F9766FB-895E-4001-8060-105FF2464004}" type="datetime1">
              <a:rPr lang="fi-FI">
                <a:solidFill>
                  <a:prstClr val="black">
                    <a:tint val="75000"/>
                  </a:prstClr>
                </a:solidFill>
              </a:rPr>
              <a:pPr>
                <a:defRPr/>
              </a:pPr>
              <a:t>17.5.2021</a:t>
            </a:fld>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lvl1pPr>
              <a:defRPr/>
            </a:lvl1pPr>
          </a:lstStyle>
          <a:p>
            <a:pPr>
              <a:defRPr/>
            </a:pPr>
            <a:fld id="{BD92A12E-B41F-4513-AE04-E640526D1169}" type="slidenum">
              <a:rPr lang="fi-FI" altLang="fi-FI"/>
              <a:pPr>
                <a:defRPr/>
              </a:pPr>
              <a:t>‹#›</a:t>
            </a:fld>
            <a:endParaRPr lang="fi-FI" altLang="fi-FI"/>
          </a:p>
        </p:txBody>
      </p:sp>
    </p:spTree>
    <p:extLst>
      <p:ext uri="{BB962C8B-B14F-4D97-AF65-F5344CB8AC3E}">
        <p14:creationId xmlns:p14="http://schemas.microsoft.com/office/powerpoint/2010/main" val="303429763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p:cNvSpPr>
            <a:spLocks noGrp="1"/>
          </p:cNvSpPr>
          <p:nvPr>
            <p:ph type="title"/>
          </p:nvPr>
        </p:nvSpPr>
        <p:spPr>
          <a:xfrm>
            <a:off x="963084" y="4406901"/>
            <a:ext cx="10363200" cy="1362075"/>
          </a:xfrm>
        </p:spPr>
        <p:txBody>
          <a:bodyPr anchor="t"/>
          <a:lstStyle>
            <a:lvl1pPr algn="l">
              <a:defRPr sz="4000" b="1" cap="all"/>
            </a:lvl1pPr>
          </a:lstStyle>
          <a:p>
            <a:r>
              <a:rPr lang="fi-FI"/>
              <a:t>Muokkaa perustyyl. napsautt.</a:t>
            </a:r>
          </a:p>
        </p:txBody>
      </p:sp>
      <p:sp>
        <p:nvSpPr>
          <p:cNvPr id="3" name="Tekstin paikkamerkki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a:t>Muokkaa tekstin perustyylejä napsauttamalla</a:t>
            </a:r>
          </a:p>
        </p:txBody>
      </p:sp>
      <p:sp>
        <p:nvSpPr>
          <p:cNvPr id="4" name="Päivämäärän paikkamerkki 3"/>
          <p:cNvSpPr>
            <a:spLocks noGrp="1"/>
          </p:cNvSpPr>
          <p:nvPr>
            <p:ph type="dt" sz="half" idx="10"/>
          </p:nvPr>
        </p:nvSpPr>
        <p:spPr/>
        <p:txBody>
          <a:bodyPr/>
          <a:lstStyle>
            <a:lvl1pPr>
              <a:defRPr/>
            </a:lvl1pPr>
          </a:lstStyle>
          <a:p>
            <a:pPr>
              <a:defRPr/>
            </a:pPr>
            <a:fld id="{90CB75B2-9935-453C-92B1-15C87306B4CE}" type="datetime1">
              <a:rPr lang="fi-FI">
                <a:solidFill>
                  <a:prstClr val="black">
                    <a:tint val="75000"/>
                  </a:prstClr>
                </a:solidFill>
              </a:rPr>
              <a:pPr>
                <a:defRPr/>
              </a:pPr>
              <a:t>17.5.2021</a:t>
            </a:fld>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lvl1pPr>
              <a:defRPr/>
            </a:lvl1pPr>
          </a:lstStyle>
          <a:p>
            <a:pPr>
              <a:defRPr/>
            </a:pPr>
            <a:fld id="{C6434F58-D7E1-46A4-8DE7-F6FCF3A851D3}" type="slidenum">
              <a:rPr lang="fi-FI" altLang="fi-FI"/>
              <a:pPr>
                <a:defRPr/>
              </a:pPr>
              <a:t>‹#›</a:t>
            </a:fld>
            <a:endParaRPr lang="fi-FI" altLang="fi-FI"/>
          </a:p>
        </p:txBody>
      </p:sp>
    </p:spTree>
    <p:extLst>
      <p:ext uri="{BB962C8B-B14F-4D97-AF65-F5344CB8AC3E}">
        <p14:creationId xmlns:p14="http://schemas.microsoft.com/office/powerpoint/2010/main" val="331553793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3"/>
          <p:cNvSpPr>
            <a:spLocks noGrp="1"/>
          </p:cNvSpPr>
          <p:nvPr>
            <p:ph type="dt" sz="half" idx="10"/>
          </p:nvPr>
        </p:nvSpPr>
        <p:spPr/>
        <p:txBody>
          <a:bodyPr/>
          <a:lstStyle>
            <a:lvl1pPr>
              <a:defRPr/>
            </a:lvl1pPr>
          </a:lstStyle>
          <a:p>
            <a:pPr>
              <a:defRPr/>
            </a:pPr>
            <a:fld id="{1BED5056-D333-4CF4-8664-6BB6CE705DAB}" type="datetime1">
              <a:rPr lang="fi-FI">
                <a:solidFill>
                  <a:prstClr val="black">
                    <a:tint val="75000"/>
                  </a:prstClr>
                </a:solidFill>
              </a:rPr>
              <a:pPr>
                <a:defRPr/>
              </a:pPr>
              <a:t>17.5.2021</a:t>
            </a:fld>
            <a:endParaRPr lang="fi-FI">
              <a:solidFill>
                <a:prstClr val="black">
                  <a:tint val="75000"/>
                </a:prstClr>
              </a:solidFill>
            </a:endParaRPr>
          </a:p>
        </p:txBody>
      </p:sp>
      <p:sp>
        <p:nvSpPr>
          <p:cNvPr id="6"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7" name="Dian numeron paikkamerkki 5"/>
          <p:cNvSpPr>
            <a:spLocks noGrp="1"/>
          </p:cNvSpPr>
          <p:nvPr>
            <p:ph type="sldNum" sz="quarter" idx="12"/>
          </p:nvPr>
        </p:nvSpPr>
        <p:spPr/>
        <p:txBody>
          <a:bodyPr/>
          <a:lstStyle>
            <a:lvl1pPr>
              <a:defRPr/>
            </a:lvl1pPr>
          </a:lstStyle>
          <a:p>
            <a:pPr>
              <a:defRPr/>
            </a:pPr>
            <a:fld id="{9C3B2199-B01E-42C7-A4E3-47F49B313E9A}" type="slidenum">
              <a:rPr lang="fi-FI" altLang="fi-FI"/>
              <a:pPr>
                <a:defRPr/>
              </a:pPr>
              <a:t>‹#›</a:t>
            </a:fld>
            <a:endParaRPr lang="fi-FI" altLang="fi-FI"/>
          </a:p>
        </p:txBody>
      </p:sp>
    </p:spTree>
    <p:extLst>
      <p:ext uri="{BB962C8B-B14F-4D97-AF65-F5344CB8AC3E}">
        <p14:creationId xmlns:p14="http://schemas.microsoft.com/office/powerpoint/2010/main" val="224693155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lvl1pPr>
              <a:defRPr/>
            </a:lvl1pPr>
          </a:lstStyle>
          <a:p>
            <a:r>
              <a:rPr lang="fi-FI"/>
              <a:t>Muokkaa perustyyl. napsautt.</a:t>
            </a:r>
          </a:p>
        </p:txBody>
      </p:sp>
      <p:sp>
        <p:nvSpPr>
          <p:cNvPr id="3" name="Tekstin paikkamerkki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Sisällön paikkamerkki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Sisällön paikkamerkki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3"/>
          <p:cNvSpPr>
            <a:spLocks noGrp="1"/>
          </p:cNvSpPr>
          <p:nvPr>
            <p:ph type="dt" sz="half" idx="10"/>
          </p:nvPr>
        </p:nvSpPr>
        <p:spPr/>
        <p:txBody>
          <a:bodyPr/>
          <a:lstStyle>
            <a:lvl1pPr>
              <a:defRPr/>
            </a:lvl1pPr>
          </a:lstStyle>
          <a:p>
            <a:pPr>
              <a:defRPr/>
            </a:pPr>
            <a:fld id="{C04782F9-7AC7-4334-802C-929FC9C6FEDF}" type="datetime1">
              <a:rPr lang="fi-FI">
                <a:solidFill>
                  <a:prstClr val="black">
                    <a:tint val="75000"/>
                  </a:prstClr>
                </a:solidFill>
              </a:rPr>
              <a:pPr>
                <a:defRPr/>
              </a:pPr>
              <a:t>17.5.2021</a:t>
            </a:fld>
            <a:endParaRPr lang="fi-FI">
              <a:solidFill>
                <a:prstClr val="black">
                  <a:tint val="75000"/>
                </a:prstClr>
              </a:solidFill>
            </a:endParaRPr>
          </a:p>
        </p:txBody>
      </p:sp>
      <p:sp>
        <p:nvSpPr>
          <p:cNvPr id="8"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9" name="Dian numeron paikkamerkki 5"/>
          <p:cNvSpPr>
            <a:spLocks noGrp="1"/>
          </p:cNvSpPr>
          <p:nvPr>
            <p:ph type="sldNum" sz="quarter" idx="12"/>
          </p:nvPr>
        </p:nvSpPr>
        <p:spPr/>
        <p:txBody>
          <a:bodyPr/>
          <a:lstStyle>
            <a:lvl1pPr>
              <a:defRPr/>
            </a:lvl1pPr>
          </a:lstStyle>
          <a:p>
            <a:pPr>
              <a:defRPr/>
            </a:pPr>
            <a:fld id="{7F6C9B4B-398F-4DB2-A692-019F5CBB31AA}" type="slidenum">
              <a:rPr lang="fi-FI" altLang="fi-FI"/>
              <a:pPr>
                <a:defRPr/>
              </a:pPr>
              <a:t>‹#›</a:t>
            </a:fld>
            <a:endParaRPr lang="fi-FI" altLang="fi-FI"/>
          </a:p>
        </p:txBody>
      </p:sp>
    </p:spTree>
    <p:extLst>
      <p:ext uri="{BB962C8B-B14F-4D97-AF65-F5344CB8AC3E}">
        <p14:creationId xmlns:p14="http://schemas.microsoft.com/office/powerpoint/2010/main" val="149022669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äivämäärän paikkamerkki 3"/>
          <p:cNvSpPr>
            <a:spLocks noGrp="1"/>
          </p:cNvSpPr>
          <p:nvPr>
            <p:ph type="dt" sz="half" idx="10"/>
          </p:nvPr>
        </p:nvSpPr>
        <p:spPr/>
        <p:txBody>
          <a:bodyPr/>
          <a:lstStyle>
            <a:lvl1pPr>
              <a:defRPr/>
            </a:lvl1pPr>
          </a:lstStyle>
          <a:p>
            <a:pPr>
              <a:defRPr/>
            </a:pPr>
            <a:fld id="{2620BC06-D705-4B02-8DB3-496929062F2F}" type="datetime1">
              <a:rPr lang="fi-FI">
                <a:solidFill>
                  <a:prstClr val="black">
                    <a:tint val="75000"/>
                  </a:prstClr>
                </a:solidFill>
              </a:rPr>
              <a:pPr>
                <a:defRPr/>
              </a:pPr>
              <a:t>17.5.2021</a:t>
            </a:fld>
            <a:endParaRPr lang="fi-FI">
              <a:solidFill>
                <a:prstClr val="black">
                  <a:tint val="75000"/>
                </a:prstClr>
              </a:solidFill>
            </a:endParaRPr>
          </a:p>
        </p:txBody>
      </p:sp>
      <p:sp>
        <p:nvSpPr>
          <p:cNvPr id="4"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5" name="Dian numeron paikkamerkki 5"/>
          <p:cNvSpPr>
            <a:spLocks noGrp="1"/>
          </p:cNvSpPr>
          <p:nvPr>
            <p:ph type="sldNum" sz="quarter" idx="12"/>
          </p:nvPr>
        </p:nvSpPr>
        <p:spPr/>
        <p:txBody>
          <a:bodyPr/>
          <a:lstStyle>
            <a:lvl1pPr>
              <a:defRPr/>
            </a:lvl1pPr>
          </a:lstStyle>
          <a:p>
            <a:pPr>
              <a:defRPr/>
            </a:pPr>
            <a:fld id="{C5FB7C42-2B58-45B4-8220-6004663F2E96}" type="slidenum">
              <a:rPr lang="fi-FI" altLang="fi-FI"/>
              <a:pPr>
                <a:defRPr/>
              </a:pPr>
              <a:t>‹#›</a:t>
            </a:fld>
            <a:endParaRPr lang="fi-FI" altLang="fi-FI"/>
          </a:p>
        </p:txBody>
      </p:sp>
    </p:spTree>
    <p:extLst>
      <p:ext uri="{BB962C8B-B14F-4D97-AF65-F5344CB8AC3E}">
        <p14:creationId xmlns:p14="http://schemas.microsoft.com/office/powerpoint/2010/main" val="26936965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4A163EE-FBBE-4C63-89C1-9EBA7B257D24}"/>
              </a:ext>
            </a:extLst>
          </p:cNvPr>
          <p:cNvSpPr>
            <a:spLocks noGrp="1"/>
          </p:cNvSpPr>
          <p:nvPr>
            <p:ph type="title"/>
          </p:nvPr>
        </p:nvSpPr>
        <p:spPr/>
        <p:txBody>
          <a:bodyPr/>
          <a:lstStyle/>
          <a:p>
            <a:r>
              <a:rPr lang="en-US"/>
              <a:t>Click to edit Master title style</a:t>
            </a:r>
            <a:endParaRPr lang="fi-FI"/>
          </a:p>
        </p:txBody>
      </p:sp>
      <p:sp>
        <p:nvSpPr>
          <p:cNvPr id="3" name="Sisällön paikkamerkki 2">
            <a:extLst>
              <a:ext uri="{FF2B5EF4-FFF2-40B4-BE49-F238E27FC236}">
                <a16:creationId xmlns:a16="http://schemas.microsoft.com/office/drawing/2014/main" id="{A017A38C-2C1E-47BC-B25A-87901F4866E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Sisällön paikkamerkki 3">
            <a:extLst>
              <a:ext uri="{FF2B5EF4-FFF2-40B4-BE49-F238E27FC236}">
                <a16:creationId xmlns:a16="http://schemas.microsoft.com/office/drawing/2014/main" id="{281A0106-875B-4ECE-9284-5FBAA76603E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Päivämäärän paikkamerkki 4">
            <a:extLst>
              <a:ext uri="{FF2B5EF4-FFF2-40B4-BE49-F238E27FC236}">
                <a16:creationId xmlns:a16="http://schemas.microsoft.com/office/drawing/2014/main" id="{F02CD52E-D1DE-4C71-9487-D931F8A8327E}"/>
              </a:ext>
            </a:extLst>
          </p:cNvPr>
          <p:cNvSpPr>
            <a:spLocks noGrp="1"/>
          </p:cNvSpPr>
          <p:nvPr>
            <p:ph type="dt" sz="half" idx="10"/>
          </p:nvPr>
        </p:nvSpPr>
        <p:spPr/>
        <p:txBody>
          <a:bodyPr/>
          <a:lstStyle/>
          <a:p>
            <a:fld id="{7CAA2D79-F595-4CE3-8B63-33D1E98E9C70}" type="datetimeFigureOut">
              <a:rPr lang="fi-FI" smtClean="0"/>
              <a:t>17.5.2021</a:t>
            </a:fld>
            <a:endParaRPr lang="fi-FI"/>
          </a:p>
        </p:txBody>
      </p:sp>
      <p:sp>
        <p:nvSpPr>
          <p:cNvPr id="6" name="Alatunnisteen paikkamerkki 5">
            <a:extLst>
              <a:ext uri="{FF2B5EF4-FFF2-40B4-BE49-F238E27FC236}">
                <a16:creationId xmlns:a16="http://schemas.microsoft.com/office/drawing/2014/main" id="{46AE796F-BD1A-40C4-AA7E-67EC42A5398F}"/>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60AD43F6-E9AB-476F-937A-C5519CFF9445}"/>
              </a:ext>
            </a:extLst>
          </p:cNvPr>
          <p:cNvSpPr>
            <a:spLocks noGrp="1"/>
          </p:cNvSpPr>
          <p:nvPr>
            <p:ph type="sldNum" sz="quarter" idx="12"/>
          </p:nvPr>
        </p:nvSpPr>
        <p:spPr/>
        <p:txBody>
          <a:bodyPr/>
          <a:lstStyle/>
          <a:p>
            <a:fld id="{4A6A88A3-14C7-434E-A430-8AEEDB991D4A}" type="slidenum">
              <a:rPr lang="fi-FI" smtClean="0"/>
              <a:t>‹#›</a:t>
            </a:fld>
            <a:endParaRPr lang="fi-FI"/>
          </a:p>
        </p:txBody>
      </p:sp>
    </p:spTree>
    <p:extLst>
      <p:ext uri="{BB962C8B-B14F-4D97-AF65-F5344CB8AC3E}">
        <p14:creationId xmlns:p14="http://schemas.microsoft.com/office/powerpoint/2010/main" val="11668009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3"/>
          <p:cNvSpPr>
            <a:spLocks noGrp="1"/>
          </p:cNvSpPr>
          <p:nvPr>
            <p:ph type="dt" sz="half" idx="10"/>
          </p:nvPr>
        </p:nvSpPr>
        <p:spPr/>
        <p:txBody>
          <a:bodyPr/>
          <a:lstStyle>
            <a:lvl1pPr>
              <a:defRPr/>
            </a:lvl1pPr>
          </a:lstStyle>
          <a:p>
            <a:pPr>
              <a:defRPr/>
            </a:pPr>
            <a:fld id="{CB97FD87-389C-4352-A06E-0BEB418F0472}" type="datetime1">
              <a:rPr lang="fi-FI">
                <a:solidFill>
                  <a:prstClr val="black">
                    <a:tint val="75000"/>
                  </a:prstClr>
                </a:solidFill>
              </a:rPr>
              <a:pPr>
                <a:defRPr/>
              </a:pPr>
              <a:t>17.5.2021</a:t>
            </a:fld>
            <a:endParaRPr lang="fi-FI">
              <a:solidFill>
                <a:prstClr val="black">
                  <a:tint val="75000"/>
                </a:prstClr>
              </a:solidFill>
            </a:endParaRPr>
          </a:p>
        </p:txBody>
      </p:sp>
      <p:sp>
        <p:nvSpPr>
          <p:cNvPr id="3"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4" name="Dian numeron paikkamerkki 5"/>
          <p:cNvSpPr>
            <a:spLocks noGrp="1"/>
          </p:cNvSpPr>
          <p:nvPr>
            <p:ph type="sldNum" sz="quarter" idx="12"/>
          </p:nvPr>
        </p:nvSpPr>
        <p:spPr/>
        <p:txBody>
          <a:bodyPr/>
          <a:lstStyle>
            <a:lvl1pPr>
              <a:defRPr/>
            </a:lvl1pPr>
          </a:lstStyle>
          <a:p>
            <a:pPr>
              <a:defRPr/>
            </a:pPr>
            <a:fld id="{07F772A8-FF9E-417F-9321-6AAB578CA673}" type="slidenum">
              <a:rPr lang="fi-FI" altLang="fi-FI"/>
              <a:pPr>
                <a:defRPr/>
              </a:pPr>
              <a:t>‹#›</a:t>
            </a:fld>
            <a:endParaRPr lang="fi-FI" altLang="fi-FI"/>
          </a:p>
        </p:txBody>
      </p:sp>
    </p:spTree>
    <p:extLst>
      <p:ext uri="{BB962C8B-B14F-4D97-AF65-F5344CB8AC3E}">
        <p14:creationId xmlns:p14="http://schemas.microsoft.com/office/powerpoint/2010/main" val="36517568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609601" y="273050"/>
            <a:ext cx="4011084" cy="1162050"/>
          </a:xfrm>
        </p:spPr>
        <p:txBody>
          <a:bodyPr anchor="b"/>
          <a:lstStyle>
            <a:lvl1pPr algn="l">
              <a:defRPr sz="2000" b="1"/>
            </a:lvl1pPr>
          </a:lstStyle>
          <a:p>
            <a:r>
              <a:rPr lang="fi-FI"/>
              <a:t>Muokkaa perustyyl. napsautt.</a:t>
            </a:r>
          </a:p>
        </p:txBody>
      </p:sp>
      <p:sp>
        <p:nvSpPr>
          <p:cNvPr id="3" name="Sisällön paikkamerkki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Päivämäärän paikkamerkki 3"/>
          <p:cNvSpPr>
            <a:spLocks noGrp="1"/>
          </p:cNvSpPr>
          <p:nvPr>
            <p:ph type="dt" sz="half" idx="10"/>
          </p:nvPr>
        </p:nvSpPr>
        <p:spPr/>
        <p:txBody>
          <a:bodyPr/>
          <a:lstStyle>
            <a:lvl1pPr>
              <a:defRPr/>
            </a:lvl1pPr>
          </a:lstStyle>
          <a:p>
            <a:pPr>
              <a:defRPr/>
            </a:pPr>
            <a:fld id="{6F55C8E4-42C7-424A-9FAF-FA02D7D8EA7C}" type="datetime1">
              <a:rPr lang="fi-FI">
                <a:solidFill>
                  <a:prstClr val="black">
                    <a:tint val="75000"/>
                  </a:prstClr>
                </a:solidFill>
              </a:rPr>
              <a:pPr>
                <a:defRPr/>
              </a:pPr>
              <a:t>17.5.2021</a:t>
            </a:fld>
            <a:endParaRPr lang="fi-FI">
              <a:solidFill>
                <a:prstClr val="black">
                  <a:tint val="75000"/>
                </a:prstClr>
              </a:solidFill>
            </a:endParaRPr>
          </a:p>
        </p:txBody>
      </p:sp>
      <p:sp>
        <p:nvSpPr>
          <p:cNvPr id="6"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7" name="Dian numeron paikkamerkki 5"/>
          <p:cNvSpPr>
            <a:spLocks noGrp="1"/>
          </p:cNvSpPr>
          <p:nvPr>
            <p:ph type="sldNum" sz="quarter" idx="12"/>
          </p:nvPr>
        </p:nvSpPr>
        <p:spPr/>
        <p:txBody>
          <a:bodyPr/>
          <a:lstStyle>
            <a:lvl1pPr>
              <a:defRPr/>
            </a:lvl1pPr>
          </a:lstStyle>
          <a:p>
            <a:pPr>
              <a:defRPr/>
            </a:pPr>
            <a:fld id="{E90E6CB5-91EE-4F59-B761-12C12300A82D}" type="slidenum">
              <a:rPr lang="fi-FI" altLang="fi-FI"/>
              <a:pPr>
                <a:defRPr/>
              </a:pPr>
              <a:t>‹#›</a:t>
            </a:fld>
            <a:endParaRPr lang="fi-FI" altLang="fi-FI"/>
          </a:p>
        </p:txBody>
      </p:sp>
    </p:spTree>
    <p:extLst>
      <p:ext uri="{BB962C8B-B14F-4D97-AF65-F5344CB8AC3E}">
        <p14:creationId xmlns:p14="http://schemas.microsoft.com/office/powerpoint/2010/main" val="346379267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Otsikko 1"/>
          <p:cNvSpPr>
            <a:spLocks noGrp="1"/>
          </p:cNvSpPr>
          <p:nvPr>
            <p:ph type="title"/>
          </p:nvPr>
        </p:nvSpPr>
        <p:spPr>
          <a:xfrm>
            <a:off x="2389717" y="4800600"/>
            <a:ext cx="7315200" cy="566738"/>
          </a:xfrm>
        </p:spPr>
        <p:txBody>
          <a:bodyPr anchor="b"/>
          <a:lstStyle>
            <a:lvl1pPr algn="l">
              <a:defRPr sz="2000" b="1"/>
            </a:lvl1pPr>
          </a:lstStyle>
          <a:p>
            <a:r>
              <a:rPr lang="fi-FI"/>
              <a:t>Muokkaa perustyyl. napsautt.</a:t>
            </a:r>
          </a:p>
        </p:txBody>
      </p:sp>
      <p:sp>
        <p:nvSpPr>
          <p:cNvPr id="3" name="Kuvan paikkamerkki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i-FI" noProof="0"/>
              <a:t>Lisää kuva napsauttamalla kuvaketta</a:t>
            </a:r>
          </a:p>
        </p:txBody>
      </p:sp>
      <p:sp>
        <p:nvSpPr>
          <p:cNvPr id="4" name="Tekstin paikkamerkki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Päivämäärän paikkamerkki 3"/>
          <p:cNvSpPr>
            <a:spLocks noGrp="1"/>
          </p:cNvSpPr>
          <p:nvPr>
            <p:ph type="dt" sz="half" idx="10"/>
          </p:nvPr>
        </p:nvSpPr>
        <p:spPr/>
        <p:txBody>
          <a:bodyPr/>
          <a:lstStyle>
            <a:lvl1pPr>
              <a:defRPr/>
            </a:lvl1pPr>
          </a:lstStyle>
          <a:p>
            <a:pPr>
              <a:defRPr/>
            </a:pPr>
            <a:fld id="{0BE70306-BF97-4CF6-AA8C-61B5379220CD}" type="datetime1">
              <a:rPr lang="fi-FI">
                <a:solidFill>
                  <a:prstClr val="black">
                    <a:tint val="75000"/>
                  </a:prstClr>
                </a:solidFill>
              </a:rPr>
              <a:pPr>
                <a:defRPr/>
              </a:pPr>
              <a:t>17.5.2021</a:t>
            </a:fld>
            <a:endParaRPr lang="fi-FI">
              <a:solidFill>
                <a:prstClr val="black">
                  <a:tint val="75000"/>
                </a:prstClr>
              </a:solidFill>
            </a:endParaRPr>
          </a:p>
        </p:txBody>
      </p:sp>
      <p:sp>
        <p:nvSpPr>
          <p:cNvPr id="6"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7" name="Dian numeron paikkamerkki 5"/>
          <p:cNvSpPr>
            <a:spLocks noGrp="1"/>
          </p:cNvSpPr>
          <p:nvPr>
            <p:ph type="sldNum" sz="quarter" idx="12"/>
          </p:nvPr>
        </p:nvSpPr>
        <p:spPr/>
        <p:txBody>
          <a:bodyPr/>
          <a:lstStyle>
            <a:lvl1pPr>
              <a:defRPr/>
            </a:lvl1pPr>
          </a:lstStyle>
          <a:p>
            <a:pPr>
              <a:defRPr/>
            </a:pPr>
            <a:fld id="{52D5A102-A5F3-4953-A6D8-56411CEFAE59}" type="slidenum">
              <a:rPr lang="fi-FI" altLang="fi-FI"/>
              <a:pPr>
                <a:defRPr/>
              </a:pPr>
              <a:t>‹#›</a:t>
            </a:fld>
            <a:endParaRPr lang="fi-FI" altLang="fi-FI"/>
          </a:p>
        </p:txBody>
      </p:sp>
    </p:spTree>
    <p:extLst>
      <p:ext uri="{BB962C8B-B14F-4D97-AF65-F5344CB8AC3E}">
        <p14:creationId xmlns:p14="http://schemas.microsoft.com/office/powerpoint/2010/main" val="131712186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ystysuoran tekstin paikkamerkki 2"/>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lvl1pPr>
              <a:defRPr/>
            </a:lvl1pPr>
          </a:lstStyle>
          <a:p>
            <a:pPr>
              <a:defRPr/>
            </a:pPr>
            <a:fld id="{784E4947-2E43-4D50-8772-D74E1C876608}" type="datetime1">
              <a:rPr lang="fi-FI">
                <a:solidFill>
                  <a:prstClr val="black">
                    <a:tint val="75000"/>
                  </a:prstClr>
                </a:solidFill>
              </a:rPr>
              <a:pPr>
                <a:defRPr/>
              </a:pPr>
              <a:t>17.5.2021</a:t>
            </a:fld>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lvl1pPr>
              <a:defRPr/>
            </a:lvl1pPr>
          </a:lstStyle>
          <a:p>
            <a:pPr>
              <a:defRPr/>
            </a:pPr>
            <a:fld id="{BE83689A-FF82-47E3-ADB6-17E6FCF3EB57}" type="slidenum">
              <a:rPr lang="fi-FI" altLang="fi-FI"/>
              <a:pPr>
                <a:defRPr/>
              </a:pPr>
              <a:t>‹#›</a:t>
            </a:fld>
            <a:endParaRPr lang="fi-FI" altLang="fi-FI"/>
          </a:p>
        </p:txBody>
      </p:sp>
    </p:spTree>
    <p:extLst>
      <p:ext uri="{BB962C8B-B14F-4D97-AF65-F5344CB8AC3E}">
        <p14:creationId xmlns:p14="http://schemas.microsoft.com/office/powerpoint/2010/main" val="45765313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p:cNvSpPr>
            <a:spLocks noGrp="1"/>
          </p:cNvSpPr>
          <p:nvPr>
            <p:ph type="title" orient="vert"/>
          </p:nvPr>
        </p:nvSpPr>
        <p:spPr>
          <a:xfrm>
            <a:off x="8839200" y="274639"/>
            <a:ext cx="2743200" cy="5851525"/>
          </a:xfrm>
        </p:spPr>
        <p:txBody>
          <a:bodyPr vert="eaVert"/>
          <a:lstStyle/>
          <a:p>
            <a:r>
              <a:rPr lang="fi-FI"/>
              <a:t>Muokkaa perustyyl. napsautt.</a:t>
            </a:r>
          </a:p>
        </p:txBody>
      </p:sp>
      <p:sp>
        <p:nvSpPr>
          <p:cNvPr id="3" name="Pystysuoran tekstin paikkamerkki 2"/>
          <p:cNvSpPr>
            <a:spLocks noGrp="1"/>
          </p:cNvSpPr>
          <p:nvPr>
            <p:ph type="body" orient="vert" idx="1"/>
          </p:nvPr>
        </p:nvSpPr>
        <p:spPr>
          <a:xfrm>
            <a:off x="609600" y="274639"/>
            <a:ext cx="8026400" cy="5851525"/>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lvl1pPr>
              <a:defRPr/>
            </a:lvl1pPr>
          </a:lstStyle>
          <a:p>
            <a:pPr>
              <a:defRPr/>
            </a:pPr>
            <a:fld id="{A738D340-9912-4E4D-9944-89A359E2C8A4}" type="datetime1">
              <a:rPr lang="fi-FI">
                <a:solidFill>
                  <a:prstClr val="black">
                    <a:tint val="75000"/>
                  </a:prstClr>
                </a:solidFill>
              </a:rPr>
              <a:pPr>
                <a:defRPr/>
              </a:pPr>
              <a:t>17.5.2021</a:t>
            </a:fld>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lvl1pPr>
              <a:defRPr/>
            </a:lvl1pPr>
          </a:lstStyle>
          <a:p>
            <a:pPr>
              <a:defRPr/>
            </a:pPr>
            <a:fld id="{5E3577FC-CD45-4385-BC18-4E1DE4990E77}" type="slidenum">
              <a:rPr lang="fi-FI" altLang="fi-FI"/>
              <a:pPr>
                <a:defRPr/>
              </a:pPr>
              <a:t>‹#›</a:t>
            </a:fld>
            <a:endParaRPr lang="fi-FI" altLang="fi-FI"/>
          </a:p>
        </p:txBody>
      </p:sp>
    </p:spTree>
    <p:extLst>
      <p:ext uri="{BB962C8B-B14F-4D97-AF65-F5344CB8AC3E}">
        <p14:creationId xmlns:p14="http://schemas.microsoft.com/office/powerpoint/2010/main" val="45257202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914400" y="2130426"/>
            <a:ext cx="10363200" cy="1470025"/>
          </a:xfrm>
        </p:spPr>
        <p:txBody>
          <a:bodyPr/>
          <a:lstStyle/>
          <a:p>
            <a:r>
              <a:rPr lang="fi-FI"/>
              <a:t>Muokkaa perustyyl. napsautt.</a:t>
            </a:r>
          </a:p>
        </p:txBody>
      </p:sp>
      <p:sp>
        <p:nvSpPr>
          <p:cNvPr id="3" name="Alaotsikko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Muokkaa alaotsikon perustyyliä napsautt.</a:t>
            </a:r>
          </a:p>
        </p:txBody>
      </p:sp>
      <p:sp>
        <p:nvSpPr>
          <p:cNvPr id="4" name="Päivämäärän paikkamerkki 3"/>
          <p:cNvSpPr>
            <a:spLocks noGrp="1"/>
          </p:cNvSpPr>
          <p:nvPr>
            <p:ph type="dt" sz="half" idx="10"/>
          </p:nvPr>
        </p:nvSpPr>
        <p:spPr/>
        <p:txBody>
          <a:bodyPr/>
          <a:lstStyle>
            <a:lvl1pPr>
              <a:defRPr/>
            </a:lvl1pPr>
          </a:lstStyle>
          <a:p>
            <a:pPr>
              <a:defRPr/>
            </a:pPr>
            <a:fld id="{916F690D-93D5-4F8D-B634-157702A82EA4}" type="datetimeFigureOut">
              <a:rPr lang="fi-FI">
                <a:solidFill>
                  <a:prstClr val="black">
                    <a:tint val="75000"/>
                  </a:prstClr>
                </a:solidFill>
              </a:rPr>
              <a:pPr>
                <a:defRPr/>
              </a:pPr>
              <a:t>17.5.2021</a:t>
            </a:fld>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lvl1pPr>
              <a:defRPr/>
            </a:lvl1pPr>
          </a:lstStyle>
          <a:p>
            <a:pPr>
              <a:defRPr/>
            </a:pPr>
            <a:fld id="{6780003A-2769-4252-8219-4C5568AF3E96}" type="slidenum">
              <a:rPr lang="fi-FI" altLang="fi-FI"/>
              <a:pPr>
                <a:defRPr/>
              </a:pPr>
              <a:t>‹#›</a:t>
            </a:fld>
            <a:endParaRPr lang="fi-FI" altLang="fi-FI"/>
          </a:p>
        </p:txBody>
      </p:sp>
    </p:spTree>
    <p:extLst>
      <p:ext uri="{BB962C8B-B14F-4D97-AF65-F5344CB8AC3E}">
        <p14:creationId xmlns:p14="http://schemas.microsoft.com/office/powerpoint/2010/main" val="381535415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lvl1pPr>
              <a:defRPr/>
            </a:lvl1pPr>
          </a:lstStyle>
          <a:p>
            <a:pPr>
              <a:defRPr/>
            </a:pPr>
            <a:fld id="{7F735F81-20E4-4FDC-B917-BAA751FF220C}" type="datetimeFigureOut">
              <a:rPr lang="fi-FI">
                <a:solidFill>
                  <a:prstClr val="black">
                    <a:tint val="75000"/>
                  </a:prstClr>
                </a:solidFill>
              </a:rPr>
              <a:pPr>
                <a:defRPr/>
              </a:pPr>
              <a:t>17.5.2021</a:t>
            </a:fld>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lvl1pPr>
              <a:defRPr/>
            </a:lvl1pPr>
          </a:lstStyle>
          <a:p>
            <a:pPr>
              <a:defRPr/>
            </a:pPr>
            <a:fld id="{444E1487-90FF-481D-8950-62CC9BB416E5}" type="slidenum">
              <a:rPr lang="fi-FI" altLang="fi-FI"/>
              <a:pPr>
                <a:defRPr/>
              </a:pPr>
              <a:t>‹#›</a:t>
            </a:fld>
            <a:endParaRPr lang="fi-FI" altLang="fi-FI"/>
          </a:p>
        </p:txBody>
      </p:sp>
    </p:spTree>
    <p:extLst>
      <p:ext uri="{BB962C8B-B14F-4D97-AF65-F5344CB8AC3E}">
        <p14:creationId xmlns:p14="http://schemas.microsoft.com/office/powerpoint/2010/main" val="365996543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p:cNvSpPr>
            <a:spLocks noGrp="1"/>
          </p:cNvSpPr>
          <p:nvPr>
            <p:ph type="title"/>
          </p:nvPr>
        </p:nvSpPr>
        <p:spPr>
          <a:xfrm>
            <a:off x="963084" y="4406901"/>
            <a:ext cx="10363200" cy="1362075"/>
          </a:xfrm>
        </p:spPr>
        <p:txBody>
          <a:bodyPr anchor="t"/>
          <a:lstStyle>
            <a:lvl1pPr algn="l">
              <a:defRPr sz="4000" b="1" cap="all"/>
            </a:lvl1pPr>
          </a:lstStyle>
          <a:p>
            <a:r>
              <a:rPr lang="fi-FI"/>
              <a:t>Muokkaa perustyyl. napsautt.</a:t>
            </a:r>
          </a:p>
        </p:txBody>
      </p:sp>
      <p:sp>
        <p:nvSpPr>
          <p:cNvPr id="3" name="Tekstin paikkamerkki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a:t>Muokkaa tekstin perustyylejä napsauttamalla</a:t>
            </a:r>
          </a:p>
        </p:txBody>
      </p:sp>
      <p:sp>
        <p:nvSpPr>
          <p:cNvPr id="4" name="Päivämäärän paikkamerkki 3"/>
          <p:cNvSpPr>
            <a:spLocks noGrp="1"/>
          </p:cNvSpPr>
          <p:nvPr>
            <p:ph type="dt" sz="half" idx="10"/>
          </p:nvPr>
        </p:nvSpPr>
        <p:spPr/>
        <p:txBody>
          <a:bodyPr/>
          <a:lstStyle>
            <a:lvl1pPr>
              <a:defRPr/>
            </a:lvl1pPr>
          </a:lstStyle>
          <a:p>
            <a:pPr>
              <a:defRPr/>
            </a:pPr>
            <a:fld id="{C1FFB9CF-08F1-43F6-8FE7-0326ACE8E7FC}" type="datetimeFigureOut">
              <a:rPr lang="fi-FI">
                <a:solidFill>
                  <a:prstClr val="black">
                    <a:tint val="75000"/>
                  </a:prstClr>
                </a:solidFill>
              </a:rPr>
              <a:pPr>
                <a:defRPr/>
              </a:pPr>
              <a:t>17.5.2021</a:t>
            </a:fld>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lvl1pPr>
              <a:defRPr/>
            </a:lvl1pPr>
          </a:lstStyle>
          <a:p>
            <a:pPr>
              <a:defRPr/>
            </a:pPr>
            <a:fld id="{C21293E6-00CB-4C7C-8960-E9E03BA13E06}" type="slidenum">
              <a:rPr lang="fi-FI" altLang="fi-FI"/>
              <a:pPr>
                <a:defRPr/>
              </a:pPr>
              <a:t>‹#›</a:t>
            </a:fld>
            <a:endParaRPr lang="fi-FI" altLang="fi-FI"/>
          </a:p>
        </p:txBody>
      </p:sp>
    </p:spTree>
    <p:extLst>
      <p:ext uri="{BB962C8B-B14F-4D97-AF65-F5344CB8AC3E}">
        <p14:creationId xmlns:p14="http://schemas.microsoft.com/office/powerpoint/2010/main" val="163483406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3"/>
          <p:cNvSpPr>
            <a:spLocks noGrp="1"/>
          </p:cNvSpPr>
          <p:nvPr>
            <p:ph type="dt" sz="half" idx="10"/>
          </p:nvPr>
        </p:nvSpPr>
        <p:spPr/>
        <p:txBody>
          <a:bodyPr/>
          <a:lstStyle>
            <a:lvl1pPr>
              <a:defRPr/>
            </a:lvl1pPr>
          </a:lstStyle>
          <a:p>
            <a:pPr>
              <a:defRPr/>
            </a:pPr>
            <a:fld id="{091CFACC-EBD0-4D10-8E21-5DE5395B411C}" type="datetimeFigureOut">
              <a:rPr lang="fi-FI">
                <a:solidFill>
                  <a:prstClr val="black">
                    <a:tint val="75000"/>
                  </a:prstClr>
                </a:solidFill>
              </a:rPr>
              <a:pPr>
                <a:defRPr/>
              </a:pPr>
              <a:t>17.5.2021</a:t>
            </a:fld>
            <a:endParaRPr lang="fi-FI">
              <a:solidFill>
                <a:prstClr val="black">
                  <a:tint val="75000"/>
                </a:prstClr>
              </a:solidFill>
            </a:endParaRPr>
          </a:p>
        </p:txBody>
      </p:sp>
      <p:sp>
        <p:nvSpPr>
          <p:cNvPr id="6"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7" name="Dian numeron paikkamerkki 5"/>
          <p:cNvSpPr>
            <a:spLocks noGrp="1"/>
          </p:cNvSpPr>
          <p:nvPr>
            <p:ph type="sldNum" sz="quarter" idx="12"/>
          </p:nvPr>
        </p:nvSpPr>
        <p:spPr/>
        <p:txBody>
          <a:bodyPr/>
          <a:lstStyle>
            <a:lvl1pPr>
              <a:defRPr/>
            </a:lvl1pPr>
          </a:lstStyle>
          <a:p>
            <a:pPr>
              <a:defRPr/>
            </a:pPr>
            <a:fld id="{1C21283B-C3E5-46D6-9EF6-2DEDB492BEC2}" type="slidenum">
              <a:rPr lang="fi-FI" altLang="fi-FI"/>
              <a:pPr>
                <a:defRPr/>
              </a:pPr>
              <a:t>‹#›</a:t>
            </a:fld>
            <a:endParaRPr lang="fi-FI" altLang="fi-FI"/>
          </a:p>
        </p:txBody>
      </p:sp>
    </p:spTree>
    <p:extLst>
      <p:ext uri="{BB962C8B-B14F-4D97-AF65-F5344CB8AC3E}">
        <p14:creationId xmlns:p14="http://schemas.microsoft.com/office/powerpoint/2010/main" val="214270019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lvl1pPr>
              <a:defRPr/>
            </a:lvl1pPr>
          </a:lstStyle>
          <a:p>
            <a:r>
              <a:rPr lang="fi-FI"/>
              <a:t>Muokkaa perustyyl. napsautt.</a:t>
            </a:r>
          </a:p>
        </p:txBody>
      </p:sp>
      <p:sp>
        <p:nvSpPr>
          <p:cNvPr id="3" name="Tekstin paikkamerkki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Sisällön paikkamerkki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Sisällön paikkamerkki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3"/>
          <p:cNvSpPr>
            <a:spLocks noGrp="1"/>
          </p:cNvSpPr>
          <p:nvPr>
            <p:ph type="dt" sz="half" idx="10"/>
          </p:nvPr>
        </p:nvSpPr>
        <p:spPr/>
        <p:txBody>
          <a:bodyPr/>
          <a:lstStyle>
            <a:lvl1pPr>
              <a:defRPr/>
            </a:lvl1pPr>
          </a:lstStyle>
          <a:p>
            <a:pPr>
              <a:defRPr/>
            </a:pPr>
            <a:fld id="{AAED808B-6626-4CAF-9785-D89AC72D7D9C}" type="datetimeFigureOut">
              <a:rPr lang="fi-FI">
                <a:solidFill>
                  <a:prstClr val="black">
                    <a:tint val="75000"/>
                  </a:prstClr>
                </a:solidFill>
              </a:rPr>
              <a:pPr>
                <a:defRPr/>
              </a:pPr>
              <a:t>17.5.2021</a:t>
            </a:fld>
            <a:endParaRPr lang="fi-FI">
              <a:solidFill>
                <a:prstClr val="black">
                  <a:tint val="75000"/>
                </a:prstClr>
              </a:solidFill>
            </a:endParaRPr>
          </a:p>
        </p:txBody>
      </p:sp>
      <p:sp>
        <p:nvSpPr>
          <p:cNvPr id="8"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9" name="Dian numeron paikkamerkki 5"/>
          <p:cNvSpPr>
            <a:spLocks noGrp="1"/>
          </p:cNvSpPr>
          <p:nvPr>
            <p:ph type="sldNum" sz="quarter" idx="12"/>
          </p:nvPr>
        </p:nvSpPr>
        <p:spPr/>
        <p:txBody>
          <a:bodyPr/>
          <a:lstStyle>
            <a:lvl1pPr>
              <a:defRPr/>
            </a:lvl1pPr>
          </a:lstStyle>
          <a:p>
            <a:pPr>
              <a:defRPr/>
            </a:pPr>
            <a:fld id="{48377880-A376-4C0A-B550-6973F27F2EEB}" type="slidenum">
              <a:rPr lang="fi-FI" altLang="fi-FI"/>
              <a:pPr>
                <a:defRPr/>
              </a:pPr>
              <a:t>‹#›</a:t>
            </a:fld>
            <a:endParaRPr lang="fi-FI" altLang="fi-FI"/>
          </a:p>
        </p:txBody>
      </p:sp>
    </p:spTree>
    <p:extLst>
      <p:ext uri="{BB962C8B-B14F-4D97-AF65-F5344CB8AC3E}">
        <p14:creationId xmlns:p14="http://schemas.microsoft.com/office/powerpoint/2010/main" val="20996153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ED6110A-F110-499F-9195-3908E96843BA}"/>
              </a:ext>
            </a:extLst>
          </p:cNvPr>
          <p:cNvSpPr>
            <a:spLocks noGrp="1"/>
          </p:cNvSpPr>
          <p:nvPr>
            <p:ph type="title"/>
          </p:nvPr>
        </p:nvSpPr>
        <p:spPr>
          <a:xfrm>
            <a:off x="839788" y="365125"/>
            <a:ext cx="10515600" cy="1325563"/>
          </a:xfrm>
        </p:spPr>
        <p:txBody>
          <a:bodyPr/>
          <a:lstStyle/>
          <a:p>
            <a:r>
              <a:rPr lang="en-US"/>
              <a:t>Click to edit Master title style</a:t>
            </a:r>
            <a:endParaRPr lang="fi-FI"/>
          </a:p>
        </p:txBody>
      </p:sp>
      <p:sp>
        <p:nvSpPr>
          <p:cNvPr id="3" name="Tekstin paikkamerkki 2">
            <a:extLst>
              <a:ext uri="{FF2B5EF4-FFF2-40B4-BE49-F238E27FC236}">
                <a16:creationId xmlns:a16="http://schemas.microsoft.com/office/drawing/2014/main" id="{F9B0259A-CC5C-4B9E-A03B-386B0B5ABF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Sisällön paikkamerkki 3">
            <a:extLst>
              <a:ext uri="{FF2B5EF4-FFF2-40B4-BE49-F238E27FC236}">
                <a16:creationId xmlns:a16="http://schemas.microsoft.com/office/drawing/2014/main" id="{68AFB06F-7E85-49CC-9586-2ED98655519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Tekstin paikkamerkki 4">
            <a:extLst>
              <a:ext uri="{FF2B5EF4-FFF2-40B4-BE49-F238E27FC236}">
                <a16:creationId xmlns:a16="http://schemas.microsoft.com/office/drawing/2014/main" id="{DF42D0C1-FEC8-449B-BC98-C3B2A03BF04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Sisällön paikkamerkki 5">
            <a:extLst>
              <a:ext uri="{FF2B5EF4-FFF2-40B4-BE49-F238E27FC236}">
                <a16:creationId xmlns:a16="http://schemas.microsoft.com/office/drawing/2014/main" id="{C917DC26-BE9B-4452-B87E-AA7AB804BD3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Päivämäärän paikkamerkki 6">
            <a:extLst>
              <a:ext uri="{FF2B5EF4-FFF2-40B4-BE49-F238E27FC236}">
                <a16:creationId xmlns:a16="http://schemas.microsoft.com/office/drawing/2014/main" id="{44AE3F5C-D42E-438D-9F88-821150FF259F}"/>
              </a:ext>
            </a:extLst>
          </p:cNvPr>
          <p:cNvSpPr>
            <a:spLocks noGrp="1"/>
          </p:cNvSpPr>
          <p:nvPr>
            <p:ph type="dt" sz="half" idx="10"/>
          </p:nvPr>
        </p:nvSpPr>
        <p:spPr/>
        <p:txBody>
          <a:bodyPr/>
          <a:lstStyle/>
          <a:p>
            <a:fld id="{7CAA2D79-F595-4CE3-8B63-33D1E98E9C70}" type="datetimeFigureOut">
              <a:rPr lang="fi-FI" smtClean="0"/>
              <a:t>17.5.2021</a:t>
            </a:fld>
            <a:endParaRPr lang="fi-FI"/>
          </a:p>
        </p:txBody>
      </p:sp>
      <p:sp>
        <p:nvSpPr>
          <p:cNvPr id="8" name="Alatunnisteen paikkamerkki 7">
            <a:extLst>
              <a:ext uri="{FF2B5EF4-FFF2-40B4-BE49-F238E27FC236}">
                <a16:creationId xmlns:a16="http://schemas.microsoft.com/office/drawing/2014/main" id="{7A9AC0AD-FA2C-4B20-B0B3-DC7309F9F714}"/>
              </a:ext>
            </a:extLst>
          </p:cNvPr>
          <p:cNvSpPr>
            <a:spLocks noGrp="1"/>
          </p:cNvSpPr>
          <p:nvPr>
            <p:ph type="ftr" sz="quarter" idx="11"/>
          </p:nvPr>
        </p:nvSpPr>
        <p:spPr/>
        <p:txBody>
          <a:bodyPr/>
          <a:lstStyle/>
          <a:p>
            <a:endParaRPr lang="fi-FI"/>
          </a:p>
        </p:txBody>
      </p:sp>
      <p:sp>
        <p:nvSpPr>
          <p:cNvPr id="9" name="Dian numeron paikkamerkki 8">
            <a:extLst>
              <a:ext uri="{FF2B5EF4-FFF2-40B4-BE49-F238E27FC236}">
                <a16:creationId xmlns:a16="http://schemas.microsoft.com/office/drawing/2014/main" id="{B9BBA7FD-6576-4B22-9D85-71BA0E6200CD}"/>
              </a:ext>
            </a:extLst>
          </p:cNvPr>
          <p:cNvSpPr>
            <a:spLocks noGrp="1"/>
          </p:cNvSpPr>
          <p:nvPr>
            <p:ph type="sldNum" sz="quarter" idx="12"/>
          </p:nvPr>
        </p:nvSpPr>
        <p:spPr/>
        <p:txBody>
          <a:bodyPr/>
          <a:lstStyle/>
          <a:p>
            <a:fld id="{4A6A88A3-14C7-434E-A430-8AEEDB991D4A}" type="slidenum">
              <a:rPr lang="fi-FI" smtClean="0"/>
              <a:t>‹#›</a:t>
            </a:fld>
            <a:endParaRPr lang="fi-FI"/>
          </a:p>
        </p:txBody>
      </p:sp>
    </p:spTree>
    <p:extLst>
      <p:ext uri="{BB962C8B-B14F-4D97-AF65-F5344CB8AC3E}">
        <p14:creationId xmlns:p14="http://schemas.microsoft.com/office/powerpoint/2010/main" val="61246203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äivämäärän paikkamerkki 3"/>
          <p:cNvSpPr>
            <a:spLocks noGrp="1"/>
          </p:cNvSpPr>
          <p:nvPr>
            <p:ph type="dt" sz="half" idx="10"/>
          </p:nvPr>
        </p:nvSpPr>
        <p:spPr/>
        <p:txBody>
          <a:bodyPr/>
          <a:lstStyle>
            <a:lvl1pPr>
              <a:defRPr/>
            </a:lvl1pPr>
          </a:lstStyle>
          <a:p>
            <a:pPr>
              <a:defRPr/>
            </a:pPr>
            <a:fld id="{2EA6948C-3E2E-4E81-AD15-BC99A745C932}" type="datetimeFigureOut">
              <a:rPr lang="fi-FI">
                <a:solidFill>
                  <a:prstClr val="black">
                    <a:tint val="75000"/>
                  </a:prstClr>
                </a:solidFill>
              </a:rPr>
              <a:pPr>
                <a:defRPr/>
              </a:pPr>
              <a:t>17.5.2021</a:t>
            </a:fld>
            <a:endParaRPr lang="fi-FI">
              <a:solidFill>
                <a:prstClr val="black">
                  <a:tint val="75000"/>
                </a:prstClr>
              </a:solidFill>
            </a:endParaRPr>
          </a:p>
        </p:txBody>
      </p:sp>
      <p:sp>
        <p:nvSpPr>
          <p:cNvPr id="4"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5" name="Dian numeron paikkamerkki 5"/>
          <p:cNvSpPr>
            <a:spLocks noGrp="1"/>
          </p:cNvSpPr>
          <p:nvPr>
            <p:ph type="sldNum" sz="quarter" idx="12"/>
          </p:nvPr>
        </p:nvSpPr>
        <p:spPr/>
        <p:txBody>
          <a:bodyPr/>
          <a:lstStyle>
            <a:lvl1pPr>
              <a:defRPr/>
            </a:lvl1pPr>
          </a:lstStyle>
          <a:p>
            <a:pPr>
              <a:defRPr/>
            </a:pPr>
            <a:fld id="{FD78DDFD-99E4-4EB7-A458-59D15BF83931}" type="slidenum">
              <a:rPr lang="fi-FI" altLang="fi-FI"/>
              <a:pPr>
                <a:defRPr/>
              </a:pPr>
              <a:t>‹#›</a:t>
            </a:fld>
            <a:endParaRPr lang="fi-FI" altLang="fi-FI"/>
          </a:p>
        </p:txBody>
      </p:sp>
    </p:spTree>
    <p:extLst>
      <p:ext uri="{BB962C8B-B14F-4D97-AF65-F5344CB8AC3E}">
        <p14:creationId xmlns:p14="http://schemas.microsoft.com/office/powerpoint/2010/main" val="298936400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3"/>
          <p:cNvSpPr>
            <a:spLocks noGrp="1"/>
          </p:cNvSpPr>
          <p:nvPr>
            <p:ph type="dt" sz="half" idx="10"/>
          </p:nvPr>
        </p:nvSpPr>
        <p:spPr/>
        <p:txBody>
          <a:bodyPr/>
          <a:lstStyle>
            <a:lvl1pPr>
              <a:defRPr/>
            </a:lvl1pPr>
          </a:lstStyle>
          <a:p>
            <a:pPr>
              <a:defRPr/>
            </a:pPr>
            <a:fld id="{691E859F-9978-4A94-A07D-9CCA5A648AF1}" type="datetimeFigureOut">
              <a:rPr lang="fi-FI">
                <a:solidFill>
                  <a:prstClr val="black">
                    <a:tint val="75000"/>
                  </a:prstClr>
                </a:solidFill>
              </a:rPr>
              <a:pPr>
                <a:defRPr/>
              </a:pPr>
              <a:t>17.5.2021</a:t>
            </a:fld>
            <a:endParaRPr lang="fi-FI">
              <a:solidFill>
                <a:prstClr val="black">
                  <a:tint val="75000"/>
                </a:prstClr>
              </a:solidFill>
            </a:endParaRPr>
          </a:p>
        </p:txBody>
      </p:sp>
      <p:sp>
        <p:nvSpPr>
          <p:cNvPr id="3"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4" name="Dian numeron paikkamerkki 5"/>
          <p:cNvSpPr>
            <a:spLocks noGrp="1"/>
          </p:cNvSpPr>
          <p:nvPr>
            <p:ph type="sldNum" sz="quarter" idx="12"/>
          </p:nvPr>
        </p:nvSpPr>
        <p:spPr/>
        <p:txBody>
          <a:bodyPr/>
          <a:lstStyle>
            <a:lvl1pPr>
              <a:defRPr/>
            </a:lvl1pPr>
          </a:lstStyle>
          <a:p>
            <a:pPr>
              <a:defRPr/>
            </a:pPr>
            <a:fld id="{1AC87D01-B7C3-4BF0-8083-4AF40DCC3B82}" type="slidenum">
              <a:rPr lang="fi-FI" altLang="fi-FI"/>
              <a:pPr>
                <a:defRPr/>
              </a:pPr>
              <a:t>‹#›</a:t>
            </a:fld>
            <a:endParaRPr lang="fi-FI" altLang="fi-FI"/>
          </a:p>
        </p:txBody>
      </p:sp>
    </p:spTree>
    <p:extLst>
      <p:ext uri="{BB962C8B-B14F-4D97-AF65-F5344CB8AC3E}">
        <p14:creationId xmlns:p14="http://schemas.microsoft.com/office/powerpoint/2010/main" val="12052129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609601" y="273050"/>
            <a:ext cx="4011084" cy="1162050"/>
          </a:xfrm>
        </p:spPr>
        <p:txBody>
          <a:bodyPr anchor="b"/>
          <a:lstStyle>
            <a:lvl1pPr algn="l">
              <a:defRPr sz="2000" b="1"/>
            </a:lvl1pPr>
          </a:lstStyle>
          <a:p>
            <a:r>
              <a:rPr lang="fi-FI"/>
              <a:t>Muokkaa perustyyl. napsautt.</a:t>
            </a:r>
          </a:p>
        </p:txBody>
      </p:sp>
      <p:sp>
        <p:nvSpPr>
          <p:cNvPr id="3" name="Sisällön paikkamerkki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Päivämäärän paikkamerkki 3"/>
          <p:cNvSpPr>
            <a:spLocks noGrp="1"/>
          </p:cNvSpPr>
          <p:nvPr>
            <p:ph type="dt" sz="half" idx="10"/>
          </p:nvPr>
        </p:nvSpPr>
        <p:spPr/>
        <p:txBody>
          <a:bodyPr/>
          <a:lstStyle>
            <a:lvl1pPr>
              <a:defRPr/>
            </a:lvl1pPr>
          </a:lstStyle>
          <a:p>
            <a:pPr>
              <a:defRPr/>
            </a:pPr>
            <a:fld id="{409C3712-6C21-4995-ACCD-0EACA8ACB97E}" type="datetimeFigureOut">
              <a:rPr lang="fi-FI">
                <a:solidFill>
                  <a:prstClr val="black">
                    <a:tint val="75000"/>
                  </a:prstClr>
                </a:solidFill>
              </a:rPr>
              <a:pPr>
                <a:defRPr/>
              </a:pPr>
              <a:t>17.5.2021</a:t>
            </a:fld>
            <a:endParaRPr lang="fi-FI">
              <a:solidFill>
                <a:prstClr val="black">
                  <a:tint val="75000"/>
                </a:prstClr>
              </a:solidFill>
            </a:endParaRPr>
          </a:p>
        </p:txBody>
      </p:sp>
      <p:sp>
        <p:nvSpPr>
          <p:cNvPr id="6"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7" name="Dian numeron paikkamerkki 5"/>
          <p:cNvSpPr>
            <a:spLocks noGrp="1"/>
          </p:cNvSpPr>
          <p:nvPr>
            <p:ph type="sldNum" sz="quarter" idx="12"/>
          </p:nvPr>
        </p:nvSpPr>
        <p:spPr/>
        <p:txBody>
          <a:bodyPr/>
          <a:lstStyle>
            <a:lvl1pPr>
              <a:defRPr/>
            </a:lvl1pPr>
          </a:lstStyle>
          <a:p>
            <a:pPr>
              <a:defRPr/>
            </a:pPr>
            <a:fld id="{F3D15BF6-E8C4-4F13-AAC3-6E0E79EA4C0A}" type="slidenum">
              <a:rPr lang="fi-FI" altLang="fi-FI"/>
              <a:pPr>
                <a:defRPr/>
              </a:pPr>
              <a:t>‹#›</a:t>
            </a:fld>
            <a:endParaRPr lang="fi-FI" altLang="fi-FI"/>
          </a:p>
        </p:txBody>
      </p:sp>
    </p:spTree>
    <p:extLst>
      <p:ext uri="{BB962C8B-B14F-4D97-AF65-F5344CB8AC3E}">
        <p14:creationId xmlns:p14="http://schemas.microsoft.com/office/powerpoint/2010/main" val="103441942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Otsikko 1"/>
          <p:cNvSpPr>
            <a:spLocks noGrp="1"/>
          </p:cNvSpPr>
          <p:nvPr>
            <p:ph type="title"/>
          </p:nvPr>
        </p:nvSpPr>
        <p:spPr>
          <a:xfrm>
            <a:off x="2389717" y="4800600"/>
            <a:ext cx="7315200" cy="566738"/>
          </a:xfrm>
        </p:spPr>
        <p:txBody>
          <a:bodyPr anchor="b"/>
          <a:lstStyle>
            <a:lvl1pPr algn="l">
              <a:defRPr sz="2000" b="1"/>
            </a:lvl1pPr>
          </a:lstStyle>
          <a:p>
            <a:r>
              <a:rPr lang="fi-FI"/>
              <a:t>Muokkaa perustyyl. napsautt.</a:t>
            </a:r>
          </a:p>
        </p:txBody>
      </p:sp>
      <p:sp>
        <p:nvSpPr>
          <p:cNvPr id="3" name="Kuvan paikkamerkki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i-FI" noProof="0"/>
              <a:t>Lisää kuva napsauttamalla kuvaketta</a:t>
            </a:r>
          </a:p>
        </p:txBody>
      </p:sp>
      <p:sp>
        <p:nvSpPr>
          <p:cNvPr id="4" name="Tekstin paikkamerkki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Päivämäärän paikkamerkki 3"/>
          <p:cNvSpPr>
            <a:spLocks noGrp="1"/>
          </p:cNvSpPr>
          <p:nvPr>
            <p:ph type="dt" sz="half" idx="10"/>
          </p:nvPr>
        </p:nvSpPr>
        <p:spPr/>
        <p:txBody>
          <a:bodyPr/>
          <a:lstStyle>
            <a:lvl1pPr>
              <a:defRPr/>
            </a:lvl1pPr>
          </a:lstStyle>
          <a:p>
            <a:pPr>
              <a:defRPr/>
            </a:pPr>
            <a:fld id="{B716319C-71AD-4366-A670-D054ECF31C59}" type="datetimeFigureOut">
              <a:rPr lang="fi-FI">
                <a:solidFill>
                  <a:prstClr val="black">
                    <a:tint val="75000"/>
                  </a:prstClr>
                </a:solidFill>
              </a:rPr>
              <a:pPr>
                <a:defRPr/>
              </a:pPr>
              <a:t>17.5.2021</a:t>
            </a:fld>
            <a:endParaRPr lang="fi-FI">
              <a:solidFill>
                <a:prstClr val="black">
                  <a:tint val="75000"/>
                </a:prstClr>
              </a:solidFill>
            </a:endParaRPr>
          </a:p>
        </p:txBody>
      </p:sp>
      <p:sp>
        <p:nvSpPr>
          <p:cNvPr id="6"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7" name="Dian numeron paikkamerkki 5"/>
          <p:cNvSpPr>
            <a:spLocks noGrp="1"/>
          </p:cNvSpPr>
          <p:nvPr>
            <p:ph type="sldNum" sz="quarter" idx="12"/>
          </p:nvPr>
        </p:nvSpPr>
        <p:spPr/>
        <p:txBody>
          <a:bodyPr/>
          <a:lstStyle>
            <a:lvl1pPr>
              <a:defRPr/>
            </a:lvl1pPr>
          </a:lstStyle>
          <a:p>
            <a:pPr>
              <a:defRPr/>
            </a:pPr>
            <a:fld id="{B64AEF3D-87A2-4CDC-A4CF-8B0A10D8DABA}" type="slidenum">
              <a:rPr lang="fi-FI" altLang="fi-FI"/>
              <a:pPr>
                <a:defRPr/>
              </a:pPr>
              <a:t>‹#›</a:t>
            </a:fld>
            <a:endParaRPr lang="fi-FI" altLang="fi-FI"/>
          </a:p>
        </p:txBody>
      </p:sp>
    </p:spTree>
    <p:extLst>
      <p:ext uri="{BB962C8B-B14F-4D97-AF65-F5344CB8AC3E}">
        <p14:creationId xmlns:p14="http://schemas.microsoft.com/office/powerpoint/2010/main" val="300530836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ystysuoran tekstin paikkamerkki 2"/>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lvl1pPr>
              <a:defRPr/>
            </a:lvl1pPr>
          </a:lstStyle>
          <a:p>
            <a:pPr>
              <a:defRPr/>
            </a:pPr>
            <a:fld id="{735B317D-BCAA-4D87-9F74-3504BCD2E4CC}" type="datetimeFigureOut">
              <a:rPr lang="fi-FI">
                <a:solidFill>
                  <a:prstClr val="black">
                    <a:tint val="75000"/>
                  </a:prstClr>
                </a:solidFill>
              </a:rPr>
              <a:pPr>
                <a:defRPr/>
              </a:pPr>
              <a:t>17.5.2021</a:t>
            </a:fld>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lvl1pPr>
              <a:defRPr/>
            </a:lvl1pPr>
          </a:lstStyle>
          <a:p>
            <a:pPr>
              <a:defRPr/>
            </a:pPr>
            <a:fld id="{63CAA700-69C4-46BB-B935-44B7F91BCA60}" type="slidenum">
              <a:rPr lang="fi-FI" altLang="fi-FI"/>
              <a:pPr>
                <a:defRPr/>
              </a:pPr>
              <a:t>‹#›</a:t>
            </a:fld>
            <a:endParaRPr lang="fi-FI" altLang="fi-FI"/>
          </a:p>
        </p:txBody>
      </p:sp>
    </p:spTree>
    <p:extLst>
      <p:ext uri="{BB962C8B-B14F-4D97-AF65-F5344CB8AC3E}">
        <p14:creationId xmlns:p14="http://schemas.microsoft.com/office/powerpoint/2010/main" val="101250613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p:cNvSpPr>
            <a:spLocks noGrp="1"/>
          </p:cNvSpPr>
          <p:nvPr>
            <p:ph type="title" orient="vert"/>
          </p:nvPr>
        </p:nvSpPr>
        <p:spPr>
          <a:xfrm>
            <a:off x="8839200" y="274639"/>
            <a:ext cx="2743200" cy="5851525"/>
          </a:xfrm>
        </p:spPr>
        <p:txBody>
          <a:bodyPr vert="eaVert"/>
          <a:lstStyle/>
          <a:p>
            <a:r>
              <a:rPr lang="fi-FI"/>
              <a:t>Muokkaa perustyyl. napsautt.</a:t>
            </a:r>
          </a:p>
        </p:txBody>
      </p:sp>
      <p:sp>
        <p:nvSpPr>
          <p:cNvPr id="3" name="Pystysuoran tekstin paikkamerkki 2"/>
          <p:cNvSpPr>
            <a:spLocks noGrp="1"/>
          </p:cNvSpPr>
          <p:nvPr>
            <p:ph type="body" orient="vert" idx="1"/>
          </p:nvPr>
        </p:nvSpPr>
        <p:spPr>
          <a:xfrm>
            <a:off x="609600" y="274639"/>
            <a:ext cx="8026400" cy="5851525"/>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lvl1pPr>
              <a:defRPr/>
            </a:lvl1pPr>
          </a:lstStyle>
          <a:p>
            <a:pPr>
              <a:defRPr/>
            </a:pPr>
            <a:fld id="{A3380BA6-D3B3-4A28-AE55-E8567A43C6D6}" type="datetimeFigureOut">
              <a:rPr lang="fi-FI">
                <a:solidFill>
                  <a:prstClr val="black">
                    <a:tint val="75000"/>
                  </a:prstClr>
                </a:solidFill>
              </a:rPr>
              <a:pPr>
                <a:defRPr/>
              </a:pPr>
              <a:t>17.5.2021</a:t>
            </a:fld>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lvl1pPr>
              <a:defRPr/>
            </a:lvl1pPr>
          </a:lstStyle>
          <a:p>
            <a:pPr>
              <a:defRPr/>
            </a:pPr>
            <a:fld id="{942DA1CE-1ACF-4992-9A9C-742793F8AF92}" type="slidenum">
              <a:rPr lang="fi-FI" altLang="fi-FI"/>
              <a:pPr>
                <a:defRPr/>
              </a:pPr>
              <a:t>‹#›</a:t>
            </a:fld>
            <a:endParaRPr lang="fi-FI" altLang="fi-FI"/>
          </a:p>
        </p:txBody>
      </p:sp>
    </p:spTree>
    <p:extLst>
      <p:ext uri="{BB962C8B-B14F-4D97-AF65-F5344CB8AC3E}">
        <p14:creationId xmlns:p14="http://schemas.microsoft.com/office/powerpoint/2010/main" val="27809086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4E5C0D4-D338-461D-ADDA-914E4DD1C18F}"/>
              </a:ext>
            </a:extLst>
          </p:cNvPr>
          <p:cNvSpPr>
            <a:spLocks noGrp="1"/>
          </p:cNvSpPr>
          <p:nvPr>
            <p:ph type="title"/>
          </p:nvPr>
        </p:nvSpPr>
        <p:spPr/>
        <p:txBody>
          <a:bodyPr/>
          <a:lstStyle/>
          <a:p>
            <a:r>
              <a:rPr lang="en-US"/>
              <a:t>Click to edit Master title style</a:t>
            </a:r>
            <a:endParaRPr lang="fi-FI"/>
          </a:p>
        </p:txBody>
      </p:sp>
      <p:sp>
        <p:nvSpPr>
          <p:cNvPr id="3" name="Päivämäärän paikkamerkki 2">
            <a:extLst>
              <a:ext uri="{FF2B5EF4-FFF2-40B4-BE49-F238E27FC236}">
                <a16:creationId xmlns:a16="http://schemas.microsoft.com/office/drawing/2014/main" id="{9C048953-7D74-4955-9997-513C6DDC3232}"/>
              </a:ext>
            </a:extLst>
          </p:cNvPr>
          <p:cNvSpPr>
            <a:spLocks noGrp="1"/>
          </p:cNvSpPr>
          <p:nvPr>
            <p:ph type="dt" sz="half" idx="10"/>
          </p:nvPr>
        </p:nvSpPr>
        <p:spPr/>
        <p:txBody>
          <a:bodyPr/>
          <a:lstStyle/>
          <a:p>
            <a:fld id="{7CAA2D79-F595-4CE3-8B63-33D1E98E9C70}" type="datetimeFigureOut">
              <a:rPr lang="fi-FI" smtClean="0"/>
              <a:t>17.5.2021</a:t>
            </a:fld>
            <a:endParaRPr lang="fi-FI"/>
          </a:p>
        </p:txBody>
      </p:sp>
      <p:sp>
        <p:nvSpPr>
          <p:cNvPr id="4" name="Alatunnisteen paikkamerkki 3">
            <a:extLst>
              <a:ext uri="{FF2B5EF4-FFF2-40B4-BE49-F238E27FC236}">
                <a16:creationId xmlns:a16="http://schemas.microsoft.com/office/drawing/2014/main" id="{00D3EC0A-3DF2-496D-9772-0AA61D274C04}"/>
              </a:ext>
            </a:extLst>
          </p:cNvPr>
          <p:cNvSpPr>
            <a:spLocks noGrp="1"/>
          </p:cNvSpPr>
          <p:nvPr>
            <p:ph type="ftr" sz="quarter" idx="11"/>
          </p:nvPr>
        </p:nvSpPr>
        <p:spPr/>
        <p:txBody>
          <a:bodyPr/>
          <a:lstStyle/>
          <a:p>
            <a:endParaRPr lang="fi-FI"/>
          </a:p>
        </p:txBody>
      </p:sp>
      <p:sp>
        <p:nvSpPr>
          <p:cNvPr id="5" name="Dian numeron paikkamerkki 4">
            <a:extLst>
              <a:ext uri="{FF2B5EF4-FFF2-40B4-BE49-F238E27FC236}">
                <a16:creationId xmlns:a16="http://schemas.microsoft.com/office/drawing/2014/main" id="{2F56498E-3019-423B-B734-4CD00222B02C}"/>
              </a:ext>
            </a:extLst>
          </p:cNvPr>
          <p:cNvSpPr>
            <a:spLocks noGrp="1"/>
          </p:cNvSpPr>
          <p:nvPr>
            <p:ph type="sldNum" sz="quarter" idx="12"/>
          </p:nvPr>
        </p:nvSpPr>
        <p:spPr/>
        <p:txBody>
          <a:bodyPr/>
          <a:lstStyle/>
          <a:p>
            <a:fld id="{4A6A88A3-14C7-434E-A430-8AEEDB991D4A}" type="slidenum">
              <a:rPr lang="fi-FI" smtClean="0"/>
              <a:t>‹#›</a:t>
            </a:fld>
            <a:endParaRPr lang="fi-FI"/>
          </a:p>
        </p:txBody>
      </p:sp>
    </p:spTree>
    <p:extLst>
      <p:ext uri="{BB962C8B-B14F-4D97-AF65-F5344CB8AC3E}">
        <p14:creationId xmlns:p14="http://schemas.microsoft.com/office/powerpoint/2010/main" val="27041998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0E2582FC-A186-4FBB-81AD-8A4EFBF5C36D}"/>
              </a:ext>
            </a:extLst>
          </p:cNvPr>
          <p:cNvSpPr>
            <a:spLocks noGrp="1"/>
          </p:cNvSpPr>
          <p:nvPr>
            <p:ph type="dt" sz="half" idx="10"/>
          </p:nvPr>
        </p:nvSpPr>
        <p:spPr/>
        <p:txBody>
          <a:bodyPr/>
          <a:lstStyle/>
          <a:p>
            <a:fld id="{7CAA2D79-F595-4CE3-8B63-33D1E98E9C70}" type="datetimeFigureOut">
              <a:rPr lang="fi-FI" smtClean="0"/>
              <a:t>17.5.2021</a:t>
            </a:fld>
            <a:endParaRPr lang="fi-FI"/>
          </a:p>
        </p:txBody>
      </p:sp>
      <p:sp>
        <p:nvSpPr>
          <p:cNvPr id="3" name="Alatunnisteen paikkamerkki 2">
            <a:extLst>
              <a:ext uri="{FF2B5EF4-FFF2-40B4-BE49-F238E27FC236}">
                <a16:creationId xmlns:a16="http://schemas.microsoft.com/office/drawing/2014/main" id="{A5BD1571-C2AB-4A5C-B3B0-2FBD9B4328E8}"/>
              </a:ext>
            </a:extLst>
          </p:cNvPr>
          <p:cNvSpPr>
            <a:spLocks noGrp="1"/>
          </p:cNvSpPr>
          <p:nvPr>
            <p:ph type="ftr" sz="quarter" idx="11"/>
          </p:nvPr>
        </p:nvSpPr>
        <p:spPr/>
        <p:txBody>
          <a:bodyPr/>
          <a:lstStyle/>
          <a:p>
            <a:endParaRPr lang="fi-FI"/>
          </a:p>
        </p:txBody>
      </p:sp>
      <p:sp>
        <p:nvSpPr>
          <p:cNvPr id="4" name="Dian numeron paikkamerkki 3">
            <a:extLst>
              <a:ext uri="{FF2B5EF4-FFF2-40B4-BE49-F238E27FC236}">
                <a16:creationId xmlns:a16="http://schemas.microsoft.com/office/drawing/2014/main" id="{2E49E894-EEB6-4589-92C0-2D1E7F18375D}"/>
              </a:ext>
            </a:extLst>
          </p:cNvPr>
          <p:cNvSpPr>
            <a:spLocks noGrp="1"/>
          </p:cNvSpPr>
          <p:nvPr>
            <p:ph type="sldNum" sz="quarter" idx="12"/>
          </p:nvPr>
        </p:nvSpPr>
        <p:spPr/>
        <p:txBody>
          <a:bodyPr/>
          <a:lstStyle/>
          <a:p>
            <a:fld id="{4A6A88A3-14C7-434E-A430-8AEEDB991D4A}" type="slidenum">
              <a:rPr lang="fi-FI" smtClean="0"/>
              <a:t>‹#›</a:t>
            </a:fld>
            <a:endParaRPr lang="fi-FI"/>
          </a:p>
        </p:txBody>
      </p:sp>
    </p:spTree>
    <p:extLst>
      <p:ext uri="{BB962C8B-B14F-4D97-AF65-F5344CB8AC3E}">
        <p14:creationId xmlns:p14="http://schemas.microsoft.com/office/powerpoint/2010/main" val="4125684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F5B900D-AAC1-4F79-8A74-3F701ED3D45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i-FI"/>
          </a:p>
        </p:txBody>
      </p:sp>
      <p:sp>
        <p:nvSpPr>
          <p:cNvPr id="3" name="Sisällön paikkamerkki 2">
            <a:extLst>
              <a:ext uri="{FF2B5EF4-FFF2-40B4-BE49-F238E27FC236}">
                <a16:creationId xmlns:a16="http://schemas.microsoft.com/office/drawing/2014/main" id="{39B9D703-AE43-47F5-A3F5-896645CF051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Tekstin paikkamerkki 3">
            <a:extLst>
              <a:ext uri="{FF2B5EF4-FFF2-40B4-BE49-F238E27FC236}">
                <a16:creationId xmlns:a16="http://schemas.microsoft.com/office/drawing/2014/main" id="{9FC8BD4C-DD3D-4FC7-8CD2-C83503B2AB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Päivämäärän paikkamerkki 4">
            <a:extLst>
              <a:ext uri="{FF2B5EF4-FFF2-40B4-BE49-F238E27FC236}">
                <a16:creationId xmlns:a16="http://schemas.microsoft.com/office/drawing/2014/main" id="{E922CAF3-3F3D-4F7E-9756-822DCE828ECC}"/>
              </a:ext>
            </a:extLst>
          </p:cNvPr>
          <p:cNvSpPr>
            <a:spLocks noGrp="1"/>
          </p:cNvSpPr>
          <p:nvPr>
            <p:ph type="dt" sz="half" idx="10"/>
          </p:nvPr>
        </p:nvSpPr>
        <p:spPr/>
        <p:txBody>
          <a:bodyPr/>
          <a:lstStyle/>
          <a:p>
            <a:fld id="{7CAA2D79-F595-4CE3-8B63-33D1E98E9C70}" type="datetimeFigureOut">
              <a:rPr lang="fi-FI" smtClean="0"/>
              <a:t>17.5.2021</a:t>
            </a:fld>
            <a:endParaRPr lang="fi-FI"/>
          </a:p>
        </p:txBody>
      </p:sp>
      <p:sp>
        <p:nvSpPr>
          <p:cNvPr id="6" name="Alatunnisteen paikkamerkki 5">
            <a:extLst>
              <a:ext uri="{FF2B5EF4-FFF2-40B4-BE49-F238E27FC236}">
                <a16:creationId xmlns:a16="http://schemas.microsoft.com/office/drawing/2014/main" id="{0BB77AFF-8089-4555-818B-F609898E2C66}"/>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988B8803-25EF-47EA-B0D5-87D5814A08D2}"/>
              </a:ext>
            </a:extLst>
          </p:cNvPr>
          <p:cNvSpPr>
            <a:spLocks noGrp="1"/>
          </p:cNvSpPr>
          <p:nvPr>
            <p:ph type="sldNum" sz="quarter" idx="12"/>
          </p:nvPr>
        </p:nvSpPr>
        <p:spPr/>
        <p:txBody>
          <a:bodyPr/>
          <a:lstStyle/>
          <a:p>
            <a:fld id="{4A6A88A3-14C7-434E-A430-8AEEDB991D4A}" type="slidenum">
              <a:rPr lang="fi-FI" smtClean="0"/>
              <a:t>‹#›</a:t>
            </a:fld>
            <a:endParaRPr lang="fi-FI"/>
          </a:p>
        </p:txBody>
      </p:sp>
    </p:spTree>
    <p:extLst>
      <p:ext uri="{BB962C8B-B14F-4D97-AF65-F5344CB8AC3E}">
        <p14:creationId xmlns:p14="http://schemas.microsoft.com/office/powerpoint/2010/main" val="15803482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78811E6-B269-4D66-8C0C-01433A01C7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i-FI"/>
          </a:p>
        </p:txBody>
      </p:sp>
      <p:sp>
        <p:nvSpPr>
          <p:cNvPr id="3" name="Kuvan paikkamerkki 2">
            <a:extLst>
              <a:ext uri="{FF2B5EF4-FFF2-40B4-BE49-F238E27FC236}">
                <a16:creationId xmlns:a16="http://schemas.microsoft.com/office/drawing/2014/main" id="{C0A52050-E870-4FD6-A2E3-DD014CA8C6B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fi-FI"/>
          </a:p>
        </p:txBody>
      </p:sp>
      <p:sp>
        <p:nvSpPr>
          <p:cNvPr id="4" name="Tekstin paikkamerkki 3">
            <a:extLst>
              <a:ext uri="{FF2B5EF4-FFF2-40B4-BE49-F238E27FC236}">
                <a16:creationId xmlns:a16="http://schemas.microsoft.com/office/drawing/2014/main" id="{3F677162-B2B4-40D2-ACB8-E7906E0F94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Päivämäärän paikkamerkki 4">
            <a:extLst>
              <a:ext uri="{FF2B5EF4-FFF2-40B4-BE49-F238E27FC236}">
                <a16:creationId xmlns:a16="http://schemas.microsoft.com/office/drawing/2014/main" id="{331C50AD-E2C0-4026-9F02-6EAB1BFE2CA7}"/>
              </a:ext>
            </a:extLst>
          </p:cNvPr>
          <p:cNvSpPr>
            <a:spLocks noGrp="1"/>
          </p:cNvSpPr>
          <p:nvPr>
            <p:ph type="dt" sz="half" idx="10"/>
          </p:nvPr>
        </p:nvSpPr>
        <p:spPr/>
        <p:txBody>
          <a:bodyPr/>
          <a:lstStyle/>
          <a:p>
            <a:fld id="{7CAA2D79-F595-4CE3-8B63-33D1E98E9C70}" type="datetimeFigureOut">
              <a:rPr lang="fi-FI" smtClean="0"/>
              <a:t>17.5.2021</a:t>
            </a:fld>
            <a:endParaRPr lang="fi-FI"/>
          </a:p>
        </p:txBody>
      </p:sp>
      <p:sp>
        <p:nvSpPr>
          <p:cNvPr id="6" name="Alatunnisteen paikkamerkki 5">
            <a:extLst>
              <a:ext uri="{FF2B5EF4-FFF2-40B4-BE49-F238E27FC236}">
                <a16:creationId xmlns:a16="http://schemas.microsoft.com/office/drawing/2014/main" id="{4857A2C6-C73F-4B54-8BDD-70C39F43EF96}"/>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5F5C30B2-B9B0-4590-AF30-F9A03EB9AD90}"/>
              </a:ext>
            </a:extLst>
          </p:cNvPr>
          <p:cNvSpPr>
            <a:spLocks noGrp="1"/>
          </p:cNvSpPr>
          <p:nvPr>
            <p:ph type="sldNum" sz="quarter" idx="12"/>
          </p:nvPr>
        </p:nvSpPr>
        <p:spPr/>
        <p:txBody>
          <a:bodyPr/>
          <a:lstStyle/>
          <a:p>
            <a:fld id="{4A6A88A3-14C7-434E-A430-8AEEDB991D4A}" type="slidenum">
              <a:rPr lang="fi-FI" smtClean="0"/>
              <a:t>‹#›</a:t>
            </a:fld>
            <a:endParaRPr lang="fi-FI"/>
          </a:p>
        </p:txBody>
      </p:sp>
    </p:spTree>
    <p:extLst>
      <p:ext uri="{BB962C8B-B14F-4D97-AF65-F5344CB8AC3E}">
        <p14:creationId xmlns:p14="http://schemas.microsoft.com/office/powerpoint/2010/main" val="19786025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hyperlink" Target="http://www.satakuntaliitto.fi/" TargetMode="Externa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6" Type="http://schemas.openxmlformats.org/officeDocument/2006/relationships/image" Target="../media/image2.pn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hyperlink" Target="http://www.satakuntaliitto.fi/index.aspx" TargetMode="Externa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hyperlink" Target="http://www.satakuntaliitto.fi/" TargetMode="Externa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6" Type="http://schemas.openxmlformats.org/officeDocument/2006/relationships/image" Target="../media/image2.png"/><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hyperlink" Target="http://www.satakuntaliitto.fi/index.aspx" TargetMode="Externa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hyperlink" Target="http://www.satakuntaliitto.fi/" TargetMode="Externa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6" Type="http://schemas.openxmlformats.org/officeDocument/2006/relationships/image" Target="../media/image2.png"/><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hyperlink" Target="http://www.satakuntaliitto.fi/index.aspx" TargetMode="Externa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C7ACAC9A-510C-4673-9AB7-A29C9550D85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a:t>Muokkaa ots. perustyyl. napsautt.</a:t>
            </a:r>
          </a:p>
        </p:txBody>
      </p:sp>
      <p:sp>
        <p:nvSpPr>
          <p:cNvPr id="3" name="Tekstin paikkamerkki 2">
            <a:extLst>
              <a:ext uri="{FF2B5EF4-FFF2-40B4-BE49-F238E27FC236}">
                <a16:creationId xmlns:a16="http://schemas.microsoft.com/office/drawing/2014/main" id="{5AD146A9-E839-4AFA-B145-392F75D658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03DA30E6-5C79-426D-99B8-B138889F6FA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AA2D79-F595-4CE3-8B63-33D1E98E9C70}" type="datetimeFigureOut">
              <a:rPr lang="fi-FI" smtClean="0"/>
              <a:t>17.5.2021</a:t>
            </a:fld>
            <a:endParaRPr lang="fi-FI"/>
          </a:p>
        </p:txBody>
      </p:sp>
      <p:sp>
        <p:nvSpPr>
          <p:cNvPr id="5" name="Alatunnisteen paikkamerkki 4">
            <a:extLst>
              <a:ext uri="{FF2B5EF4-FFF2-40B4-BE49-F238E27FC236}">
                <a16:creationId xmlns:a16="http://schemas.microsoft.com/office/drawing/2014/main" id="{C0534D7B-B03B-4C00-9AF8-BAA7F564E1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
        <p:nvSpPr>
          <p:cNvPr id="6" name="Dian numeron paikkamerkki 5">
            <a:extLst>
              <a:ext uri="{FF2B5EF4-FFF2-40B4-BE49-F238E27FC236}">
                <a16:creationId xmlns:a16="http://schemas.microsoft.com/office/drawing/2014/main" id="{ED118544-95FB-49D1-AE7E-C050BB7B95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6A88A3-14C7-434E-A430-8AEEDB991D4A}" type="slidenum">
              <a:rPr lang="fi-FI" smtClean="0"/>
              <a:t>‹#›</a:t>
            </a:fld>
            <a:endParaRPr lang="fi-FI"/>
          </a:p>
        </p:txBody>
      </p:sp>
    </p:spTree>
    <p:extLst>
      <p:ext uri="{BB962C8B-B14F-4D97-AF65-F5344CB8AC3E}">
        <p14:creationId xmlns:p14="http://schemas.microsoft.com/office/powerpoint/2010/main" val="37517676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 y="6334316"/>
            <a:ext cx="12192001"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5"/>
            <a:ext cx="10058400" cy="1450757"/>
          </a:xfrm>
          <a:prstGeom prst="rect">
            <a:avLst/>
          </a:prstGeom>
        </p:spPr>
        <p:txBody>
          <a:bodyPr vert="horz" lIns="91440" tIns="45720" rIns="91440" bIns="45720" rtlCol="0" anchor="b">
            <a:normAutofit/>
          </a:bodyPr>
          <a:lstStyle/>
          <a:p>
            <a:r>
              <a:rPr lang="fi-FI"/>
              <a:t>Muokkaa perustyyl. napsautt.</a:t>
            </a:r>
            <a:endParaRPr lang="en-US" dirty="0"/>
          </a:p>
        </p:txBody>
      </p:sp>
      <p:sp>
        <p:nvSpPr>
          <p:cNvPr id="3" name="Text Placeholder 2"/>
          <p:cNvSpPr>
            <a:spLocks noGrp="1"/>
          </p:cNvSpPr>
          <p:nvPr>
            <p:ph type="body" idx="1"/>
          </p:nvPr>
        </p:nvSpPr>
        <p:spPr>
          <a:xfrm>
            <a:off x="1097279" y="1845734"/>
            <a:ext cx="10058401" cy="4023360"/>
          </a:xfrm>
          <a:prstGeom prst="rect">
            <a:avLst/>
          </a:prstGeom>
        </p:spPr>
        <p:txBody>
          <a:bodyPr vert="horz" lIns="0" tIns="45720" rIns="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2"/>
          </p:nvPr>
        </p:nvSpPr>
        <p:spPr>
          <a:xfrm>
            <a:off x="1097282" y="6459787"/>
            <a:ext cx="2472271" cy="365125"/>
          </a:xfrm>
          <a:prstGeom prst="rect">
            <a:avLst/>
          </a:prstGeom>
        </p:spPr>
        <p:txBody>
          <a:bodyPr vert="horz" lIns="91440" tIns="45720" rIns="91440" bIns="45720" rtlCol="0" anchor="ctr"/>
          <a:lstStyle>
            <a:lvl1pPr algn="l">
              <a:defRPr sz="900">
                <a:solidFill>
                  <a:srgbClr val="FFFFFF"/>
                </a:solidFill>
              </a:defRPr>
            </a:lvl1pPr>
          </a:lstStyle>
          <a:p>
            <a:fld id="{ECBECC00-8EFD-45CB-BF14-C5258F9097ED}" type="datetimeFigureOut">
              <a:rPr lang="fi-FI" smtClean="0"/>
              <a:pPr/>
              <a:t>17.5.2021</a:t>
            </a:fld>
            <a:endParaRPr lang="fi-FI"/>
          </a:p>
        </p:txBody>
      </p:sp>
      <p:sp>
        <p:nvSpPr>
          <p:cNvPr id="5" name="Footer Placeholder 4"/>
          <p:cNvSpPr>
            <a:spLocks noGrp="1"/>
          </p:cNvSpPr>
          <p:nvPr>
            <p:ph type="ftr" sz="quarter" idx="3"/>
          </p:nvPr>
        </p:nvSpPr>
        <p:spPr>
          <a:xfrm>
            <a:off x="3686186" y="6459787"/>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fi-FI"/>
          </a:p>
        </p:txBody>
      </p:sp>
      <p:sp>
        <p:nvSpPr>
          <p:cNvPr id="6" name="Slide Number Placeholder 5"/>
          <p:cNvSpPr>
            <a:spLocks noGrp="1"/>
          </p:cNvSpPr>
          <p:nvPr>
            <p:ph type="sldNum" sz="quarter" idx="4"/>
          </p:nvPr>
        </p:nvSpPr>
        <p:spPr>
          <a:xfrm>
            <a:off x="9900460" y="6459787"/>
            <a:ext cx="1312025" cy="365125"/>
          </a:xfrm>
          <a:prstGeom prst="rect">
            <a:avLst/>
          </a:prstGeom>
        </p:spPr>
        <p:txBody>
          <a:bodyPr vert="horz" lIns="91440" tIns="45720" rIns="91440" bIns="45720" rtlCol="0" anchor="ctr"/>
          <a:lstStyle>
            <a:lvl1pPr algn="r">
              <a:defRPr sz="1050">
                <a:solidFill>
                  <a:srgbClr val="FFFFFF"/>
                </a:solidFill>
              </a:defRPr>
            </a:lvl1pPr>
          </a:lstStyle>
          <a:p>
            <a:fld id="{CCC6CB31-74F2-48E2-9CA4-7E84012E9AD4}" type="slidenum">
              <a:rPr lang="fi-FI" smtClean="0"/>
              <a:pPr/>
              <a:t>‹#›</a:t>
            </a:fld>
            <a:endParaRPr lang="fi-FI"/>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2547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Otsikon paikkamerkki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i-FI" altLang="fi-FI"/>
              <a:t>Muokkaa perustyyl. napsautt.</a:t>
            </a:r>
          </a:p>
        </p:txBody>
      </p:sp>
      <p:sp>
        <p:nvSpPr>
          <p:cNvPr id="1027" name="Tekstin paikkamerkki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i-FI" altLang="fi-FI"/>
              <a:t>Muokkaa tekstin perustyylejä napsauttamalla</a:t>
            </a:r>
          </a:p>
          <a:p>
            <a:pPr lvl="1"/>
            <a:r>
              <a:rPr lang="fi-FI" altLang="fi-FI"/>
              <a:t>toinen taso</a:t>
            </a:r>
          </a:p>
          <a:p>
            <a:pPr lvl="2"/>
            <a:r>
              <a:rPr lang="fi-FI" altLang="fi-FI"/>
              <a:t>kolmas taso</a:t>
            </a:r>
          </a:p>
          <a:p>
            <a:pPr lvl="3"/>
            <a:r>
              <a:rPr lang="fi-FI" altLang="fi-FI"/>
              <a:t>neljäs taso</a:t>
            </a:r>
          </a:p>
          <a:p>
            <a:pPr lvl="4"/>
            <a:r>
              <a:rPr lang="fi-FI" altLang="fi-FI"/>
              <a:t>viides taso</a:t>
            </a:r>
          </a:p>
        </p:txBody>
      </p:sp>
      <p:sp>
        <p:nvSpPr>
          <p:cNvPr id="4" name="Päivämäärän paikkamerkki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1BA12224-2025-440B-AE74-E60118C6D1FE}" type="datetime1">
              <a:rPr lang="fi-FI"/>
              <a:pPr>
                <a:defRPr/>
              </a:pPr>
              <a:t>17.5.2021</a:t>
            </a:fld>
            <a:endParaRPr lang="fi-FI"/>
          </a:p>
        </p:txBody>
      </p:sp>
      <p:sp>
        <p:nvSpPr>
          <p:cNvPr id="5" name="Alatunnisteen paikkamerkki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fi-FI"/>
          </a:p>
        </p:txBody>
      </p:sp>
      <p:sp>
        <p:nvSpPr>
          <p:cNvPr id="6" name="Dian numeron paikkamerkki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6E1F6BD6-535D-41CF-8410-0280F12E1711}" type="slidenum">
              <a:rPr lang="fi-FI" altLang="fi-FI"/>
              <a:pPr>
                <a:defRPr/>
              </a:pPr>
              <a:t>‹#›</a:t>
            </a:fld>
            <a:endParaRPr lang="fi-FI" altLang="fi-FI"/>
          </a:p>
        </p:txBody>
      </p:sp>
      <p:grpSp>
        <p:nvGrpSpPr>
          <p:cNvPr id="1031" name="Ryhmä 6"/>
          <p:cNvGrpSpPr>
            <a:grpSpLocks/>
          </p:cNvGrpSpPr>
          <p:nvPr userDrawn="1"/>
        </p:nvGrpSpPr>
        <p:grpSpPr bwMode="auto">
          <a:xfrm>
            <a:off x="334433" y="6237288"/>
            <a:ext cx="4184651" cy="419100"/>
            <a:chOff x="5796136" y="6237312"/>
            <a:chExt cx="3137322" cy="419525"/>
          </a:xfrm>
        </p:grpSpPr>
        <p:pic>
          <p:nvPicPr>
            <p:cNvPr id="1032" name="Picture 7" descr="http://www.satakuntaliitto.fi/kuvat/satakunta_vaakuna.gif">
              <a:hlinkClick r:id="rId13"/>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796136" y="6237312"/>
              <a:ext cx="288032" cy="41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13" descr="http://www.satakuntaliitto.fi/kuvat/satakuntaliitto_logo.gif">
              <a:hlinkClick r:id="rId15"/>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156176" y="6453336"/>
              <a:ext cx="2777282" cy="130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88090109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Otsikon paikkamerkki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i-FI" altLang="fi-FI"/>
              <a:t>Muokkaa perustyyl. napsautt.</a:t>
            </a:r>
          </a:p>
        </p:txBody>
      </p:sp>
      <p:sp>
        <p:nvSpPr>
          <p:cNvPr id="1027" name="Tekstin paikkamerkki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i-FI" altLang="fi-FI"/>
              <a:t>Muokkaa tekstin perustyylejä napsauttamalla</a:t>
            </a:r>
          </a:p>
          <a:p>
            <a:pPr lvl="1"/>
            <a:r>
              <a:rPr lang="fi-FI" altLang="fi-FI"/>
              <a:t>toinen taso</a:t>
            </a:r>
          </a:p>
          <a:p>
            <a:pPr lvl="2"/>
            <a:r>
              <a:rPr lang="fi-FI" altLang="fi-FI"/>
              <a:t>kolmas taso</a:t>
            </a:r>
          </a:p>
          <a:p>
            <a:pPr lvl="3"/>
            <a:r>
              <a:rPr lang="fi-FI" altLang="fi-FI"/>
              <a:t>neljäs taso</a:t>
            </a:r>
          </a:p>
          <a:p>
            <a:pPr lvl="4"/>
            <a:r>
              <a:rPr lang="fi-FI" altLang="fi-FI"/>
              <a:t>viides taso</a:t>
            </a:r>
          </a:p>
        </p:txBody>
      </p:sp>
      <p:sp>
        <p:nvSpPr>
          <p:cNvPr id="4" name="Päivämäärän paikkamerkki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1BA12224-2025-440B-AE74-E60118C6D1FE}" type="datetime1">
              <a:rPr lang="fi-FI">
                <a:solidFill>
                  <a:prstClr val="black">
                    <a:tint val="75000"/>
                  </a:prstClr>
                </a:solidFill>
              </a:rPr>
              <a:pPr>
                <a:defRPr/>
              </a:pPr>
              <a:t>17.5.2021</a:t>
            </a:fld>
            <a:endParaRPr lang="fi-FI">
              <a:solidFill>
                <a:prstClr val="black">
                  <a:tint val="75000"/>
                </a:prstClr>
              </a:solidFill>
            </a:endParaRPr>
          </a:p>
        </p:txBody>
      </p:sp>
      <p:sp>
        <p:nvSpPr>
          <p:cNvPr id="5" name="Alatunnisteen paikkamerkki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fi-FI">
              <a:solidFill>
                <a:prstClr val="black">
                  <a:tint val="75000"/>
                </a:prstClr>
              </a:solidFill>
            </a:endParaRPr>
          </a:p>
        </p:txBody>
      </p:sp>
      <p:sp>
        <p:nvSpPr>
          <p:cNvPr id="6" name="Dian numeron paikkamerkki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6E1F6BD6-535D-41CF-8410-0280F12E1711}" type="slidenum">
              <a:rPr lang="fi-FI" altLang="fi-FI"/>
              <a:pPr>
                <a:defRPr/>
              </a:pPr>
              <a:t>‹#›</a:t>
            </a:fld>
            <a:endParaRPr lang="fi-FI" altLang="fi-FI"/>
          </a:p>
        </p:txBody>
      </p:sp>
      <p:grpSp>
        <p:nvGrpSpPr>
          <p:cNvPr id="1031" name="Ryhmä 6"/>
          <p:cNvGrpSpPr>
            <a:grpSpLocks/>
          </p:cNvGrpSpPr>
          <p:nvPr userDrawn="1"/>
        </p:nvGrpSpPr>
        <p:grpSpPr bwMode="auto">
          <a:xfrm>
            <a:off x="334433" y="6237288"/>
            <a:ext cx="4184651" cy="419100"/>
            <a:chOff x="5796136" y="6237312"/>
            <a:chExt cx="3137322" cy="419525"/>
          </a:xfrm>
        </p:grpSpPr>
        <p:pic>
          <p:nvPicPr>
            <p:cNvPr id="1032" name="Picture 7" descr="http://www.satakuntaliitto.fi/kuvat/satakunta_vaakuna.gif">
              <a:hlinkClick r:id="rId13"/>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796136" y="6237312"/>
              <a:ext cx="288032" cy="41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13" descr="http://www.satakuntaliitto.fi/kuvat/satakuntaliitto_logo.gif">
              <a:hlinkClick r:id="rId15"/>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156176" y="6453336"/>
              <a:ext cx="2777282" cy="130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63416232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Otsikon paikkamerkki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i-FI" altLang="fi-FI"/>
              <a:t>Muokkaa perustyyl. napsautt.</a:t>
            </a:r>
          </a:p>
        </p:txBody>
      </p:sp>
      <p:sp>
        <p:nvSpPr>
          <p:cNvPr id="1027" name="Tekstin paikkamerkki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i-FI" altLang="fi-FI"/>
              <a:t>Muokkaa tekstin perustyylejä napsauttamalla</a:t>
            </a:r>
          </a:p>
          <a:p>
            <a:pPr lvl="1"/>
            <a:r>
              <a:rPr lang="fi-FI" altLang="fi-FI"/>
              <a:t>toinen taso</a:t>
            </a:r>
          </a:p>
          <a:p>
            <a:pPr lvl="2"/>
            <a:r>
              <a:rPr lang="fi-FI" altLang="fi-FI"/>
              <a:t>kolmas taso</a:t>
            </a:r>
          </a:p>
          <a:p>
            <a:pPr lvl="3"/>
            <a:r>
              <a:rPr lang="fi-FI" altLang="fi-FI"/>
              <a:t>neljäs taso</a:t>
            </a:r>
          </a:p>
          <a:p>
            <a:pPr lvl="4"/>
            <a:r>
              <a:rPr lang="fi-FI" altLang="fi-FI"/>
              <a:t>viides taso</a:t>
            </a:r>
          </a:p>
        </p:txBody>
      </p:sp>
      <p:sp>
        <p:nvSpPr>
          <p:cNvPr id="4" name="Päivämäärän paikkamerkki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18B8B64A-4EA2-4A09-9AF2-4C903010330C}" type="datetimeFigureOut">
              <a:rPr lang="fi-FI">
                <a:solidFill>
                  <a:prstClr val="black">
                    <a:tint val="75000"/>
                  </a:prstClr>
                </a:solidFill>
              </a:rPr>
              <a:pPr>
                <a:defRPr/>
              </a:pPr>
              <a:t>17.5.2021</a:t>
            </a:fld>
            <a:endParaRPr lang="fi-FI">
              <a:solidFill>
                <a:prstClr val="black">
                  <a:tint val="75000"/>
                </a:prstClr>
              </a:solidFill>
            </a:endParaRPr>
          </a:p>
        </p:txBody>
      </p:sp>
      <p:sp>
        <p:nvSpPr>
          <p:cNvPr id="5" name="Alatunnisteen paikkamerkki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fi-FI">
              <a:solidFill>
                <a:prstClr val="black">
                  <a:tint val="75000"/>
                </a:prstClr>
              </a:solidFill>
            </a:endParaRPr>
          </a:p>
        </p:txBody>
      </p:sp>
      <p:sp>
        <p:nvSpPr>
          <p:cNvPr id="6" name="Dian numeron paikkamerkki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latin typeface="Calibri" panose="020F0502020204030204" pitchFamily="34" charset="0"/>
              </a:defRPr>
            </a:lvl1pPr>
          </a:lstStyle>
          <a:p>
            <a:pPr>
              <a:defRPr/>
            </a:pPr>
            <a:fld id="{176C4270-2776-4A34-B42C-4D264C4EF6A9}" type="slidenum">
              <a:rPr lang="fi-FI" altLang="fi-FI"/>
              <a:pPr>
                <a:defRPr/>
              </a:pPr>
              <a:t>‹#›</a:t>
            </a:fld>
            <a:endParaRPr lang="fi-FI" altLang="fi-FI"/>
          </a:p>
        </p:txBody>
      </p:sp>
      <p:grpSp>
        <p:nvGrpSpPr>
          <p:cNvPr id="1031" name="Ryhmä 6"/>
          <p:cNvGrpSpPr>
            <a:grpSpLocks/>
          </p:cNvGrpSpPr>
          <p:nvPr userDrawn="1"/>
        </p:nvGrpSpPr>
        <p:grpSpPr bwMode="auto">
          <a:xfrm>
            <a:off x="334433" y="6237288"/>
            <a:ext cx="4184651" cy="419100"/>
            <a:chOff x="5796136" y="6237312"/>
            <a:chExt cx="3137322" cy="419525"/>
          </a:xfrm>
        </p:grpSpPr>
        <p:pic>
          <p:nvPicPr>
            <p:cNvPr id="1032" name="Picture 7" descr="http://www.satakuntaliitto.fi/kuvat/satakunta_vaakuna.gif">
              <a:hlinkClick r:id="rId13"/>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796136" y="6237312"/>
              <a:ext cx="288032" cy="41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13" descr="http://www.satakuntaliitto.fi/kuvat/satakuntaliitto_logo.gif">
              <a:hlinkClick r:id="rId15"/>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156176" y="6453336"/>
              <a:ext cx="2777282" cy="130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50792858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0.png"/><Relationship Id="rId1" Type="http://schemas.openxmlformats.org/officeDocument/2006/relationships/slideLayout" Target="../slideLayouts/slideLayout23.xml"/><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png"/><Relationship Id="rId1" Type="http://schemas.openxmlformats.org/officeDocument/2006/relationships/slideLayout" Target="../slideLayouts/slideLayout12.xml"/><Relationship Id="rId5" Type="http://schemas.openxmlformats.org/officeDocument/2006/relationships/image" Target="../media/image22.png"/><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png"/><Relationship Id="rId1" Type="http://schemas.openxmlformats.org/officeDocument/2006/relationships/slideLayout" Target="../slideLayouts/slideLayout12.xml"/><Relationship Id="rId5" Type="http://schemas.openxmlformats.org/officeDocument/2006/relationships/image" Target="../media/image11.png"/><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3.png"/><Relationship Id="rId1" Type="http://schemas.openxmlformats.org/officeDocument/2006/relationships/slideLayout" Target="../slideLayouts/slideLayout12.xml"/><Relationship Id="rId6" Type="http://schemas.openxmlformats.org/officeDocument/2006/relationships/image" Target="../media/image24.png"/><Relationship Id="rId5" Type="http://schemas.openxmlformats.org/officeDocument/2006/relationships/image" Target="../media/image7.pn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6.jpeg"/><Relationship Id="rId1" Type="http://schemas.openxmlformats.org/officeDocument/2006/relationships/slideLayout" Target="../slideLayouts/slideLayout46.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28.emf"/></Relationships>
</file>

<file path=ppt/slides/_rels/slide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30.emf"/></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7.png"/><Relationship Id="rId1" Type="http://schemas.openxmlformats.org/officeDocument/2006/relationships/slideLayout" Target="../slideLayouts/slideLayout4.xml"/><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7.png"/><Relationship Id="rId1" Type="http://schemas.openxmlformats.org/officeDocument/2006/relationships/slideLayout" Target="../slideLayouts/slideLayout4.xml"/><Relationship Id="rId4" Type="http://schemas.openxmlformats.org/officeDocument/2006/relationships/image" Target="../media/image35.emf"/></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7.png"/><Relationship Id="rId1" Type="http://schemas.openxmlformats.org/officeDocument/2006/relationships/slideLayout" Target="../slideLayouts/slideLayout4.xml"/><Relationship Id="rId4" Type="http://schemas.openxmlformats.org/officeDocument/2006/relationships/image" Target="../media/image37.emf"/></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7.png"/><Relationship Id="rId1" Type="http://schemas.openxmlformats.org/officeDocument/2006/relationships/slideLayout" Target="../slideLayouts/slideLayout4.xml"/><Relationship Id="rId4" Type="http://schemas.openxmlformats.org/officeDocument/2006/relationships/image" Target="../media/image39.emf"/></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7.png"/><Relationship Id="rId1" Type="http://schemas.openxmlformats.org/officeDocument/2006/relationships/slideLayout" Target="../slideLayouts/slideLayout4.xml"/><Relationship Id="rId5" Type="http://schemas.openxmlformats.org/officeDocument/2006/relationships/image" Target="../media/image42.emf"/><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7.png"/><Relationship Id="rId1" Type="http://schemas.openxmlformats.org/officeDocument/2006/relationships/slideLayout" Target="../slideLayouts/slideLayout4.xml"/><Relationship Id="rId4" Type="http://schemas.openxmlformats.org/officeDocument/2006/relationships/image" Target="../media/image44.emf"/></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7.png"/><Relationship Id="rId1" Type="http://schemas.openxmlformats.org/officeDocument/2006/relationships/slideLayout" Target="../slideLayouts/slideLayout4.xml"/><Relationship Id="rId6" Type="http://schemas.openxmlformats.org/officeDocument/2006/relationships/image" Target="../media/image48.emf"/><Relationship Id="rId5" Type="http://schemas.openxmlformats.org/officeDocument/2006/relationships/image" Target="../media/image47.pn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52.emf"/><Relationship Id="rId2" Type="http://schemas.openxmlformats.org/officeDocument/2006/relationships/hyperlink" Target="https://www.ptt.fi/julkaisut-ja-hankkeet/uutiset/sellu-ja-sahatavara-porskuttavat-kun-talous-kipuaa-koronasta-paperi-pysyy-alamaissa.html" TargetMode="External"/><Relationship Id="rId1" Type="http://schemas.openxmlformats.org/officeDocument/2006/relationships/slideLayout" Target="../slideLayouts/slideLayout4.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3.png"/><Relationship Id="rId1" Type="http://schemas.openxmlformats.org/officeDocument/2006/relationships/slideLayout" Target="../slideLayouts/slideLayout4.xml"/><Relationship Id="rId6" Type="http://schemas.openxmlformats.org/officeDocument/2006/relationships/image" Target="../media/image56.emf"/><Relationship Id="rId5" Type="http://schemas.openxmlformats.org/officeDocument/2006/relationships/image" Target="../media/image55.png"/><Relationship Id="rId4" Type="http://schemas.openxmlformats.org/officeDocument/2006/relationships/image" Target="../media/image54.png"/></Relationships>
</file>

<file path=ppt/slides/_rels/slide3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7.png"/><Relationship Id="rId1" Type="http://schemas.openxmlformats.org/officeDocument/2006/relationships/slideLayout" Target="../slideLayouts/slideLayout4.xml"/><Relationship Id="rId6" Type="http://schemas.openxmlformats.org/officeDocument/2006/relationships/image" Target="../media/image60.emf"/><Relationship Id="rId5" Type="http://schemas.openxmlformats.org/officeDocument/2006/relationships/image" Target="../media/image59.png"/><Relationship Id="rId4" Type="http://schemas.openxmlformats.org/officeDocument/2006/relationships/image" Target="../media/image58.png"/></Relationships>
</file>

<file path=ppt/slides/_rels/slide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1.png"/><Relationship Id="rId1" Type="http://schemas.openxmlformats.org/officeDocument/2006/relationships/slideLayout" Target="../slideLayouts/slideLayout4.xml"/><Relationship Id="rId6" Type="http://schemas.openxmlformats.org/officeDocument/2006/relationships/image" Target="../media/image64.emf"/><Relationship Id="rId5" Type="http://schemas.openxmlformats.org/officeDocument/2006/relationships/image" Target="../media/image63.png"/><Relationship Id="rId4" Type="http://schemas.openxmlformats.org/officeDocument/2006/relationships/image" Target="../media/image62.png"/></Relationships>
</file>

<file path=ppt/slides/_rels/slide3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7.png"/><Relationship Id="rId1" Type="http://schemas.openxmlformats.org/officeDocument/2006/relationships/slideLayout" Target="../slideLayouts/slideLayout4.xml"/><Relationship Id="rId5" Type="http://schemas.openxmlformats.org/officeDocument/2006/relationships/image" Target="../media/image67.emf"/><Relationship Id="rId4" Type="http://schemas.openxmlformats.org/officeDocument/2006/relationships/image" Target="../media/image66.png"/></Relationships>
</file>

<file path=ppt/slides/_rels/slide3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7.png"/><Relationship Id="rId1" Type="http://schemas.openxmlformats.org/officeDocument/2006/relationships/slideLayout" Target="../slideLayouts/slideLayout4.xml"/><Relationship Id="rId5" Type="http://schemas.openxmlformats.org/officeDocument/2006/relationships/image" Target="../media/image70.emf"/><Relationship Id="rId4" Type="http://schemas.openxmlformats.org/officeDocument/2006/relationships/image" Target="../media/image69.png"/></Relationships>
</file>

<file path=ppt/slides/_rels/slide3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png"/><Relationship Id="rId1" Type="http://schemas.openxmlformats.org/officeDocument/2006/relationships/slideLayout" Target="../slideLayouts/slideLayout4.xml"/><Relationship Id="rId5" Type="http://schemas.openxmlformats.org/officeDocument/2006/relationships/image" Target="../media/image73.emf"/><Relationship Id="rId4" Type="http://schemas.openxmlformats.org/officeDocument/2006/relationships/image" Target="../media/image72.png"/></Relationships>
</file>

<file path=ppt/slides/_rels/slide3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png"/><Relationship Id="rId1" Type="http://schemas.openxmlformats.org/officeDocument/2006/relationships/slideLayout" Target="../slideLayouts/slideLayout4.xml"/><Relationship Id="rId5" Type="http://schemas.openxmlformats.org/officeDocument/2006/relationships/image" Target="../media/image76.emf"/><Relationship Id="rId4" Type="http://schemas.openxmlformats.org/officeDocument/2006/relationships/image" Target="../media/image75.png"/></Relationships>
</file>

<file path=ppt/slides/_rels/slide3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77.png"/><Relationship Id="rId1" Type="http://schemas.openxmlformats.org/officeDocument/2006/relationships/slideLayout" Target="../slideLayouts/slideLayout12.xml"/><Relationship Id="rId5" Type="http://schemas.openxmlformats.org/officeDocument/2006/relationships/image" Target="../media/image7.png"/><Relationship Id="rId4" Type="http://schemas.microsoft.com/office/2007/relationships/hdphoto" Target="../media/hdphoto1.wdp"/></Relationships>
</file>

<file path=ppt/slides/_rels/slide3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png"/><Relationship Id="rId1" Type="http://schemas.openxmlformats.org/officeDocument/2006/relationships/slideLayout" Target="../slideLayouts/slideLayout4.xml"/><Relationship Id="rId5" Type="http://schemas.openxmlformats.org/officeDocument/2006/relationships/image" Target="../media/image80.emf"/><Relationship Id="rId4" Type="http://schemas.openxmlformats.org/officeDocument/2006/relationships/image" Target="../media/image79.png"/></Relationships>
</file>

<file path=ppt/slides/_rels/slide3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7.png"/><Relationship Id="rId1" Type="http://schemas.openxmlformats.org/officeDocument/2006/relationships/slideLayout" Target="../slideLayouts/slideLayout4.xml"/><Relationship Id="rId5" Type="http://schemas.openxmlformats.org/officeDocument/2006/relationships/image" Target="../media/image83.emf"/><Relationship Id="rId4" Type="http://schemas.openxmlformats.org/officeDocument/2006/relationships/image" Target="../media/image82.png"/></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3.xml"/></Relationships>
</file>

<file path=ppt/slides/_rels/slide4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7.png"/><Relationship Id="rId1" Type="http://schemas.openxmlformats.org/officeDocument/2006/relationships/slideLayout" Target="../slideLayouts/slideLayout4.xml"/><Relationship Id="rId5" Type="http://schemas.openxmlformats.org/officeDocument/2006/relationships/image" Target="../media/image86.emf"/><Relationship Id="rId4" Type="http://schemas.openxmlformats.org/officeDocument/2006/relationships/image" Target="../media/image85.png"/></Relationships>
</file>

<file path=ppt/slides/_rels/slide4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7.png"/><Relationship Id="rId1" Type="http://schemas.openxmlformats.org/officeDocument/2006/relationships/slideLayout" Target="../slideLayouts/slideLayout4.xml"/><Relationship Id="rId5" Type="http://schemas.openxmlformats.org/officeDocument/2006/relationships/image" Target="../media/image89.emf"/><Relationship Id="rId4" Type="http://schemas.openxmlformats.org/officeDocument/2006/relationships/image" Target="../media/image88.png"/></Relationships>
</file>

<file path=ppt/slides/_rels/slide4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7.png"/><Relationship Id="rId1" Type="http://schemas.openxmlformats.org/officeDocument/2006/relationships/slideLayout" Target="../slideLayouts/slideLayout4.xml"/><Relationship Id="rId4" Type="http://schemas.openxmlformats.org/officeDocument/2006/relationships/image" Target="../media/image90.emf"/></Relationships>
</file>

<file path=ppt/slides/_rels/slide4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7.png"/><Relationship Id="rId1" Type="http://schemas.openxmlformats.org/officeDocument/2006/relationships/slideLayout" Target="../slideLayouts/slideLayout4.xml"/><Relationship Id="rId5" Type="http://schemas.openxmlformats.org/officeDocument/2006/relationships/image" Target="../media/image93.emf"/><Relationship Id="rId4" Type="http://schemas.openxmlformats.org/officeDocument/2006/relationships/image" Target="../media/image92.png"/></Relationships>
</file>

<file path=ppt/slides/_rels/slide4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7.png"/><Relationship Id="rId1" Type="http://schemas.openxmlformats.org/officeDocument/2006/relationships/slideLayout" Target="../slideLayouts/slideLayout4.xml"/><Relationship Id="rId5" Type="http://schemas.openxmlformats.org/officeDocument/2006/relationships/image" Target="../media/image96.emf"/><Relationship Id="rId4" Type="http://schemas.openxmlformats.org/officeDocument/2006/relationships/image" Target="../media/image95.png"/></Relationships>
</file>

<file path=ppt/slides/_rels/slide4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7.png"/><Relationship Id="rId1" Type="http://schemas.openxmlformats.org/officeDocument/2006/relationships/slideLayout" Target="../slideLayouts/slideLayout4.xml"/><Relationship Id="rId5" Type="http://schemas.openxmlformats.org/officeDocument/2006/relationships/image" Target="../media/image99.emf"/><Relationship Id="rId4" Type="http://schemas.openxmlformats.org/officeDocument/2006/relationships/image" Target="../media/image98.png"/></Relationships>
</file>

<file path=ppt/slides/_rels/slide4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7.png"/><Relationship Id="rId1" Type="http://schemas.openxmlformats.org/officeDocument/2006/relationships/slideLayout" Target="../slideLayouts/slideLayout4.xml"/><Relationship Id="rId5" Type="http://schemas.openxmlformats.org/officeDocument/2006/relationships/image" Target="../media/image102.emf"/><Relationship Id="rId4" Type="http://schemas.openxmlformats.org/officeDocument/2006/relationships/image" Target="../media/image101.png"/></Relationships>
</file>

<file path=ppt/slides/_rels/slide4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7.png"/><Relationship Id="rId1" Type="http://schemas.openxmlformats.org/officeDocument/2006/relationships/slideLayout" Target="../slideLayouts/slideLayout4.xml"/><Relationship Id="rId4" Type="http://schemas.openxmlformats.org/officeDocument/2006/relationships/image" Target="../media/image104.emf"/></Relationships>
</file>

<file path=ppt/slides/_rels/slide48.xml.rels><?xml version="1.0" encoding="UTF-8" standalone="yes"?>
<Relationships xmlns="http://schemas.openxmlformats.org/package/2006/relationships"><Relationship Id="rId2" Type="http://schemas.openxmlformats.org/officeDocument/2006/relationships/image" Target="../media/image105.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jpeg"/><Relationship Id="rId1" Type="http://schemas.openxmlformats.org/officeDocument/2006/relationships/slideLayout" Target="../slideLayouts/slideLayout23.xml"/></Relationships>
</file>

<file path=ppt/slides/_rels/slide50.xml.rels><?xml version="1.0" encoding="UTF-8" standalone="yes"?>
<Relationships xmlns="http://schemas.openxmlformats.org/package/2006/relationships"><Relationship Id="rId3" Type="http://schemas.openxmlformats.org/officeDocument/2006/relationships/image" Target="../media/image107.emf"/><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108.emf"/><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satakuntaliitto.fi/" TargetMode="External"/><Relationship Id="rId1" Type="http://schemas.openxmlformats.org/officeDocument/2006/relationships/slideLayout" Target="../slideLayouts/slideLayout29.xml"/><Relationship Id="rId6" Type="http://schemas.openxmlformats.org/officeDocument/2006/relationships/image" Target="../media/image11.png"/><Relationship Id="rId5" Type="http://schemas.openxmlformats.org/officeDocument/2006/relationships/image" Target="../media/image2.png"/><Relationship Id="rId4" Type="http://schemas.openxmlformats.org/officeDocument/2006/relationships/hyperlink" Target="http://www.satakuntaliitto.fi/index.aspx"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www.satakuntaliitto.fi/" TargetMode="External"/><Relationship Id="rId2" Type="http://schemas.openxmlformats.org/officeDocument/2006/relationships/image" Target="../media/image12.png"/><Relationship Id="rId1" Type="http://schemas.openxmlformats.org/officeDocument/2006/relationships/slideLayout" Target="../slideLayouts/slideLayout40.xml"/><Relationship Id="rId6" Type="http://schemas.openxmlformats.org/officeDocument/2006/relationships/image" Target="../media/image2.png"/><Relationship Id="rId5" Type="http://schemas.openxmlformats.org/officeDocument/2006/relationships/hyperlink" Target="http://www.satakuntaliitto.fi/index.aspx" TargetMode="Externa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8" Type="http://schemas.openxmlformats.org/officeDocument/2006/relationships/image" Target="../media/image15.emf"/><Relationship Id="rId3" Type="http://schemas.openxmlformats.org/officeDocument/2006/relationships/hyperlink" Target="http://www.satakuntaliitto.fi/" TargetMode="External"/><Relationship Id="rId7" Type="http://schemas.openxmlformats.org/officeDocument/2006/relationships/image" Target="../media/image14.emf"/><Relationship Id="rId2" Type="http://schemas.openxmlformats.org/officeDocument/2006/relationships/image" Target="../media/image13.png"/><Relationship Id="rId1" Type="http://schemas.openxmlformats.org/officeDocument/2006/relationships/slideLayout" Target="../slideLayouts/slideLayout29.xml"/><Relationship Id="rId6" Type="http://schemas.openxmlformats.org/officeDocument/2006/relationships/image" Target="../media/image2.png"/><Relationship Id="rId5" Type="http://schemas.openxmlformats.org/officeDocument/2006/relationships/hyperlink" Target="http://www.satakuntaliitto.fi/index.aspx" TargetMode="External"/><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A37F604-D968-4EFA-8BB4-78E1FB138BC1}"/>
              </a:ext>
            </a:extLst>
          </p:cNvPr>
          <p:cNvSpPr>
            <a:spLocks noGrp="1"/>
          </p:cNvSpPr>
          <p:nvPr>
            <p:ph type="ctrTitle"/>
          </p:nvPr>
        </p:nvSpPr>
        <p:spPr>
          <a:xfrm>
            <a:off x="512075" y="3034892"/>
            <a:ext cx="9144000" cy="2387600"/>
          </a:xfrm>
        </p:spPr>
        <p:txBody>
          <a:bodyPr>
            <a:normAutofit fontScale="90000"/>
          </a:bodyPr>
          <a:lstStyle/>
          <a:p>
            <a:pPr lvl="0" algn="l" eaLnBrk="0" fontAlgn="base" hangingPunct="0">
              <a:lnSpc>
                <a:spcPct val="100000"/>
              </a:lnSpc>
              <a:spcBef>
                <a:spcPct val="20000"/>
              </a:spcBef>
              <a:spcAft>
                <a:spcPct val="0"/>
              </a:spcAft>
            </a:pPr>
            <a:r>
              <a:rPr lang="en-GB" altLang="fi-FI" sz="4000" b="1" kern="0" dirty="0">
                <a:solidFill>
                  <a:srgbClr val="003399"/>
                </a:solidFill>
                <a:latin typeface="Arial"/>
              </a:rPr>
              <a:t>SATAKUNNAN TALOUS </a:t>
            </a:r>
            <a:br>
              <a:rPr lang="en-GB" altLang="fi-FI" sz="4000" b="1" kern="0" dirty="0">
                <a:solidFill>
                  <a:srgbClr val="003399"/>
                </a:solidFill>
                <a:latin typeface="Arial"/>
              </a:rPr>
            </a:br>
            <a:r>
              <a:rPr lang="en-GB" altLang="fi-FI" sz="4000" b="1" kern="0" dirty="0" err="1">
                <a:solidFill>
                  <a:srgbClr val="003399"/>
                </a:solidFill>
                <a:latin typeface="Arial"/>
              </a:rPr>
              <a:t>Nykytila</a:t>
            </a:r>
            <a:r>
              <a:rPr lang="en-GB" altLang="fi-FI" sz="4000" b="1" kern="0" dirty="0">
                <a:solidFill>
                  <a:srgbClr val="003399"/>
                </a:solidFill>
                <a:latin typeface="Arial"/>
              </a:rPr>
              <a:t> </a:t>
            </a:r>
            <a:r>
              <a:rPr lang="en-GB" altLang="fi-FI" sz="4000" b="1" kern="0" dirty="0" err="1">
                <a:solidFill>
                  <a:srgbClr val="003399"/>
                </a:solidFill>
                <a:latin typeface="Arial"/>
              </a:rPr>
              <a:t>ja</a:t>
            </a:r>
            <a:r>
              <a:rPr lang="en-GB" altLang="fi-FI" sz="4000" b="1" kern="0" dirty="0">
                <a:solidFill>
                  <a:srgbClr val="003399"/>
                </a:solidFill>
                <a:latin typeface="Arial"/>
              </a:rPr>
              <a:t> </a:t>
            </a:r>
            <a:r>
              <a:rPr lang="en-GB" altLang="fi-FI" sz="4000" b="1" kern="0" dirty="0" err="1">
                <a:solidFill>
                  <a:srgbClr val="003399"/>
                </a:solidFill>
                <a:latin typeface="Arial"/>
              </a:rPr>
              <a:t>lähiajan</a:t>
            </a:r>
            <a:r>
              <a:rPr lang="en-GB" altLang="fi-FI" sz="4000" b="1" kern="0" dirty="0">
                <a:solidFill>
                  <a:srgbClr val="003399"/>
                </a:solidFill>
                <a:latin typeface="Arial"/>
              </a:rPr>
              <a:t> </a:t>
            </a:r>
            <a:r>
              <a:rPr lang="en-GB" altLang="fi-FI" sz="4000" b="1" kern="0" dirty="0" err="1">
                <a:solidFill>
                  <a:srgbClr val="003399"/>
                </a:solidFill>
                <a:latin typeface="Arial"/>
              </a:rPr>
              <a:t>näkymät</a:t>
            </a:r>
            <a:r>
              <a:rPr lang="en-GB" altLang="fi-FI" sz="4000" b="1" kern="0" dirty="0">
                <a:solidFill>
                  <a:srgbClr val="003399"/>
                </a:solidFill>
                <a:latin typeface="Arial"/>
              </a:rPr>
              <a:t> 36</a:t>
            </a:r>
            <a:br>
              <a:rPr lang="en-GB" altLang="fi-FI" sz="2800" b="1" kern="0" dirty="0">
                <a:solidFill>
                  <a:srgbClr val="003399"/>
                </a:solidFill>
                <a:latin typeface="Arial"/>
              </a:rPr>
            </a:br>
            <a:br>
              <a:rPr lang="fi-FI" sz="7200" dirty="0"/>
            </a:br>
            <a:r>
              <a:rPr lang="en-GB" sz="3600" kern="0" dirty="0" err="1">
                <a:solidFill>
                  <a:srgbClr val="003399"/>
                </a:solidFill>
                <a:latin typeface="Arial"/>
                <a:ea typeface="+mn-ea"/>
                <a:cs typeface="+mn-cs"/>
              </a:rPr>
              <a:t>Touko</a:t>
            </a:r>
            <a:r>
              <a:rPr lang="en-GB" altLang="fi-FI" sz="3600" kern="0" dirty="0" err="1">
                <a:solidFill>
                  <a:srgbClr val="003399"/>
                </a:solidFill>
                <a:latin typeface="Arial"/>
                <a:ea typeface="+mn-ea"/>
                <a:cs typeface="+mn-cs"/>
              </a:rPr>
              <a:t>kuu</a:t>
            </a:r>
            <a:r>
              <a:rPr lang="en-GB" altLang="fi-FI" sz="3600" kern="0" dirty="0">
                <a:solidFill>
                  <a:srgbClr val="003399"/>
                </a:solidFill>
                <a:latin typeface="Arial"/>
                <a:ea typeface="+mn-ea"/>
                <a:cs typeface="+mn-cs"/>
              </a:rPr>
              <a:t> 2021</a:t>
            </a:r>
            <a:br>
              <a:rPr lang="en-GB" altLang="fi-FI" sz="2200" kern="0" dirty="0">
                <a:solidFill>
                  <a:srgbClr val="003399"/>
                </a:solidFill>
                <a:latin typeface="Arial"/>
                <a:ea typeface="+mn-ea"/>
                <a:cs typeface="+mn-cs"/>
              </a:rPr>
            </a:br>
            <a:br>
              <a:rPr lang="en-GB" altLang="fi-FI" sz="2200" kern="0" dirty="0">
                <a:solidFill>
                  <a:srgbClr val="FF9933"/>
                </a:solidFill>
                <a:latin typeface="Arial"/>
                <a:ea typeface="+mn-ea"/>
                <a:cs typeface="+mn-cs"/>
              </a:rPr>
            </a:br>
            <a:r>
              <a:rPr lang="fi-FI" altLang="fi-FI" sz="2200" kern="0" dirty="0">
                <a:solidFill>
                  <a:srgbClr val="FF9933"/>
                </a:solidFill>
                <a:latin typeface="Arial"/>
                <a:ea typeface="+mn-ea"/>
                <a:cs typeface="+mn-cs"/>
              </a:rPr>
              <a:t>Aluekehitysasiantuntija Saku Vähäsantanen</a:t>
            </a:r>
            <a:br>
              <a:rPr lang="fi-FI" altLang="fi-FI" sz="2200" kern="0" dirty="0">
                <a:solidFill>
                  <a:srgbClr val="FF9933"/>
                </a:solidFill>
                <a:latin typeface="Arial"/>
                <a:ea typeface="+mn-ea"/>
                <a:cs typeface="+mn-cs"/>
              </a:rPr>
            </a:br>
            <a:r>
              <a:rPr lang="fi-FI" altLang="fi-FI" sz="2200" kern="0" dirty="0">
                <a:solidFill>
                  <a:srgbClr val="FF9933"/>
                </a:solidFill>
                <a:latin typeface="Arial"/>
                <a:ea typeface="+mn-ea"/>
                <a:cs typeface="+mn-cs"/>
              </a:rPr>
              <a:t>Satakuntaliitto</a:t>
            </a:r>
            <a:br>
              <a:rPr lang="fi-FI" altLang="fi-FI" sz="2200" kern="0" dirty="0">
                <a:solidFill>
                  <a:srgbClr val="FF9933"/>
                </a:solidFill>
                <a:latin typeface="Arial"/>
                <a:ea typeface="+mn-ea"/>
                <a:cs typeface="+mn-cs"/>
              </a:rPr>
            </a:br>
            <a:r>
              <a:rPr lang="fi-FI" altLang="fi-FI" sz="2200" kern="0" dirty="0">
                <a:solidFill>
                  <a:srgbClr val="FF9933"/>
                </a:solidFill>
                <a:latin typeface="Arial"/>
                <a:ea typeface="+mn-ea"/>
                <a:cs typeface="+mn-cs"/>
              </a:rPr>
              <a:t>Etunimi.sukunimi@satakunta.fi</a:t>
            </a:r>
            <a:br>
              <a:rPr lang="fi-FI" altLang="fi-FI" sz="2200" kern="0" dirty="0">
                <a:solidFill>
                  <a:srgbClr val="FF9933"/>
                </a:solidFill>
                <a:latin typeface="Arial"/>
                <a:ea typeface="+mn-ea"/>
                <a:cs typeface="+mn-cs"/>
              </a:rPr>
            </a:br>
            <a:r>
              <a:rPr lang="fi-FI" altLang="fi-FI" sz="2200" kern="0" dirty="0">
                <a:solidFill>
                  <a:srgbClr val="FF9933"/>
                </a:solidFill>
                <a:latin typeface="Arial"/>
                <a:ea typeface="+mn-ea"/>
                <a:cs typeface="+mn-cs"/>
              </a:rPr>
              <a:t>Puh. 044 711 4350</a:t>
            </a:r>
            <a:br>
              <a:rPr lang="fi-FI" altLang="fi-FI" sz="2200" kern="0" dirty="0">
                <a:solidFill>
                  <a:srgbClr val="FF9933"/>
                </a:solidFill>
                <a:latin typeface="Arial"/>
                <a:ea typeface="+mn-ea"/>
                <a:cs typeface="+mn-cs"/>
              </a:rPr>
            </a:br>
            <a:endParaRPr lang="fi-FI" sz="7200" dirty="0"/>
          </a:p>
        </p:txBody>
      </p:sp>
      <p:pic>
        <p:nvPicPr>
          <p:cNvPr id="6" name="Kuva 5">
            <a:extLst>
              <a:ext uri="{FF2B5EF4-FFF2-40B4-BE49-F238E27FC236}">
                <a16:creationId xmlns:a16="http://schemas.microsoft.com/office/drawing/2014/main" id="{6CB86CD0-746B-4147-ABBE-6C57FA4E22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00914" y="-60960"/>
            <a:ext cx="5491086" cy="6918960"/>
          </a:xfrm>
          <a:prstGeom prst="rect">
            <a:avLst/>
          </a:prstGeom>
        </p:spPr>
      </p:pic>
      <p:pic>
        <p:nvPicPr>
          <p:cNvPr id="9" name="Kuva 8">
            <a:extLst>
              <a:ext uri="{FF2B5EF4-FFF2-40B4-BE49-F238E27FC236}">
                <a16:creationId xmlns:a16="http://schemas.microsoft.com/office/drawing/2014/main" id="{8E0C73A3-E886-4DFE-BEEA-EB0B6C83C1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9905" y="5948680"/>
            <a:ext cx="2196830" cy="584200"/>
          </a:xfrm>
          <a:prstGeom prst="rect">
            <a:avLst/>
          </a:prstGeom>
        </p:spPr>
      </p:pic>
    </p:spTree>
    <p:extLst>
      <p:ext uri="{BB962C8B-B14F-4D97-AF65-F5344CB8AC3E}">
        <p14:creationId xmlns:p14="http://schemas.microsoft.com/office/powerpoint/2010/main" val="41446077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ctrTitle"/>
          </p:nvPr>
        </p:nvSpPr>
        <p:spPr>
          <a:xfrm>
            <a:off x="2062164" y="115889"/>
            <a:ext cx="7922269" cy="818802"/>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a:solidFill>
                  <a:schemeClr val="tx2"/>
                </a:solidFill>
              </a:rPr>
              <a:t>Kansantalous, työn tuottavuus</a:t>
            </a:r>
            <a:endParaRPr lang="fi-FI"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fld id="{E50E393C-88B3-4481-A7BE-E469CA16A396}" type="slidenum">
              <a:rPr lang="fi-FI" altLang="fi-FI" sz="1200">
                <a:solidFill>
                  <a:srgbClr val="898989"/>
                </a:solidFill>
                <a:cs typeface="Arial" panose="020B0604020202020204" pitchFamily="34" charset="0"/>
              </a:rPr>
              <a:pPr fontAlgn="base">
                <a:spcBef>
                  <a:spcPct val="0"/>
                </a:spcBef>
                <a:spcAft>
                  <a:spcPct val="0"/>
                </a:spcAft>
                <a:buNone/>
              </a:pPr>
              <a:t>10</a:t>
            </a:fld>
            <a:endParaRPr lang="fi-FI" altLang="fi-FI" sz="1200">
              <a:solidFill>
                <a:srgbClr val="898989"/>
              </a:solidFill>
              <a:cs typeface="Arial" panose="020B0604020202020204" pitchFamily="34" charset="0"/>
            </a:endParaRPr>
          </a:p>
        </p:txBody>
      </p:sp>
      <p:pic>
        <p:nvPicPr>
          <p:cNvPr id="3" name="Picture 2">
            <a:extLst>
              <a:ext uri="{FF2B5EF4-FFF2-40B4-BE49-F238E27FC236}">
                <a16:creationId xmlns:a16="http://schemas.microsoft.com/office/drawing/2014/main" id="{9404C903-1CA0-4999-9E1B-34BEE5EFEAF9}"/>
              </a:ext>
            </a:extLst>
          </p:cNvPr>
          <p:cNvPicPr>
            <a:picLocks noChangeAspect="1"/>
          </p:cNvPicPr>
          <p:nvPr/>
        </p:nvPicPr>
        <p:blipFill>
          <a:blip r:embed="rId3"/>
          <a:stretch>
            <a:fillRect/>
          </a:stretch>
        </p:blipFill>
        <p:spPr>
          <a:xfrm>
            <a:off x="1512173" y="977007"/>
            <a:ext cx="9144000" cy="5242697"/>
          </a:xfrm>
          <a:prstGeom prst="rect">
            <a:avLst/>
          </a:prstGeom>
        </p:spPr>
      </p:pic>
    </p:spTree>
    <p:extLst>
      <p:ext uri="{BB962C8B-B14F-4D97-AF65-F5344CB8AC3E}">
        <p14:creationId xmlns:p14="http://schemas.microsoft.com/office/powerpoint/2010/main" val="21377341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ctrTitle"/>
          </p:nvPr>
        </p:nvSpPr>
        <p:spPr>
          <a:xfrm>
            <a:off x="2062164" y="115889"/>
            <a:ext cx="7922269" cy="818802"/>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a:solidFill>
                  <a:schemeClr val="tx2"/>
                </a:solidFill>
              </a:rPr>
              <a:t>Kansantalous, työn tuottavuus</a:t>
            </a:r>
            <a:endParaRPr lang="fi-FI"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fld id="{E50E393C-88B3-4481-A7BE-E469CA16A396}" type="slidenum">
              <a:rPr lang="fi-FI" altLang="fi-FI" sz="1200">
                <a:solidFill>
                  <a:srgbClr val="898989"/>
                </a:solidFill>
                <a:cs typeface="Arial" panose="020B0604020202020204" pitchFamily="34" charset="0"/>
              </a:rPr>
              <a:pPr fontAlgn="base">
                <a:spcBef>
                  <a:spcPct val="0"/>
                </a:spcBef>
                <a:spcAft>
                  <a:spcPct val="0"/>
                </a:spcAft>
                <a:buNone/>
              </a:pPr>
              <a:t>11</a:t>
            </a:fld>
            <a:endParaRPr lang="fi-FI" altLang="fi-FI" sz="1200">
              <a:solidFill>
                <a:srgbClr val="898989"/>
              </a:solidFill>
              <a:cs typeface="Arial" panose="020B0604020202020204" pitchFamily="34" charset="0"/>
            </a:endParaRPr>
          </a:p>
        </p:txBody>
      </p:sp>
      <p:pic>
        <p:nvPicPr>
          <p:cNvPr id="3" name="Picture 2">
            <a:extLst>
              <a:ext uri="{FF2B5EF4-FFF2-40B4-BE49-F238E27FC236}">
                <a16:creationId xmlns:a16="http://schemas.microsoft.com/office/drawing/2014/main" id="{C9101AFC-6160-4091-8FEF-D081B6D9A27E}"/>
              </a:ext>
            </a:extLst>
          </p:cNvPr>
          <p:cNvPicPr>
            <a:picLocks noChangeAspect="1"/>
          </p:cNvPicPr>
          <p:nvPr/>
        </p:nvPicPr>
        <p:blipFill>
          <a:blip r:embed="rId3"/>
          <a:stretch>
            <a:fillRect/>
          </a:stretch>
        </p:blipFill>
        <p:spPr>
          <a:xfrm>
            <a:off x="2933533" y="982414"/>
            <a:ext cx="7671791" cy="5764122"/>
          </a:xfrm>
          <a:prstGeom prst="rect">
            <a:avLst/>
          </a:prstGeom>
        </p:spPr>
      </p:pic>
      <p:sp>
        <p:nvSpPr>
          <p:cNvPr id="4" name="Rectangle 3">
            <a:extLst>
              <a:ext uri="{FF2B5EF4-FFF2-40B4-BE49-F238E27FC236}">
                <a16:creationId xmlns:a16="http://schemas.microsoft.com/office/drawing/2014/main" id="{77C42493-F194-41C0-8420-C463248C48FE}"/>
              </a:ext>
            </a:extLst>
          </p:cNvPr>
          <p:cNvSpPr/>
          <p:nvPr/>
        </p:nvSpPr>
        <p:spPr>
          <a:xfrm>
            <a:off x="2999656" y="1196753"/>
            <a:ext cx="6400800" cy="830997"/>
          </a:xfrm>
          <a:prstGeom prst="rect">
            <a:avLst/>
          </a:prstGeom>
        </p:spPr>
        <p:txBody>
          <a:bodyPr wrap="square">
            <a:spAutoFit/>
          </a:bodyPr>
          <a:lstStyle/>
          <a:p>
            <a:pPr eaLnBrk="0" fontAlgn="base" hangingPunct="0">
              <a:spcBef>
                <a:spcPct val="0"/>
              </a:spcBef>
              <a:spcAft>
                <a:spcPct val="0"/>
              </a:spcAft>
            </a:pPr>
            <a:r>
              <a:rPr lang="fi-FI" sz="1200" dirty="0">
                <a:solidFill>
                  <a:prstClr val="black"/>
                </a:solidFill>
                <a:latin typeface="Arial" panose="020B0604020202020204" pitchFamily="34" charset="0"/>
                <a:cs typeface="Arial" panose="020B0604020202020204" pitchFamily="34" charset="0"/>
              </a:rPr>
              <a:t>Talouden kasvu on keskeisin hyvinvoinnin kohenemisen lähde. Tuottavuus ei ole kaikki kaikessa, mutta pitkällä tähtäimellä kansantalouden kyky kohentaa elintasoa ja elämän laatua riippuu lähinnä vain työn tuottavuudesta, sillä työntekijöiden keskimääräinen työ-tuntimäärä ei voi olla miten suuri hyvänsä (</a:t>
            </a:r>
            <a:r>
              <a:rPr lang="fi-FI" sz="1200" dirty="0" err="1">
                <a:solidFill>
                  <a:prstClr val="black"/>
                </a:solidFill>
                <a:latin typeface="Arial" panose="020B0604020202020204" pitchFamily="34" charset="0"/>
                <a:cs typeface="Arial" panose="020B0604020202020204" pitchFamily="34" charset="0"/>
              </a:rPr>
              <a:t>Krugman</a:t>
            </a:r>
            <a:r>
              <a:rPr lang="fi-FI" sz="1200" dirty="0">
                <a:solidFill>
                  <a:prstClr val="black"/>
                </a:solidFill>
                <a:latin typeface="Arial" panose="020B0604020202020204" pitchFamily="34" charset="0"/>
                <a:cs typeface="Arial" panose="020B0604020202020204" pitchFamily="34" charset="0"/>
              </a:rPr>
              <a:t>, 1994)</a:t>
            </a:r>
          </a:p>
        </p:txBody>
      </p:sp>
      <p:sp>
        <p:nvSpPr>
          <p:cNvPr id="5" name="TextBox 4">
            <a:extLst>
              <a:ext uri="{FF2B5EF4-FFF2-40B4-BE49-F238E27FC236}">
                <a16:creationId xmlns:a16="http://schemas.microsoft.com/office/drawing/2014/main" id="{B1D33FD2-A35B-4F30-8E24-B67D3ACE6E7F}"/>
              </a:ext>
            </a:extLst>
          </p:cNvPr>
          <p:cNvSpPr txBox="1"/>
          <p:nvPr/>
        </p:nvSpPr>
        <p:spPr>
          <a:xfrm>
            <a:off x="10085832" y="2406237"/>
            <a:ext cx="1496568" cy="1015663"/>
          </a:xfrm>
          <a:prstGeom prst="rect">
            <a:avLst/>
          </a:prstGeom>
          <a:noFill/>
        </p:spPr>
        <p:txBody>
          <a:bodyPr wrap="square" rtlCol="0">
            <a:spAutoFit/>
          </a:bodyPr>
          <a:lstStyle/>
          <a:p>
            <a:r>
              <a:rPr lang="fi-FI" sz="1000" dirty="0"/>
              <a:t>Kokonaistuottavuudella tarkoitetaan sitä osaa arvonlisäyksen kasvusta, jota ei voida selittää tuotantopanosten (työ, pääoma) kasvulla.</a:t>
            </a:r>
          </a:p>
        </p:txBody>
      </p:sp>
    </p:spTree>
    <p:extLst>
      <p:ext uri="{BB962C8B-B14F-4D97-AF65-F5344CB8AC3E}">
        <p14:creationId xmlns:p14="http://schemas.microsoft.com/office/powerpoint/2010/main" val="1761910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ctrTitle"/>
          </p:nvPr>
        </p:nvSpPr>
        <p:spPr>
          <a:xfrm>
            <a:off x="2062164" y="115889"/>
            <a:ext cx="7778253" cy="365126"/>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a:solidFill>
                  <a:schemeClr val="tx2"/>
                </a:solidFill>
              </a:rPr>
              <a:t>Aluetalous, työn tuottavuus</a:t>
            </a:r>
            <a:endParaRPr lang="fi-FI"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fld id="{E50E393C-88B3-4481-A7BE-E469CA16A396}" type="slidenum">
              <a:rPr lang="fi-FI" altLang="fi-FI" sz="1200">
                <a:solidFill>
                  <a:srgbClr val="898989"/>
                </a:solidFill>
                <a:cs typeface="Arial" panose="020B0604020202020204" pitchFamily="34" charset="0"/>
              </a:rPr>
              <a:pPr fontAlgn="base">
                <a:spcBef>
                  <a:spcPct val="0"/>
                </a:spcBef>
                <a:spcAft>
                  <a:spcPct val="0"/>
                </a:spcAft>
                <a:buNone/>
              </a:pPr>
              <a:t>12</a:t>
            </a:fld>
            <a:endParaRPr lang="fi-FI" altLang="fi-FI" sz="1200">
              <a:solidFill>
                <a:srgbClr val="898989"/>
              </a:solidFill>
              <a:cs typeface="Arial" panose="020B0604020202020204" pitchFamily="34" charset="0"/>
            </a:endParaRPr>
          </a:p>
        </p:txBody>
      </p:sp>
      <p:sp>
        <p:nvSpPr>
          <p:cNvPr id="3" name="TextBox 2">
            <a:extLst>
              <a:ext uri="{FF2B5EF4-FFF2-40B4-BE49-F238E27FC236}">
                <a16:creationId xmlns:a16="http://schemas.microsoft.com/office/drawing/2014/main" id="{567BCADB-092C-40A8-A416-AA6EF40D7723}"/>
              </a:ext>
            </a:extLst>
          </p:cNvPr>
          <p:cNvSpPr txBox="1"/>
          <p:nvPr/>
        </p:nvSpPr>
        <p:spPr>
          <a:xfrm>
            <a:off x="9093802" y="4797152"/>
            <a:ext cx="1465466" cy="215444"/>
          </a:xfrm>
          <a:prstGeom prst="rect">
            <a:avLst/>
          </a:prstGeom>
          <a:noFill/>
        </p:spPr>
        <p:txBody>
          <a:bodyPr wrap="none" rtlCol="0">
            <a:spAutoFit/>
          </a:bodyPr>
          <a:lstStyle/>
          <a:p>
            <a:pPr eaLnBrk="0" fontAlgn="base" hangingPunct="0">
              <a:spcBef>
                <a:spcPct val="0"/>
              </a:spcBef>
              <a:spcAft>
                <a:spcPct val="0"/>
              </a:spcAft>
            </a:pPr>
            <a:r>
              <a:rPr lang="fi-FI" sz="800" dirty="0">
                <a:solidFill>
                  <a:prstClr val="black"/>
                </a:solidFill>
                <a:latin typeface="Arial" panose="020B0604020202020204" pitchFamily="34" charset="0"/>
                <a:cs typeface="Arial" panose="020B0604020202020204" pitchFamily="34" charset="0"/>
              </a:rPr>
              <a:t>Laskennallinen, ei reaalinen</a:t>
            </a:r>
          </a:p>
        </p:txBody>
      </p:sp>
      <p:sp>
        <p:nvSpPr>
          <p:cNvPr id="7" name="TextBox 6">
            <a:extLst>
              <a:ext uri="{FF2B5EF4-FFF2-40B4-BE49-F238E27FC236}">
                <a16:creationId xmlns:a16="http://schemas.microsoft.com/office/drawing/2014/main" id="{9CB29564-CBCD-4248-8AAA-90454839BC15}"/>
              </a:ext>
            </a:extLst>
          </p:cNvPr>
          <p:cNvSpPr txBox="1"/>
          <p:nvPr/>
        </p:nvSpPr>
        <p:spPr>
          <a:xfrm>
            <a:off x="4943872" y="6230322"/>
            <a:ext cx="5350876" cy="461665"/>
          </a:xfrm>
          <a:prstGeom prst="rect">
            <a:avLst/>
          </a:prstGeom>
          <a:noFill/>
        </p:spPr>
        <p:txBody>
          <a:bodyPr wrap="square" rtlCol="0">
            <a:spAutoFit/>
          </a:bodyPr>
          <a:lstStyle/>
          <a:p>
            <a:pPr eaLnBrk="0" fontAlgn="base" hangingPunct="0">
              <a:spcBef>
                <a:spcPct val="0"/>
              </a:spcBef>
              <a:spcAft>
                <a:spcPct val="0"/>
              </a:spcAft>
            </a:pPr>
            <a:r>
              <a:rPr lang="fi-FI" sz="1200" dirty="0">
                <a:solidFill>
                  <a:prstClr val="black"/>
                </a:solidFill>
                <a:latin typeface="Arial" panose="020B0604020202020204" pitchFamily="34" charset="0"/>
                <a:cs typeface="Arial" panose="020B0604020202020204" pitchFamily="34" charset="0"/>
              </a:rPr>
              <a:t>Arvonlisäys sisältää palkat, voitot, vuokrat  ja poistot yms. eriä. Toimi-aloittaisten arvonlisäysten summasta muodostuu BKT.</a:t>
            </a:r>
          </a:p>
        </p:txBody>
      </p:sp>
      <p:pic>
        <p:nvPicPr>
          <p:cNvPr id="4" name="Picture 3">
            <a:extLst>
              <a:ext uri="{FF2B5EF4-FFF2-40B4-BE49-F238E27FC236}">
                <a16:creationId xmlns:a16="http://schemas.microsoft.com/office/drawing/2014/main" id="{E53F7F63-D776-4529-9AA2-E8FC50E187B8}"/>
              </a:ext>
            </a:extLst>
          </p:cNvPr>
          <p:cNvPicPr>
            <a:picLocks noChangeAspect="1"/>
          </p:cNvPicPr>
          <p:nvPr/>
        </p:nvPicPr>
        <p:blipFill>
          <a:blip r:embed="rId3"/>
          <a:stretch>
            <a:fillRect/>
          </a:stretch>
        </p:blipFill>
        <p:spPr>
          <a:xfrm>
            <a:off x="1919537" y="563379"/>
            <a:ext cx="7198197" cy="5385901"/>
          </a:xfrm>
          <a:prstGeom prst="rect">
            <a:avLst/>
          </a:prstGeom>
        </p:spPr>
      </p:pic>
    </p:spTree>
    <p:extLst>
      <p:ext uri="{BB962C8B-B14F-4D97-AF65-F5344CB8AC3E}">
        <p14:creationId xmlns:p14="http://schemas.microsoft.com/office/powerpoint/2010/main" val="32411397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240016" y="620689"/>
            <a:ext cx="4232890" cy="2585323"/>
          </a:xfrm>
          <a:prstGeom prst="rect">
            <a:avLst/>
          </a:prstGeom>
          <a:noFill/>
        </p:spPr>
        <p:txBody>
          <a:bodyPr wrap="none" rtlCol="0">
            <a:spAutoFit/>
          </a:bodyPr>
          <a:lstStyle/>
          <a:p>
            <a:pPr eaLnBrk="0" fontAlgn="base" hangingPunct="0">
              <a:spcBef>
                <a:spcPct val="0"/>
              </a:spcBef>
              <a:spcAft>
                <a:spcPct val="0"/>
              </a:spcAft>
            </a:pPr>
            <a:r>
              <a:rPr lang="fi-FI" dirty="0">
                <a:solidFill>
                  <a:prstClr val="black"/>
                </a:solidFill>
                <a:latin typeface="Arial" panose="020B0604020202020204" pitchFamily="34" charset="0"/>
                <a:cs typeface="Arial" panose="020B0604020202020204" pitchFamily="34" charset="0"/>
              </a:rPr>
              <a:t>Vihreällä monipuolisimman teollisuuden</a:t>
            </a:r>
          </a:p>
          <a:p>
            <a:pPr eaLnBrk="0" fontAlgn="base" hangingPunct="0">
              <a:spcBef>
                <a:spcPct val="0"/>
              </a:spcBef>
              <a:spcAft>
                <a:spcPct val="0"/>
              </a:spcAft>
            </a:pPr>
            <a:r>
              <a:rPr lang="fi-FI" dirty="0">
                <a:solidFill>
                  <a:prstClr val="black"/>
                </a:solidFill>
                <a:latin typeface="Arial" panose="020B0604020202020204" pitchFamily="34" charset="0"/>
                <a:cs typeface="Arial" panose="020B0604020202020204" pitchFamily="34" charset="0"/>
              </a:rPr>
              <a:t>rakenteen (TOL C) seutukunnat,</a:t>
            </a:r>
          </a:p>
          <a:p>
            <a:pPr eaLnBrk="0" fontAlgn="base" hangingPunct="0">
              <a:spcBef>
                <a:spcPct val="0"/>
              </a:spcBef>
              <a:spcAft>
                <a:spcPct val="0"/>
              </a:spcAft>
            </a:pPr>
            <a:r>
              <a:rPr lang="fi-FI" dirty="0">
                <a:solidFill>
                  <a:prstClr val="black"/>
                </a:solidFill>
                <a:latin typeface="Arial" panose="020B0604020202020204" pitchFamily="34" charset="0"/>
                <a:cs typeface="Arial" panose="020B0604020202020204" pitchFamily="34" charset="0"/>
              </a:rPr>
              <a:t>punaisella heikoimmat (v. 2018),</a:t>
            </a:r>
          </a:p>
          <a:p>
            <a:pPr eaLnBrk="0" fontAlgn="base" hangingPunct="0">
              <a:spcBef>
                <a:spcPct val="0"/>
              </a:spcBef>
              <a:spcAft>
                <a:spcPct val="0"/>
              </a:spcAft>
            </a:pPr>
            <a:r>
              <a:rPr lang="fi-FI" dirty="0">
                <a:solidFill>
                  <a:prstClr val="black"/>
                </a:solidFill>
                <a:latin typeface="Arial" panose="020B0604020202020204" pitchFamily="34" charset="0"/>
                <a:cs typeface="Arial" panose="020B0604020202020204" pitchFamily="34" charset="0"/>
              </a:rPr>
              <a:t>Porin seutukunta sijalla 10, </a:t>
            </a:r>
          </a:p>
          <a:p>
            <a:pPr eaLnBrk="0" fontAlgn="base" hangingPunct="0">
              <a:spcBef>
                <a:spcPct val="0"/>
              </a:spcBef>
              <a:spcAft>
                <a:spcPct val="0"/>
              </a:spcAft>
            </a:pPr>
            <a:r>
              <a:rPr lang="en-US" dirty="0" err="1">
                <a:solidFill>
                  <a:prstClr val="black"/>
                </a:solidFill>
                <a:latin typeface="Arial" panose="020B0604020202020204" pitchFamily="34" charset="0"/>
                <a:cs typeface="Arial" panose="020B0604020202020204" pitchFamily="34" charset="0"/>
              </a:rPr>
              <a:t>Pohjois-Satakunta</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sijalla</a:t>
            </a:r>
            <a:r>
              <a:rPr lang="en-US" dirty="0">
                <a:solidFill>
                  <a:prstClr val="black"/>
                </a:solidFill>
                <a:latin typeface="Arial" panose="020B0604020202020204" pitchFamily="34" charset="0"/>
                <a:cs typeface="Arial" panose="020B0604020202020204" pitchFamily="34" charset="0"/>
              </a:rPr>
              <a:t> 20 ja</a:t>
            </a:r>
          </a:p>
          <a:p>
            <a:pPr eaLnBrk="0" fontAlgn="base" hangingPunct="0">
              <a:spcBef>
                <a:spcPct val="0"/>
              </a:spcBef>
              <a:spcAft>
                <a:spcPct val="0"/>
              </a:spcAft>
            </a:pPr>
            <a:r>
              <a:rPr lang="fi-FI" dirty="0">
                <a:solidFill>
                  <a:prstClr val="black"/>
                </a:solidFill>
                <a:latin typeface="Arial" panose="020B0604020202020204" pitchFamily="34" charset="0"/>
                <a:cs typeface="Arial" panose="020B0604020202020204" pitchFamily="34" charset="0"/>
              </a:rPr>
              <a:t>Rauman seutukunta sijalla 23</a:t>
            </a:r>
            <a:r>
              <a:rPr lang="en-US" dirty="0">
                <a:solidFill>
                  <a:prstClr val="black"/>
                </a:solidFill>
                <a:latin typeface="Arial" panose="020B0604020202020204" pitchFamily="34" charset="0"/>
                <a:cs typeface="Arial" panose="020B0604020202020204" pitchFamily="34" charset="0"/>
              </a:rPr>
              <a:t> </a:t>
            </a:r>
          </a:p>
          <a:p>
            <a:pPr eaLnBrk="0" fontAlgn="base" hangingPunct="0">
              <a:spcBef>
                <a:spcPct val="0"/>
              </a:spcBef>
              <a:spcAft>
                <a:spcPct val="0"/>
              </a:spcAft>
            </a:pPr>
            <a:r>
              <a:rPr lang="en-US" dirty="0">
                <a:solidFill>
                  <a:prstClr val="black"/>
                </a:solidFill>
                <a:latin typeface="Arial" panose="020B0604020202020204" pitchFamily="34" charset="0"/>
                <a:cs typeface="Arial" panose="020B0604020202020204" pitchFamily="34" charset="0"/>
              </a:rPr>
              <a:t>70 </a:t>
            </a:r>
            <a:r>
              <a:rPr lang="en-US" dirty="0" err="1">
                <a:solidFill>
                  <a:prstClr val="black"/>
                </a:solidFill>
                <a:latin typeface="Arial" panose="020B0604020202020204" pitchFamily="34" charset="0"/>
                <a:cs typeface="Arial" panose="020B0604020202020204" pitchFamily="34" charset="0"/>
              </a:rPr>
              <a:t>seutukunnan</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joukossa</a:t>
            </a:r>
            <a:r>
              <a:rPr lang="en-US" dirty="0">
                <a:solidFill>
                  <a:prstClr val="black"/>
                </a:solidFill>
                <a:latin typeface="Arial" panose="020B0604020202020204" pitchFamily="34" charset="0"/>
                <a:cs typeface="Arial" panose="020B0604020202020204" pitchFamily="34" charset="0"/>
              </a:rPr>
              <a:t>.</a:t>
            </a:r>
          </a:p>
          <a:p>
            <a:pPr eaLnBrk="0" fontAlgn="base" hangingPunct="0">
              <a:spcBef>
                <a:spcPct val="0"/>
              </a:spcBef>
              <a:spcAft>
                <a:spcPct val="0"/>
              </a:spcAft>
            </a:pPr>
            <a:r>
              <a:rPr lang="en-US" dirty="0" err="1">
                <a:solidFill>
                  <a:prstClr val="black"/>
                </a:solidFill>
                <a:latin typeface="Arial" panose="020B0604020202020204" pitchFamily="34" charset="0"/>
                <a:cs typeface="Arial" panose="020B0604020202020204" pitchFamily="34" charset="0"/>
              </a:rPr>
              <a:t>Maakunnittain</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Satakunta</a:t>
            </a:r>
            <a:r>
              <a:rPr lang="en-US" dirty="0">
                <a:solidFill>
                  <a:prstClr val="black"/>
                </a:solidFill>
                <a:latin typeface="Arial" panose="020B0604020202020204" pitchFamily="34" charset="0"/>
                <a:cs typeface="Arial" panose="020B0604020202020204" pitchFamily="34" charset="0"/>
              </a:rPr>
              <a:t> on </a:t>
            </a:r>
            <a:r>
              <a:rPr lang="en-US" dirty="0" err="1">
                <a:solidFill>
                  <a:prstClr val="black"/>
                </a:solidFill>
                <a:latin typeface="Arial" panose="020B0604020202020204" pitchFamily="34" charset="0"/>
                <a:cs typeface="Arial" panose="020B0604020202020204" pitchFamily="34" charset="0"/>
              </a:rPr>
              <a:t>sijalla</a:t>
            </a:r>
            <a:r>
              <a:rPr lang="en-US" dirty="0">
                <a:solidFill>
                  <a:prstClr val="black"/>
                </a:solidFill>
                <a:latin typeface="Arial" panose="020B0604020202020204" pitchFamily="34" charset="0"/>
                <a:cs typeface="Arial" panose="020B0604020202020204" pitchFamily="34" charset="0"/>
              </a:rPr>
              <a:t> 5 </a:t>
            </a:r>
          </a:p>
          <a:p>
            <a:pPr eaLnBrk="0" fontAlgn="base" hangingPunct="0">
              <a:spcBef>
                <a:spcPct val="0"/>
              </a:spcBef>
              <a:spcAft>
                <a:spcPct val="0"/>
              </a:spcAft>
            </a:pPr>
            <a:r>
              <a:rPr lang="en-US" dirty="0">
                <a:solidFill>
                  <a:prstClr val="black"/>
                </a:solidFill>
                <a:latin typeface="Arial" panose="020B0604020202020204" pitchFamily="34" charset="0"/>
                <a:cs typeface="Arial" panose="020B0604020202020204" pitchFamily="34" charset="0"/>
              </a:rPr>
              <a:t>19 </a:t>
            </a:r>
            <a:r>
              <a:rPr lang="en-US" dirty="0" err="1">
                <a:solidFill>
                  <a:prstClr val="black"/>
                </a:solidFill>
                <a:latin typeface="Arial" panose="020B0604020202020204" pitchFamily="34" charset="0"/>
                <a:cs typeface="Arial" panose="020B0604020202020204" pitchFamily="34" charset="0"/>
              </a:rPr>
              <a:t>maakunnan</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joukossa</a:t>
            </a:r>
            <a:r>
              <a:rPr lang="en-US" dirty="0">
                <a:solidFill>
                  <a:prstClr val="black"/>
                </a:solidFill>
                <a:latin typeface="Arial" panose="020B0604020202020204" pitchFamily="34" charset="0"/>
                <a:cs typeface="Arial" panose="020B0604020202020204" pitchFamily="34" charset="0"/>
              </a:rPr>
              <a:t>.</a:t>
            </a:r>
            <a:endParaRPr lang="fi-FI" dirty="0">
              <a:solidFill>
                <a:prstClr val="black"/>
              </a:solidFill>
              <a:latin typeface="Arial" panose="020B0604020202020204" pitchFamily="34" charset="0"/>
              <a:cs typeface="Arial" panose="020B0604020202020204" pitchFamily="34" charset="0"/>
            </a:endParaRPr>
          </a:p>
        </p:txBody>
      </p:sp>
      <p:sp>
        <p:nvSpPr>
          <p:cNvPr id="8" name="Right Arrow 7"/>
          <p:cNvSpPr/>
          <p:nvPr/>
        </p:nvSpPr>
        <p:spPr>
          <a:xfrm>
            <a:off x="6456040" y="3217760"/>
            <a:ext cx="835978" cy="360000"/>
          </a:xfrm>
          <a:prstGeom prst="rightArrow">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 name="Rectangle 1"/>
          <p:cNvSpPr/>
          <p:nvPr/>
        </p:nvSpPr>
        <p:spPr>
          <a:xfrm>
            <a:off x="6194726" y="3597509"/>
            <a:ext cx="4557658" cy="646331"/>
          </a:xfrm>
          <a:prstGeom prst="rect">
            <a:avLst/>
          </a:prstGeom>
        </p:spPr>
        <p:txBody>
          <a:bodyPr wrap="none">
            <a:spAutoFit/>
          </a:bodyPr>
          <a:lstStyle/>
          <a:p>
            <a:pPr eaLnBrk="0" fontAlgn="base" hangingPunct="0">
              <a:spcBef>
                <a:spcPct val="0"/>
              </a:spcBef>
              <a:spcAft>
                <a:spcPct val="0"/>
              </a:spcAft>
            </a:pPr>
            <a:r>
              <a:rPr lang="fi-FI" b="1" u="sng" dirty="0">
                <a:solidFill>
                  <a:srgbClr val="002060"/>
                </a:solidFill>
                <a:latin typeface="Arial" panose="020B0604020202020204" pitchFamily="34" charset="0"/>
                <a:cs typeface="Arial" panose="020B0604020202020204" pitchFamily="34" charset="0"/>
              </a:rPr>
              <a:t>Satakunnan resilienssi on melko vahva!</a:t>
            </a:r>
          </a:p>
          <a:p>
            <a:pPr eaLnBrk="0" fontAlgn="base" hangingPunct="0">
              <a:spcBef>
                <a:spcPct val="0"/>
              </a:spcBef>
              <a:spcAft>
                <a:spcPct val="0"/>
              </a:spcAft>
            </a:pPr>
            <a:endParaRPr lang="fi-FI" b="1" u="sng" dirty="0">
              <a:solidFill>
                <a:srgbClr val="002060"/>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4B6DBC5C-8B53-40D8-8770-81A2EC311E40}"/>
              </a:ext>
            </a:extLst>
          </p:cNvPr>
          <p:cNvPicPr>
            <a:picLocks noChangeAspect="1"/>
          </p:cNvPicPr>
          <p:nvPr/>
        </p:nvPicPr>
        <p:blipFill>
          <a:blip r:embed="rId2"/>
          <a:stretch>
            <a:fillRect/>
          </a:stretch>
        </p:blipFill>
        <p:spPr>
          <a:xfrm>
            <a:off x="1918895" y="122862"/>
            <a:ext cx="4376805" cy="6189796"/>
          </a:xfrm>
          <a:prstGeom prst="rect">
            <a:avLst/>
          </a:prstGeom>
        </p:spPr>
      </p:pic>
    </p:spTree>
    <p:extLst>
      <p:ext uri="{BB962C8B-B14F-4D97-AF65-F5344CB8AC3E}">
        <p14:creationId xmlns:p14="http://schemas.microsoft.com/office/powerpoint/2010/main" val="9233986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ctrTitle"/>
          </p:nvPr>
        </p:nvSpPr>
        <p:spPr>
          <a:xfrm>
            <a:off x="1387477" y="28738"/>
            <a:ext cx="7798445" cy="465993"/>
          </a:xfrm>
        </p:spPr>
        <p:txBody>
          <a:bodyPr>
            <a:noAutofit/>
          </a:bodyPr>
          <a:lstStyle/>
          <a:p>
            <a:r>
              <a:rPr lang="fi-FI" sz="2800" b="1" cap="all" dirty="0" err="1">
                <a:solidFill>
                  <a:srgbClr val="0070C0"/>
                </a:solidFill>
                <a:effectLst>
                  <a:outerShdw blurRad="38100" dist="38100" dir="2700000" algn="tl">
                    <a:srgbClr val="000000">
                      <a:alpha val="43137"/>
                    </a:srgbClr>
                  </a:outerShdw>
                </a:effectLst>
              </a:rPr>
              <a:t>satakunnaN</a:t>
            </a:r>
            <a:r>
              <a:rPr lang="fi-FI" sz="2800" b="1" cap="all" dirty="0">
                <a:solidFill>
                  <a:srgbClr val="0070C0"/>
                </a:solidFill>
                <a:effectLst>
                  <a:outerShdw blurRad="38100" dist="38100" dir="2700000" algn="tl">
                    <a:srgbClr val="000000">
                      <a:alpha val="43137"/>
                    </a:srgbClr>
                  </a:outerShdw>
                </a:effectLst>
              </a:rPr>
              <a:t> NOUSUTRENDEJÄ 2010-2020</a:t>
            </a:r>
          </a:p>
        </p:txBody>
      </p:sp>
      <p:sp>
        <p:nvSpPr>
          <p:cNvPr id="9" name="Tekstiruutu 8"/>
          <p:cNvSpPr txBox="1"/>
          <p:nvPr/>
        </p:nvSpPr>
        <p:spPr>
          <a:xfrm>
            <a:off x="10404050" y="3401344"/>
            <a:ext cx="307777" cy="992455"/>
          </a:xfrm>
          <a:prstGeom prst="rect">
            <a:avLst/>
          </a:prstGeom>
          <a:noFill/>
        </p:spPr>
        <p:txBody>
          <a:bodyPr vert="vert270" wrap="square" rtlCol="0">
            <a:spAutoFit/>
          </a:bodyPr>
          <a:lstStyle/>
          <a:p>
            <a:r>
              <a:rPr lang="fi-FI" sz="800" dirty="0">
                <a:solidFill>
                  <a:prstClr val="black"/>
                </a:solidFill>
                <a:latin typeface="Calibri" panose="020F0502020204030204"/>
                <a:cs typeface="Arial" panose="020B0604020202020204" pitchFamily="34" charset="0"/>
              </a:rPr>
              <a:t>Tilastokeskus 2021</a:t>
            </a:r>
          </a:p>
        </p:txBody>
      </p:sp>
      <p:sp>
        <p:nvSpPr>
          <p:cNvPr id="57" name="Suorakulmio 56"/>
          <p:cNvSpPr/>
          <p:nvPr/>
        </p:nvSpPr>
        <p:spPr>
          <a:xfrm>
            <a:off x="2380462" y="4227025"/>
            <a:ext cx="7544055" cy="1667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prstClr val="white"/>
              </a:solidFill>
              <a:latin typeface="Calibri"/>
            </a:endParaRPr>
          </a:p>
        </p:txBody>
      </p:sp>
      <p:sp>
        <p:nvSpPr>
          <p:cNvPr id="3" name="Kaarinuoli vasemmalle 2"/>
          <p:cNvSpPr/>
          <p:nvPr/>
        </p:nvSpPr>
        <p:spPr>
          <a:xfrm rot="15276112" flipH="1">
            <a:off x="8194464" y="4207035"/>
            <a:ext cx="533435" cy="1784551"/>
          </a:xfrm>
          <a:prstGeom prst="curvedLeftArrow">
            <a:avLst>
              <a:gd name="adj1" fmla="val 25000"/>
              <a:gd name="adj2" fmla="val 99647"/>
              <a:gd name="adj3" fmla="val 3580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prstClr val="black"/>
              </a:solidFill>
              <a:latin typeface="Calibri"/>
            </a:endParaRPr>
          </a:p>
        </p:txBody>
      </p:sp>
      <p:sp>
        <p:nvSpPr>
          <p:cNvPr id="5" name="Pyöristetty suorakulmio 4"/>
          <p:cNvSpPr/>
          <p:nvPr/>
        </p:nvSpPr>
        <p:spPr>
          <a:xfrm>
            <a:off x="7676499" y="3462273"/>
            <a:ext cx="2662377" cy="1000840"/>
          </a:xfrm>
          <a:prstGeom prst="roundRect">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400" b="1" dirty="0">
                <a:solidFill>
                  <a:srgbClr val="0070C0"/>
                </a:solidFill>
                <a:latin typeface="Calibri"/>
              </a:rPr>
              <a:t>Satakunnassa on runsaasti  nousevia aloja ja rakenteellisia vahvuuksia, joilla on vaikutusta alueen talouskasvuun.</a:t>
            </a:r>
          </a:p>
        </p:txBody>
      </p:sp>
      <p:sp>
        <p:nvSpPr>
          <p:cNvPr id="58" name="Pyöristetty suorakulmio 9"/>
          <p:cNvSpPr/>
          <p:nvPr/>
        </p:nvSpPr>
        <p:spPr>
          <a:xfrm>
            <a:off x="5244340" y="1789715"/>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fi-FI" sz="1200" dirty="0">
              <a:solidFill>
                <a:prstClr val="white">
                  <a:lumMod val="50000"/>
                </a:prstClr>
              </a:solidFill>
              <a:latin typeface="Calibri"/>
            </a:endParaRPr>
          </a:p>
        </p:txBody>
      </p:sp>
      <p:pic>
        <p:nvPicPr>
          <p:cNvPr id="16" name="Kuva 42"/>
          <p:cNvPicPr>
            <a:picLocks noChangeAspect="1"/>
          </p:cNvPicPr>
          <p:nvPr/>
        </p:nvPicPr>
        <p:blipFill>
          <a:blip r:embed="rId2" cstate="print">
            <a:duotone>
              <a:prstClr val="black"/>
              <a:schemeClr val="tx2">
                <a:tint val="45000"/>
                <a:satMod val="400000"/>
              </a:schemeClr>
            </a:duotone>
            <a:lum bright="21000"/>
            <a:extLst>
              <a:ext uri="{BEBA8EAE-BF5A-486C-A8C5-ECC9F3942E4B}">
                <a14:imgProps xmlns:a14="http://schemas.microsoft.com/office/drawing/2010/main">
                  <a14:imgLayer r:embed="rId3">
                    <a14:imgEffect>
                      <a14:artisticCrisscrossEtching/>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9453338" y="1"/>
            <a:ext cx="1193314" cy="1138209"/>
          </a:xfrm>
          <a:prstGeom prst="rect">
            <a:avLst/>
          </a:prstGeom>
        </p:spPr>
      </p:pic>
      <p:sp>
        <p:nvSpPr>
          <p:cNvPr id="17" name="Tekstiruutu 34"/>
          <p:cNvSpPr txBox="1"/>
          <p:nvPr/>
        </p:nvSpPr>
        <p:spPr>
          <a:xfrm>
            <a:off x="7452356" y="1120056"/>
            <a:ext cx="3110660" cy="707886"/>
          </a:xfrm>
          <a:prstGeom prst="rect">
            <a:avLst/>
          </a:prstGeom>
          <a:noFill/>
        </p:spPr>
        <p:txBody>
          <a:bodyPr wrap="none" rtlCol="0">
            <a:spAutoFit/>
          </a:bodyPr>
          <a:lstStyle/>
          <a:p>
            <a:r>
              <a:rPr lang="fi-FI" sz="2000" b="1" dirty="0">
                <a:solidFill>
                  <a:prstClr val="white">
                    <a:lumMod val="50000"/>
                  </a:prstClr>
                </a:solidFill>
                <a:effectLst>
                  <a:outerShdw blurRad="38100" dist="38100" dir="2700000" algn="tl">
                    <a:srgbClr val="000000">
                      <a:alpha val="43137"/>
                    </a:srgbClr>
                  </a:outerShdw>
                </a:effectLst>
                <a:latin typeface="Calibri" panose="020F0502020204030204"/>
                <a:cs typeface="Arial" panose="020B0604020202020204" pitchFamily="34" charset="0"/>
              </a:rPr>
              <a:t>Liikevaihdon kasvu yli 10 % </a:t>
            </a:r>
          </a:p>
          <a:p>
            <a:r>
              <a:rPr lang="fi-FI" sz="2000" b="1" dirty="0">
                <a:solidFill>
                  <a:prstClr val="white">
                    <a:lumMod val="50000"/>
                  </a:prstClr>
                </a:solidFill>
                <a:effectLst>
                  <a:outerShdw blurRad="38100" dist="38100" dir="2700000" algn="tl">
                    <a:srgbClr val="000000">
                      <a:alpha val="43137"/>
                    </a:srgbClr>
                  </a:outerShdw>
                </a:effectLst>
                <a:latin typeface="Calibri" panose="020F0502020204030204"/>
                <a:cs typeface="Arial" panose="020B0604020202020204" pitchFamily="34" charset="0"/>
              </a:rPr>
              <a:t>2010-2020*</a:t>
            </a:r>
            <a:endParaRPr lang="fi-FI" b="1" dirty="0">
              <a:solidFill>
                <a:prstClr val="white">
                  <a:lumMod val="50000"/>
                </a:prstClr>
              </a:solidFill>
              <a:effectLst>
                <a:outerShdw blurRad="38100" dist="38100" dir="2700000" algn="tl">
                  <a:srgbClr val="000000">
                    <a:alpha val="43137"/>
                  </a:srgbClr>
                </a:outerShdw>
              </a:effectLst>
              <a:latin typeface="Calibri" panose="020F0502020204030204"/>
              <a:cs typeface="Arial" panose="020B0604020202020204" pitchFamily="34" charset="0"/>
            </a:endParaRPr>
          </a:p>
        </p:txBody>
      </p:sp>
      <p:sp>
        <p:nvSpPr>
          <p:cNvPr id="18" name="Suorakulmio 20"/>
          <p:cNvSpPr/>
          <p:nvPr/>
        </p:nvSpPr>
        <p:spPr>
          <a:xfrm>
            <a:off x="7482575" y="2664435"/>
            <a:ext cx="2662376" cy="462049"/>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fi-FI" sz="1200" dirty="0">
                <a:solidFill>
                  <a:prstClr val="white">
                    <a:lumMod val="50000"/>
                  </a:prstClr>
                </a:solidFill>
                <a:latin typeface="Calibri"/>
              </a:rPr>
              <a:t>    </a:t>
            </a:r>
            <a:r>
              <a:rPr lang="fi-FI" sz="1400" b="1" dirty="0">
                <a:solidFill>
                  <a:prstClr val="white">
                    <a:lumMod val="50000"/>
                  </a:prstClr>
                </a:solidFill>
                <a:latin typeface="Calibri"/>
              </a:rPr>
              <a:t>Toimialat keskimäärin 3,5</a:t>
            </a:r>
            <a:r>
              <a:rPr lang="fi-FI" sz="1400" b="1" dirty="0">
                <a:solidFill>
                  <a:srgbClr val="00B0F0"/>
                </a:solidFill>
                <a:latin typeface="Calibri"/>
              </a:rPr>
              <a:t> </a:t>
            </a:r>
            <a:r>
              <a:rPr lang="fi-FI" sz="1400" b="1" dirty="0">
                <a:solidFill>
                  <a:prstClr val="white">
                    <a:lumMod val="50000"/>
                  </a:prstClr>
                </a:solidFill>
                <a:latin typeface="Calibri"/>
              </a:rPr>
              <a:t>%</a:t>
            </a:r>
          </a:p>
          <a:p>
            <a:pPr algn="ctr"/>
            <a:r>
              <a:rPr lang="fi-FI" sz="1400" b="1" dirty="0">
                <a:solidFill>
                  <a:prstClr val="white">
                    <a:lumMod val="50000"/>
                  </a:prstClr>
                </a:solidFill>
                <a:latin typeface="Calibri"/>
              </a:rPr>
              <a:t>      Teollisuus keskimäärin -4,8 % </a:t>
            </a:r>
          </a:p>
        </p:txBody>
      </p:sp>
      <p:sp>
        <p:nvSpPr>
          <p:cNvPr id="6" name="TextBox 5"/>
          <p:cNvSpPr txBox="1"/>
          <p:nvPr/>
        </p:nvSpPr>
        <p:spPr>
          <a:xfrm>
            <a:off x="1518457" y="1195320"/>
            <a:ext cx="3600666" cy="369332"/>
          </a:xfrm>
          <a:prstGeom prst="rect">
            <a:avLst/>
          </a:prstGeom>
          <a:noFill/>
        </p:spPr>
        <p:txBody>
          <a:bodyPr wrap="none" rtlCol="0">
            <a:spAutoFit/>
          </a:bodyPr>
          <a:lstStyle/>
          <a:p>
            <a:r>
              <a:rPr lang="fi-FI" dirty="0">
                <a:solidFill>
                  <a:prstClr val="black"/>
                </a:solidFill>
                <a:latin typeface="Britannic Bold" panose="020B0903060703020204" pitchFamily="34" charset="0"/>
                <a:cs typeface="Arial" panose="020B0604020202020204" pitchFamily="34" charset="0"/>
              </a:rPr>
              <a:t>Automaatio- ja robotiikkaklusteri</a:t>
            </a:r>
            <a:endParaRPr lang="en-US" dirty="0">
              <a:solidFill>
                <a:prstClr val="black"/>
              </a:solidFill>
              <a:latin typeface="Britannic Bold" panose="020B0903060703020204" pitchFamily="34" charset="0"/>
              <a:cs typeface="Arial" panose="020B0604020202020204" pitchFamily="34" charset="0"/>
            </a:endParaRPr>
          </a:p>
        </p:txBody>
      </p:sp>
      <p:sp>
        <p:nvSpPr>
          <p:cNvPr id="8" name="Notched Right Arrow 7"/>
          <p:cNvSpPr/>
          <p:nvPr/>
        </p:nvSpPr>
        <p:spPr>
          <a:xfrm rot="19193147">
            <a:off x="8905058" y="252415"/>
            <a:ext cx="978408"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1" name="TextBox 20"/>
          <p:cNvSpPr txBox="1"/>
          <p:nvPr/>
        </p:nvSpPr>
        <p:spPr>
          <a:xfrm>
            <a:off x="1524001" y="2443758"/>
            <a:ext cx="2254143" cy="369332"/>
          </a:xfrm>
          <a:prstGeom prst="rect">
            <a:avLst/>
          </a:prstGeom>
          <a:noFill/>
        </p:spPr>
        <p:txBody>
          <a:bodyPr wrap="none" rtlCol="0">
            <a:spAutoFit/>
          </a:bodyPr>
          <a:lstStyle/>
          <a:p>
            <a:r>
              <a:rPr lang="fi-FI" dirty="0">
                <a:solidFill>
                  <a:prstClr val="black"/>
                </a:solidFill>
                <a:latin typeface="Britannic Bold" panose="020B0903060703020204" pitchFamily="34" charset="0"/>
                <a:cs typeface="Arial" panose="020B0604020202020204" pitchFamily="34" charset="0"/>
              </a:rPr>
              <a:t>Elintarviketeollisuus</a:t>
            </a:r>
            <a:endParaRPr lang="en-US" dirty="0">
              <a:solidFill>
                <a:prstClr val="black"/>
              </a:solidFill>
              <a:latin typeface="Britannic Bold" panose="020B0903060703020204" pitchFamily="34" charset="0"/>
              <a:cs typeface="Arial" panose="020B0604020202020204" pitchFamily="34" charset="0"/>
            </a:endParaRPr>
          </a:p>
        </p:txBody>
      </p:sp>
      <p:sp>
        <p:nvSpPr>
          <p:cNvPr id="22" name="Pyöristetty suorakulmio 9"/>
          <p:cNvSpPr/>
          <p:nvPr/>
        </p:nvSpPr>
        <p:spPr>
          <a:xfrm>
            <a:off x="5244340" y="2438901"/>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fi-FI" sz="1200" dirty="0">
              <a:solidFill>
                <a:prstClr val="white">
                  <a:lumMod val="50000"/>
                </a:prstClr>
              </a:solidFill>
              <a:latin typeface="Calibri"/>
            </a:endParaRPr>
          </a:p>
        </p:txBody>
      </p:sp>
      <p:sp>
        <p:nvSpPr>
          <p:cNvPr id="24" name="TextBox 23"/>
          <p:cNvSpPr txBox="1"/>
          <p:nvPr/>
        </p:nvSpPr>
        <p:spPr>
          <a:xfrm>
            <a:off x="1509311" y="571133"/>
            <a:ext cx="3531736" cy="369332"/>
          </a:xfrm>
          <a:prstGeom prst="rect">
            <a:avLst/>
          </a:prstGeom>
          <a:noFill/>
        </p:spPr>
        <p:txBody>
          <a:bodyPr wrap="none" rtlCol="0">
            <a:spAutoFit/>
          </a:bodyPr>
          <a:lstStyle/>
          <a:p>
            <a:r>
              <a:rPr lang="fi-FI" dirty="0">
                <a:solidFill>
                  <a:prstClr val="black"/>
                </a:solidFill>
                <a:latin typeface="Britannic Bold" panose="020B0903060703020204" pitchFamily="34" charset="0"/>
                <a:cs typeface="Arial" panose="020B0604020202020204" pitchFamily="34" charset="0"/>
              </a:rPr>
              <a:t>Yksityiset SOTE-palvelut </a:t>
            </a:r>
            <a:r>
              <a:rPr lang="fi-FI" sz="1200" dirty="0">
                <a:solidFill>
                  <a:prstClr val="black"/>
                </a:solidFill>
                <a:latin typeface="Britannic Bold" panose="020B0903060703020204" pitchFamily="34" charset="0"/>
                <a:cs typeface="Arial" panose="020B0604020202020204" pitchFamily="34" charset="0"/>
              </a:rPr>
              <a:t>(v. 2010-19)</a:t>
            </a:r>
            <a:endParaRPr lang="en-US" sz="1200" dirty="0">
              <a:solidFill>
                <a:prstClr val="black"/>
              </a:solidFill>
              <a:latin typeface="Britannic Bold" panose="020B0903060703020204" pitchFamily="34" charset="0"/>
              <a:cs typeface="Arial" panose="020B0604020202020204" pitchFamily="34" charset="0"/>
            </a:endParaRPr>
          </a:p>
        </p:txBody>
      </p:sp>
      <p:sp>
        <p:nvSpPr>
          <p:cNvPr id="25" name="Pyöristetty suorakulmio 9"/>
          <p:cNvSpPr/>
          <p:nvPr/>
        </p:nvSpPr>
        <p:spPr>
          <a:xfrm>
            <a:off x="5260619" y="3130251"/>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fi-FI" sz="1200" dirty="0">
              <a:solidFill>
                <a:prstClr val="white">
                  <a:lumMod val="50000"/>
                </a:prstClr>
              </a:solidFill>
              <a:latin typeface="Calibri"/>
            </a:endParaRPr>
          </a:p>
        </p:txBody>
      </p:sp>
      <p:sp>
        <p:nvSpPr>
          <p:cNvPr id="27" name="TextBox 26"/>
          <p:cNvSpPr txBox="1"/>
          <p:nvPr/>
        </p:nvSpPr>
        <p:spPr>
          <a:xfrm>
            <a:off x="1509311" y="1796858"/>
            <a:ext cx="2403222" cy="369332"/>
          </a:xfrm>
          <a:prstGeom prst="rect">
            <a:avLst/>
          </a:prstGeom>
          <a:noFill/>
        </p:spPr>
        <p:txBody>
          <a:bodyPr wrap="none" rtlCol="0">
            <a:spAutoFit/>
          </a:bodyPr>
          <a:lstStyle/>
          <a:p>
            <a:r>
              <a:rPr lang="fi-FI" dirty="0">
                <a:solidFill>
                  <a:prstClr val="black"/>
                </a:solidFill>
                <a:latin typeface="Britannic Bold" panose="020B0903060703020204" pitchFamily="34" charset="0"/>
                <a:cs typeface="Arial" panose="020B0604020202020204" pitchFamily="34" charset="0"/>
              </a:rPr>
              <a:t>Liike-elämän palvelut</a:t>
            </a:r>
            <a:endParaRPr lang="en-US" dirty="0">
              <a:solidFill>
                <a:prstClr val="black"/>
              </a:solidFill>
              <a:latin typeface="Britannic Bold" panose="020B0903060703020204" pitchFamily="34" charset="0"/>
              <a:cs typeface="Arial" panose="020B0604020202020204" pitchFamily="34" charset="0"/>
            </a:endParaRPr>
          </a:p>
        </p:txBody>
      </p:sp>
      <p:sp>
        <p:nvSpPr>
          <p:cNvPr id="28" name="TextBox 27"/>
          <p:cNvSpPr txBox="1"/>
          <p:nvPr/>
        </p:nvSpPr>
        <p:spPr>
          <a:xfrm>
            <a:off x="1487444" y="4481865"/>
            <a:ext cx="2872902" cy="369332"/>
          </a:xfrm>
          <a:prstGeom prst="rect">
            <a:avLst/>
          </a:prstGeom>
          <a:noFill/>
        </p:spPr>
        <p:txBody>
          <a:bodyPr wrap="none" rtlCol="0">
            <a:spAutoFit/>
          </a:bodyPr>
          <a:lstStyle/>
          <a:p>
            <a:r>
              <a:rPr lang="fi-FI" dirty="0">
                <a:solidFill>
                  <a:prstClr val="black"/>
                </a:solidFill>
                <a:latin typeface="Britannic Bold" panose="020B0903060703020204" pitchFamily="34" charset="0"/>
                <a:cs typeface="Arial" panose="020B0604020202020204" pitchFamily="34" charset="0"/>
              </a:rPr>
              <a:t> Tukku- ja vähittäiskauppa</a:t>
            </a:r>
            <a:endParaRPr lang="en-US" dirty="0">
              <a:solidFill>
                <a:prstClr val="black"/>
              </a:solidFill>
              <a:latin typeface="Britannic Bold" panose="020B0903060703020204" pitchFamily="34" charset="0"/>
              <a:cs typeface="Arial" panose="020B0604020202020204" pitchFamily="34" charset="0"/>
            </a:endParaRPr>
          </a:p>
        </p:txBody>
      </p:sp>
      <p:sp>
        <p:nvSpPr>
          <p:cNvPr id="29" name="TextBox 28"/>
          <p:cNvSpPr txBox="1"/>
          <p:nvPr/>
        </p:nvSpPr>
        <p:spPr>
          <a:xfrm>
            <a:off x="1513979" y="5829078"/>
            <a:ext cx="3525324" cy="369332"/>
          </a:xfrm>
          <a:prstGeom prst="rect">
            <a:avLst/>
          </a:prstGeom>
          <a:noFill/>
        </p:spPr>
        <p:txBody>
          <a:bodyPr wrap="none" rtlCol="0">
            <a:spAutoFit/>
          </a:bodyPr>
          <a:lstStyle/>
          <a:p>
            <a:r>
              <a:rPr lang="fi-FI" dirty="0">
                <a:solidFill>
                  <a:prstClr val="black"/>
                </a:solidFill>
                <a:latin typeface="Britannic Bold" panose="020B0903060703020204" pitchFamily="34" charset="0"/>
                <a:cs typeface="Arial" panose="020B0604020202020204" pitchFamily="34" charset="0"/>
              </a:rPr>
              <a:t> Pori-Huittinen-teollisuusvyöhyke</a:t>
            </a:r>
            <a:endParaRPr lang="en-US" dirty="0">
              <a:solidFill>
                <a:prstClr val="black"/>
              </a:solidFill>
              <a:latin typeface="Britannic Bold" panose="020B0903060703020204" pitchFamily="34" charset="0"/>
              <a:cs typeface="Arial" panose="020B0604020202020204" pitchFamily="34" charset="0"/>
            </a:endParaRPr>
          </a:p>
        </p:txBody>
      </p:sp>
      <p:sp>
        <p:nvSpPr>
          <p:cNvPr id="30" name="TextBox 29"/>
          <p:cNvSpPr txBox="1"/>
          <p:nvPr/>
        </p:nvSpPr>
        <p:spPr>
          <a:xfrm>
            <a:off x="1537889" y="5156786"/>
            <a:ext cx="1643399" cy="369332"/>
          </a:xfrm>
          <a:prstGeom prst="rect">
            <a:avLst/>
          </a:prstGeom>
          <a:noFill/>
        </p:spPr>
        <p:txBody>
          <a:bodyPr wrap="none" rtlCol="0">
            <a:spAutoFit/>
          </a:bodyPr>
          <a:lstStyle/>
          <a:p>
            <a:r>
              <a:rPr lang="fi-FI" dirty="0">
                <a:solidFill>
                  <a:prstClr val="black"/>
                </a:solidFill>
                <a:latin typeface="Britannic Bold" panose="020B0903060703020204" pitchFamily="34" charset="0"/>
                <a:cs typeface="Arial" panose="020B0604020202020204" pitchFamily="34" charset="0"/>
              </a:rPr>
              <a:t>Rakentaminen</a:t>
            </a:r>
            <a:endParaRPr lang="en-US" dirty="0">
              <a:solidFill>
                <a:prstClr val="black"/>
              </a:solidFill>
              <a:latin typeface="Britannic Bold" panose="020B0903060703020204" pitchFamily="34" charset="0"/>
              <a:cs typeface="Arial" panose="020B0604020202020204" pitchFamily="34" charset="0"/>
            </a:endParaRPr>
          </a:p>
        </p:txBody>
      </p:sp>
      <p:sp>
        <p:nvSpPr>
          <p:cNvPr id="31" name="Pyöristetty suorakulmio 9"/>
          <p:cNvSpPr/>
          <p:nvPr/>
        </p:nvSpPr>
        <p:spPr>
          <a:xfrm>
            <a:off x="5260620" y="3823645"/>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fi-FI" sz="1200" dirty="0">
              <a:solidFill>
                <a:prstClr val="white">
                  <a:lumMod val="50000"/>
                </a:prstClr>
              </a:solidFill>
              <a:latin typeface="Calibri"/>
            </a:endParaRPr>
          </a:p>
        </p:txBody>
      </p:sp>
      <p:sp>
        <p:nvSpPr>
          <p:cNvPr id="32" name="Pyöristetty suorakulmio 9"/>
          <p:cNvSpPr/>
          <p:nvPr/>
        </p:nvSpPr>
        <p:spPr>
          <a:xfrm>
            <a:off x="5260619" y="4495077"/>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fi-FI" sz="1200" dirty="0">
              <a:solidFill>
                <a:prstClr val="white">
                  <a:lumMod val="50000"/>
                </a:prstClr>
              </a:solidFill>
              <a:latin typeface="Calibri"/>
            </a:endParaRPr>
          </a:p>
        </p:txBody>
      </p:sp>
      <p:sp>
        <p:nvSpPr>
          <p:cNvPr id="33" name="Pyöristetty suorakulmio 9"/>
          <p:cNvSpPr/>
          <p:nvPr/>
        </p:nvSpPr>
        <p:spPr>
          <a:xfrm>
            <a:off x="5276628" y="5158549"/>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fi-FI" sz="1200" dirty="0">
              <a:solidFill>
                <a:prstClr val="white">
                  <a:lumMod val="50000"/>
                </a:prstClr>
              </a:solidFill>
              <a:latin typeface="Calibri"/>
            </a:endParaRPr>
          </a:p>
        </p:txBody>
      </p:sp>
      <p:sp>
        <p:nvSpPr>
          <p:cNvPr id="34" name="Pyöristetty suorakulmio 9"/>
          <p:cNvSpPr/>
          <p:nvPr/>
        </p:nvSpPr>
        <p:spPr>
          <a:xfrm>
            <a:off x="5286700" y="5817621"/>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fi-FI" sz="1200" dirty="0">
              <a:solidFill>
                <a:prstClr val="white">
                  <a:lumMod val="50000"/>
                </a:prstClr>
              </a:solidFill>
              <a:latin typeface="Calibri"/>
            </a:endParaRPr>
          </a:p>
        </p:txBody>
      </p:sp>
      <p:sp>
        <p:nvSpPr>
          <p:cNvPr id="35" name="Rectangle 34"/>
          <p:cNvSpPr/>
          <p:nvPr/>
        </p:nvSpPr>
        <p:spPr>
          <a:xfrm>
            <a:off x="5348881" y="4339478"/>
            <a:ext cx="1888659" cy="784830"/>
          </a:xfrm>
          <a:prstGeom prst="rect">
            <a:avLst/>
          </a:prstGeom>
        </p:spPr>
        <p:txBody>
          <a:bodyPr wrap="none">
            <a:spAutoFit/>
          </a:bodyPr>
          <a:lstStyle/>
          <a:p>
            <a:r>
              <a:rPr lang="fi-FI" sz="4500" b="1" dirty="0">
                <a:solidFill>
                  <a:prstClr val="black"/>
                </a:solidFill>
                <a:effectLst>
                  <a:outerShdw blurRad="38100" dist="38100" dir="2700000" algn="tl">
                    <a:srgbClr val="000000">
                      <a:alpha val="43137"/>
                    </a:srgbClr>
                  </a:outerShdw>
                </a:effectLst>
                <a:latin typeface="Calibri" panose="020F0502020204030204"/>
                <a:cs typeface="Arial" panose="020B0604020202020204" pitchFamily="34" charset="0"/>
              </a:rPr>
              <a:t> 17,9 %</a:t>
            </a:r>
          </a:p>
        </p:txBody>
      </p:sp>
      <p:sp>
        <p:nvSpPr>
          <p:cNvPr id="36" name="Rectangle 35"/>
          <p:cNvSpPr/>
          <p:nvPr/>
        </p:nvSpPr>
        <p:spPr>
          <a:xfrm>
            <a:off x="5234940" y="5011854"/>
            <a:ext cx="2018501" cy="784830"/>
          </a:xfrm>
          <a:prstGeom prst="rect">
            <a:avLst/>
          </a:prstGeom>
        </p:spPr>
        <p:txBody>
          <a:bodyPr wrap="none">
            <a:spAutoFit/>
          </a:bodyPr>
          <a:lstStyle/>
          <a:p>
            <a:r>
              <a:rPr lang="fi-FI" sz="4500" b="1" dirty="0">
                <a:solidFill>
                  <a:prstClr val="black"/>
                </a:solidFill>
                <a:effectLst>
                  <a:outerShdw blurRad="38100" dist="38100" dir="2700000" algn="tl">
                    <a:srgbClr val="000000">
                      <a:alpha val="43137"/>
                    </a:srgbClr>
                  </a:outerShdw>
                </a:effectLst>
                <a:latin typeface="Calibri" panose="020F0502020204030204"/>
                <a:cs typeface="Arial" panose="020B0604020202020204" pitchFamily="34" charset="0"/>
              </a:rPr>
              <a:t>  17,5 %</a:t>
            </a:r>
          </a:p>
        </p:txBody>
      </p:sp>
      <p:sp>
        <p:nvSpPr>
          <p:cNvPr id="38" name="Rectangle 37"/>
          <p:cNvSpPr/>
          <p:nvPr/>
        </p:nvSpPr>
        <p:spPr>
          <a:xfrm>
            <a:off x="5227963" y="5688456"/>
            <a:ext cx="2018501" cy="784830"/>
          </a:xfrm>
          <a:prstGeom prst="rect">
            <a:avLst/>
          </a:prstGeom>
        </p:spPr>
        <p:txBody>
          <a:bodyPr wrap="none">
            <a:spAutoFit/>
          </a:bodyPr>
          <a:lstStyle/>
          <a:p>
            <a:r>
              <a:rPr lang="fi-FI" sz="4500" b="1" dirty="0">
                <a:solidFill>
                  <a:prstClr val="black"/>
                </a:solidFill>
                <a:effectLst>
                  <a:outerShdw blurRad="38100" dist="38100" dir="2700000" algn="tl">
                    <a:srgbClr val="000000">
                      <a:alpha val="43137"/>
                    </a:srgbClr>
                  </a:outerShdw>
                </a:effectLst>
                <a:latin typeface="Calibri" panose="020F0502020204030204"/>
                <a:cs typeface="Arial" panose="020B0604020202020204" pitchFamily="34" charset="0"/>
              </a:rPr>
              <a:t>  10,3 %</a:t>
            </a:r>
          </a:p>
        </p:txBody>
      </p:sp>
      <p:sp>
        <p:nvSpPr>
          <p:cNvPr id="40" name="TextBox 39"/>
          <p:cNvSpPr txBox="1"/>
          <p:nvPr/>
        </p:nvSpPr>
        <p:spPr>
          <a:xfrm>
            <a:off x="7740868" y="1814111"/>
            <a:ext cx="2887108" cy="830997"/>
          </a:xfrm>
          <a:prstGeom prst="rect">
            <a:avLst/>
          </a:prstGeom>
          <a:noFill/>
        </p:spPr>
        <p:txBody>
          <a:bodyPr wrap="square" rtlCol="0">
            <a:spAutoFit/>
          </a:bodyPr>
          <a:lstStyle/>
          <a:p>
            <a:r>
              <a:rPr lang="fi-FI" sz="1200" dirty="0">
                <a:solidFill>
                  <a:srgbClr val="7F7F7F"/>
                </a:solidFill>
                <a:latin typeface="Calibri" panose="020F0502020204030204"/>
                <a:cs typeface="Arial" panose="020B0604020202020204" pitchFamily="34" charset="0"/>
              </a:rPr>
              <a:t>*Kyseessä päätoimialat</a:t>
            </a:r>
          </a:p>
          <a:p>
            <a:r>
              <a:rPr lang="fi-FI" sz="1200" dirty="0">
                <a:solidFill>
                  <a:srgbClr val="7F7F7F"/>
                </a:solidFill>
                <a:latin typeface="Calibri" panose="020F0502020204030204"/>
                <a:cs typeface="Arial" panose="020B0604020202020204" pitchFamily="34" charset="0"/>
              </a:rPr>
              <a:t>  karkealla jaolla, yksityinen SOTE sis. vuodet 2010-2019. Ei sis. Inflaation vaikutusta</a:t>
            </a:r>
            <a:endParaRPr lang="en-US" sz="1200" dirty="0">
              <a:solidFill>
                <a:srgbClr val="7F7F7F"/>
              </a:solidFill>
              <a:latin typeface="Calibri" panose="020F0502020204030204"/>
              <a:cs typeface="Arial" panose="020B0604020202020204" pitchFamily="34" charset="0"/>
            </a:endParaRPr>
          </a:p>
        </p:txBody>
      </p:sp>
      <p:sp>
        <p:nvSpPr>
          <p:cNvPr id="42" name="Tekstiruutu 3"/>
          <p:cNvSpPr txBox="1"/>
          <p:nvPr/>
        </p:nvSpPr>
        <p:spPr>
          <a:xfrm>
            <a:off x="8506774" y="6425790"/>
            <a:ext cx="2139878" cy="369332"/>
          </a:xfrm>
          <a:prstGeom prst="rect">
            <a:avLst/>
          </a:prstGeom>
          <a:noFill/>
        </p:spPr>
        <p:txBody>
          <a:bodyPr wrap="square" rtlCol="0">
            <a:spAutoFit/>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dirty="0">
                <a:solidFill>
                  <a:prstClr val="black"/>
                </a:solidFill>
                <a:latin typeface="Calibri"/>
              </a:rPr>
              <a:t>6.5.2021</a:t>
            </a:r>
          </a:p>
        </p:txBody>
      </p:sp>
      <p:pic>
        <p:nvPicPr>
          <p:cNvPr id="43" name="Picture 42"/>
          <p:cNvPicPr>
            <a:picLocks noChangeAspect="1"/>
          </p:cNvPicPr>
          <p:nvPr/>
        </p:nvPicPr>
        <p:blipFill>
          <a:blip r:embed="rId4"/>
          <a:stretch>
            <a:fillRect/>
          </a:stretch>
        </p:blipFill>
        <p:spPr>
          <a:xfrm>
            <a:off x="8055240" y="5661419"/>
            <a:ext cx="2375968" cy="621254"/>
          </a:xfrm>
          <a:prstGeom prst="rect">
            <a:avLst/>
          </a:prstGeom>
        </p:spPr>
      </p:pic>
      <p:sp>
        <p:nvSpPr>
          <p:cNvPr id="44" name="TextBox 43"/>
          <p:cNvSpPr txBox="1"/>
          <p:nvPr/>
        </p:nvSpPr>
        <p:spPr>
          <a:xfrm>
            <a:off x="1509311" y="3134382"/>
            <a:ext cx="3523722" cy="369332"/>
          </a:xfrm>
          <a:prstGeom prst="rect">
            <a:avLst/>
          </a:prstGeom>
          <a:noFill/>
        </p:spPr>
        <p:txBody>
          <a:bodyPr wrap="none" rtlCol="0">
            <a:spAutoFit/>
          </a:bodyPr>
          <a:lstStyle/>
          <a:p>
            <a:r>
              <a:rPr lang="en-US" dirty="0" err="1">
                <a:solidFill>
                  <a:prstClr val="black"/>
                </a:solidFill>
                <a:latin typeface="Britannic Bold" panose="020B0903060703020204" pitchFamily="34" charset="0"/>
                <a:cs typeface="Arial" panose="020B0604020202020204" pitchFamily="34" charset="0"/>
              </a:rPr>
              <a:t>Sähkö</a:t>
            </a:r>
            <a:r>
              <a:rPr lang="en-US" dirty="0">
                <a:solidFill>
                  <a:prstClr val="black"/>
                </a:solidFill>
                <a:latin typeface="Britannic Bold" panose="020B0903060703020204" pitchFamily="34" charset="0"/>
                <a:cs typeface="Arial" panose="020B0604020202020204" pitchFamily="34" charset="0"/>
              </a:rPr>
              <a:t>- ja </a:t>
            </a:r>
            <a:r>
              <a:rPr lang="en-US" dirty="0" err="1">
                <a:solidFill>
                  <a:prstClr val="black"/>
                </a:solidFill>
                <a:latin typeface="Britannic Bold" panose="020B0903060703020204" pitchFamily="34" charset="0"/>
                <a:cs typeface="Arial" panose="020B0604020202020204" pitchFamily="34" charset="0"/>
              </a:rPr>
              <a:t>elektroniikkateollisuus</a:t>
            </a:r>
            <a:endParaRPr lang="en-US" dirty="0">
              <a:solidFill>
                <a:prstClr val="black"/>
              </a:solidFill>
              <a:latin typeface="Britannic Bold" panose="020B0903060703020204" pitchFamily="34" charset="0"/>
              <a:cs typeface="Arial" panose="020B0604020202020204" pitchFamily="34" charset="0"/>
            </a:endParaRPr>
          </a:p>
        </p:txBody>
      </p:sp>
      <p:sp>
        <p:nvSpPr>
          <p:cNvPr id="45" name="Pyöristetty suorakulmio 9"/>
          <p:cNvSpPr/>
          <p:nvPr/>
        </p:nvSpPr>
        <p:spPr>
          <a:xfrm>
            <a:off x="5227963" y="577061"/>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fi-FI" sz="1200" dirty="0">
              <a:solidFill>
                <a:prstClr val="white">
                  <a:lumMod val="50000"/>
                </a:prstClr>
              </a:solidFill>
              <a:latin typeface="Calibri"/>
            </a:endParaRPr>
          </a:p>
        </p:txBody>
      </p:sp>
      <p:sp>
        <p:nvSpPr>
          <p:cNvPr id="46" name="Rectangle 45"/>
          <p:cNvSpPr/>
          <p:nvPr/>
        </p:nvSpPr>
        <p:spPr>
          <a:xfrm>
            <a:off x="5486333" y="1647117"/>
            <a:ext cx="1758815" cy="784830"/>
          </a:xfrm>
          <a:prstGeom prst="rect">
            <a:avLst/>
          </a:prstGeom>
        </p:spPr>
        <p:txBody>
          <a:bodyPr wrap="none">
            <a:spAutoFit/>
          </a:bodyPr>
          <a:lstStyle/>
          <a:p>
            <a:r>
              <a:rPr lang="fi-FI" sz="4500" b="1" dirty="0">
                <a:solidFill>
                  <a:prstClr val="black"/>
                </a:solidFill>
                <a:effectLst>
                  <a:outerShdw blurRad="38100" dist="38100" dir="2700000" algn="tl">
                    <a:srgbClr val="000000">
                      <a:alpha val="43137"/>
                    </a:srgbClr>
                  </a:outerShdw>
                </a:effectLst>
                <a:latin typeface="Calibri" panose="020F0502020204030204"/>
                <a:cs typeface="Arial" panose="020B0604020202020204" pitchFamily="34" charset="0"/>
              </a:rPr>
              <a:t>33,2 %</a:t>
            </a:r>
          </a:p>
        </p:txBody>
      </p:sp>
      <p:sp>
        <p:nvSpPr>
          <p:cNvPr id="26" name="Rectangle 25"/>
          <p:cNvSpPr/>
          <p:nvPr/>
        </p:nvSpPr>
        <p:spPr>
          <a:xfrm>
            <a:off x="5260619" y="3676006"/>
            <a:ext cx="2018501" cy="784830"/>
          </a:xfrm>
          <a:prstGeom prst="rect">
            <a:avLst/>
          </a:prstGeom>
        </p:spPr>
        <p:txBody>
          <a:bodyPr wrap="none">
            <a:spAutoFit/>
          </a:bodyPr>
          <a:lstStyle/>
          <a:p>
            <a:r>
              <a:rPr lang="fi-FI" sz="4500" b="1" dirty="0">
                <a:solidFill>
                  <a:prstClr val="black"/>
                </a:solidFill>
                <a:effectLst>
                  <a:outerShdw blurRad="38100" dist="38100" dir="2700000" algn="tl">
                    <a:srgbClr val="000000">
                      <a:alpha val="43137"/>
                    </a:srgbClr>
                  </a:outerShdw>
                </a:effectLst>
                <a:latin typeface="Calibri" panose="020F0502020204030204"/>
                <a:cs typeface="Arial" panose="020B0604020202020204" pitchFamily="34" charset="0"/>
              </a:rPr>
              <a:t>  18,3 %</a:t>
            </a:r>
          </a:p>
        </p:txBody>
      </p:sp>
      <p:sp>
        <p:nvSpPr>
          <p:cNvPr id="23" name="Rectangle 22"/>
          <p:cNvSpPr/>
          <p:nvPr/>
        </p:nvSpPr>
        <p:spPr>
          <a:xfrm>
            <a:off x="5492190" y="2969187"/>
            <a:ext cx="1758815" cy="784830"/>
          </a:xfrm>
          <a:prstGeom prst="rect">
            <a:avLst/>
          </a:prstGeom>
        </p:spPr>
        <p:txBody>
          <a:bodyPr wrap="none">
            <a:spAutoFit/>
          </a:bodyPr>
          <a:lstStyle/>
          <a:p>
            <a:r>
              <a:rPr lang="fi-FI" sz="4500" b="1" dirty="0">
                <a:solidFill>
                  <a:prstClr val="black"/>
                </a:solidFill>
                <a:effectLst>
                  <a:outerShdw blurRad="38100" dist="38100" dir="2700000" algn="tl">
                    <a:srgbClr val="000000">
                      <a:alpha val="43137"/>
                    </a:srgbClr>
                  </a:outerShdw>
                </a:effectLst>
                <a:latin typeface="Calibri" panose="020F0502020204030204"/>
                <a:cs typeface="Arial" panose="020B0604020202020204" pitchFamily="34" charset="0"/>
              </a:rPr>
              <a:t>30,3 %</a:t>
            </a:r>
          </a:p>
        </p:txBody>
      </p:sp>
      <p:sp>
        <p:nvSpPr>
          <p:cNvPr id="61" name="Rectangle 60"/>
          <p:cNvSpPr/>
          <p:nvPr/>
        </p:nvSpPr>
        <p:spPr>
          <a:xfrm>
            <a:off x="5466073" y="2278619"/>
            <a:ext cx="1758815" cy="784830"/>
          </a:xfrm>
          <a:prstGeom prst="rect">
            <a:avLst/>
          </a:prstGeom>
        </p:spPr>
        <p:txBody>
          <a:bodyPr wrap="none">
            <a:spAutoFit/>
          </a:bodyPr>
          <a:lstStyle/>
          <a:p>
            <a:r>
              <a:rPr lang="fi-FI" sz="4500" b="1" dirty="0">
                <a:solidFill>
                  <a:prstClr val="black"/>
                </a:solidFill>
                <a:effectLst>
                  <a:outerShdw blurRad="38100" dist="38100" dir="2700000" algn="tl">
                    <a:srgbClr val="000000">
                      <a:alpha val="43137"/>
                    </a:srgbClr>
                  </a:outerShdw>
                </a:effectLst>
                <a:latin typeface="Calibri" panose="020F0502020204030204"/>
                <a:cs typeface="Arial" panose="020B0604020202020204" pitchFamily="34" charset="0"/>
              </a:rPr>
              <a:t>30,8 %</a:t>
            </a:r>
          </a:p>
        </p:txBody>
      </p:sp>
      <p:sp>
        <p:nvSpPr>
          <p:cNvPr id="39" name="Rectangle 38"/>
          <p:cNvSpPr/>
          <p:nvPr/>
        </p:nvSpPr>
        <p:spPr>
          <a:xfrm>
            <a:off x="4940876" y="423858"/>
            <a:ext cx="2310248" cy="784830"/>
          </a:xfrm>
          <a:prstGeom prst="rect">
            <a:avLst/>
          </a:prstGeom>
        </p:spPr>
        <p:txBody>
          <a:bodyPr wrap="none">
            <a:spAutoFit/>
          </a:bodyPr>
          <a:lstStyle/>
          <a:p>
            <a:r>
              <a:rPr lang="fi-FI" sz="4500" b="1" dirty="0">
                <a:solidFill>
                  <a:prstClr val="black"/>
                </a:solidFill>
                <a:effectLst>
                  <a:outerShdw blurRad="38100" dist="38100" dir="2700000" algn="tl">
                    <a:srgbClr val="000000">
                      <a:alpha val="43137"/>
                    </a:srgbClr>
                  </a:outerShdw>
                </a:effectLst>
                <a:latin typeface="Calibri" panose="020F0502020204030204"/>
                <a:cs typeface="Arial" panose="020B0604020202020204" pitchFamily="34" charset="0"/>
              </a:rPr>
              <a:t>  102,5 %</a:t>
            </a:r>
          </a:p>
        </p:txBody>
      </p:sp>
      <p:sp>
        <p:nvSpPr>
          <p:cNvPr id="41" name="TextBox 40">
            <a:extLst>
              <a:ext uri="{FF2B5EF4-FFF2-40B4-BE49-F238E27FC236}">
                <a16:creationId xmlns:a16="http://schemas.microsoft.com/office/drawing/2014/main" id="{B38DE302-0029-4417-8023-5DAC9A4EF1B6}"/>
              </a:ext>
            </a:extLst>
          </p:cNvPr>
          <p:cNvSpPr txBox="1"/>
          <p:nvPr/>
        </p:nvSpPr>
        <p:spPr>
          <a:xfrm>
            <a:off x="1546401" y="3830911"/>
            <a:ext cx="1975221" cy="369332"/>
          </a:xfrm>
          <a:prstGeom prst="rect">
            <a:avLst/>
          </a:prstGeom>
          <a:noFill/>
        </p:spPr>
        <p:txBody>
          <a:bodyPr wrap="none" rtlCol="0">
            <a:spAutoFit/>
          </a:bodyPr>
          <a:lstStyle/>
          <a:p>
            <a:r>
              <a:rPr lang="fi-FI" dirty="0">
                <a:solidFill>
                  <a:prstClr val="black"/>
                </a:solidFill>
                <a:latin typeface="Britannic Bold" panose="020B0903060703020204" pitchFamily="34" charset="0"/>
                <a:cs typeface="Arial" panose="020B0604020202020204" pitchFamily="34" charset="0"/>
              </a:rPr>
              <a:t>Metallien jalostus</a:t>
            </a:r>
            <a:endParaRPr lang="en-US" dirty="0">
              <a:solidFill>
                <a:prstClr val="black"/>
              </a:solidFill>
              <a:latin typeface="Britannic Bold" panose="020B0903060703020204" pitchFamily="34" charset="0"/>
              <a:cs typeface="Arial" panose="020B0604020202020204" pitchFamily="34" charset="0"/>
            </a:endParaRPr>
          </a:p>
        </p:txBody>
      </p:sp>
      <p:sp>
        <p:nvSpPr>
          <p:cNvPr id="49" name="Pyöristetty suorakulmio 9">
            <a:extLst>
              <a:ext uri="{FF2B5EF4-FFF2-40B4-BE49-F238E27FC236}">
                <a16:creationId xmlns:a16="http://schemas.microsoft.com/office/drawing/2014/main" id="{5BD77476-583D-4586-A664-ED15B2C3036B}"/>
              </a:ext>
            </a:extLst>
          </p:cNvPr>
          <p:cNvSpPr/>
          <p:nvPr/>
        </p:nvSpPr>
        <p:spPr>
          <a:xfrm>
            <a:off x="5227963" y="1199555"/>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fi-FI" sz="1200" dirty="0">
              <a:solidFill>
                <a:prstClr val="white">
                  <a:lumMod val="50000"/>
                </a:prstClr>
              </a:solidFill>
              <a:latin typeface="Calibri"/>
            </a:endParaRPr>
          </a:p>
        </p:txBody>
      </p:sp>
      <p:sp>
        <p:nvSpPr>
          <p:cNvPr id="47" name="Rectangle 46">
            <a:extLst>
              <a:ext uri="{FF2B5EF4-FFF2-40B4-BE49-F238E27FC236}">
                <a16:creationId xmlns:a16="http://schemas.microsoft.com/office/drawing/2014/main" id="{4A10C3A4-829C-4E01-AB7C-5076F64F9982}"/>
              </a:ext>
            </a:extLst>
          </p:cNvPr>
          <p:cNvSpPr/>
          <p:nvPr/>
        </p:nvSpPr>
        <p:spPr>
          <a:xfrm>
            <a:off x="5202760" y="1060725"/>
            <a:ext cx="2018501" cy="784830"/>
          </a:xfrm>
          <a:prstGeom prst="rect">
            <a:avLst/>
          </a:prstGeom>
        </p:spPr>
        <p:txBody>
          <a:bodyPr wrap="none">
            <a:spAutoFit/>
          </a:bodyPr>
          <a:lstStyle/>
          <a:p>
            <a:r>
              <a:rPr lang="fi-FI" sz="4500" b="1" dirty="0">
                <a:solidFill>
                  <a:prstClr val="black"/>
                </a:solidFill>
                <a:effectLst>
                  <a:outerShdw blurRad="38100" dist="38100" dir="2700000" algn="tl">
                    <a:srgbClr val="000000">
                      <a:alpha val="43137"/>
                    </a:srgbClr>
                  </a:outerShdw>
                </a:effectLst>
                <a:latin typeface="Calibri" panose="020F0502020204030204"/>
                <a:cs typeface="Arial" panose="020B0604020202020204" pitchFamily="34" charset="0"/>
              </a:rPr>
              <a:t>  63,6 %</a:t>
            </a:r>
          </a:p>
        </p:txBody>
      </p:sp>
    </p:spTree>
    <p:extLst>
      <p:ext uri="{BB962C8B-B14F-4D97-AF65-F5344CB8AC3E}">
        <p14:creationId xmlns:p14="http://schemas.microsoft.com/office/powerpoint/2010/main" val="6853568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Kuva 42"/>
          <p:cNvPicPr>
            <a:picLocks noChangeAspect="1"/>
          </p:cNvPicPr>
          <p:nvPr/>
        </p:nvPicPr>
        <p:blipFill>
          <a:blip r:embed="rId2" cstate="print">
            <a:duotone>
              <a:prstClr val="black"/>
              <a:schemeClr val="tx2">
                <a:tint val="45000"/>
                <a:satMod val="400000"/>
              </a:schemeClr>
            </a:duotone>
            <a:lum bright="21000"/>
            <a:extLst>
              <a:ext uri="{BEBA8EAE-BF5A-486C-A8C5-ECC9F3942E4B}">
                <a14:imgProps xmlns:a14="http://schemas.microsoft.com/office/drawing/2010/main">
                  <a14:imgLayer r:embed="rId3">
                    <a14:imgEffect>
                      <a14:artisticCrisscrossEtching/>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8123914" y="1140243"/>
            <a:ext cx="1946313" cy="1856436"/>
          </a:xfrm>
          <a:prstGeom prst="rect">
            <a:avLst/>
          </a:prstGeom>
        </p:spPr>
      </p:pic>
      <p:sp>
        <p:nvSpPr>
          <p:cNvPr id="2" name="Otsikko 1"/>
          <p:cNvSpPr>
            <a:spLocks noGrp="1"/>
          </p:cNvSpPr>
          <p:nvPr>
            <p:ph type="ctrTitle"/>
          </p:nvPr>
        </p:nvSpPr>
        <p:spPr>
          <a:xfrm>
            <a:off x="2434233" y="8795"/>
            <a:ext cx="7798445" cy="465993"/>
          </a:xfrm>
        </p:spPr>
        <p:txBody>
          <a:bodyPr>
            <a:noAutofit/>
          </a:bodyPr>
          <a:lstStyle/>
          <a:p>
            <a:r>
              <a:rPr lang="fi-FI" sz="2700" b="1" cap="all" dirty="0">
                <a:solidFill>
                  <a:srgbClr val="0070C0"/>
                </a:solidFill>
                <a:effectLst>
                  <a:outerShdw blurRad="38100" dist="38100" dir="2700000" algn="tl">
                    <a:srgbClr val="000000">
                      <a:alpha val="43137"/>
                    </a:srgbClr>
                  </a:outerShdw>
                </a:effectLst>
              </a:rPr>
              <a:t>TEOLLISUUDEN SUHDANNEKUVA satakunnassa</a:t>
            </a:r>
          </a:p>
        </p:txBody>
      </p:sp>
      <p:sp>
        <p:nvSpPr>
          <p:cNvPr id="42" name="Tekstiruutu 41"/>
          <p:cNvSpPr txBox="1"/>
          <p:nvPr/>
        </p:nvSpPr>
        <p:spPr>
          <a:xfrm>
            <a:off x="6480935" y="528205"/>
            <a:ext cx="3969281" cy="2062103"/>
          </a:xfrm>
          <a:prstGeom prst="rect">
            <a:avLst/>
          </a:prstGeom>
          <a:noFill/>
          <a:ln>
            <a:noFill/>
          </a:ln>
          <a:effectLst>
            <a:outerShdw blurRad="76200" dir="13500000" sy="23000" kx="1200000" algn="br" rotWithShape="0">
              <a:prstClr val="black">
                <a:alpha val="20000"/>
              </a:prstClr>
            </a:outerShdw>
          </a:effectLst>
        </p:spPr>
        <p:txBody>
          <a:bodyPr wrap="square" rtlCol="0">
            <a:spAutoFit/>
          </a:bodyPr>
          <a:lstStyle/>
          <a:p>
            <a:r>
              <a:rPr lang="fi-FI" b="1" dirty="0">
                <a:solidFill>
                  <a:prstClr val="black"/>
                </a:solidFill>
                <a:latin typeface="Calibri" panose="020F0502020204030204"/>
                <a:cs typeface="Arial" panose="020B0604020202020204" pitchFamily="34" charset="0"/>
              </a:rPr>
              <a:t>Teollisuus tuotti Satakunnassa liikevaihtoa v. 2020 </a:t>
            </a:r>
          </a:p>
          <a:p>
            <a:r>
              <a:rPr lang="fi-FI" sz="3600" b="1" dirty="0">
                <a:solidFill>
                  <a:srgbClr val="2683C6">
                    <a:lumMod val="75000"/>
                  </a:srgbClr>
                </a:solidFill>
                <a:effectLst>
                  <a:outerShdw blurRad="38100" dist="38100" dir="2700000" algn="tl">
                    <a:srgbClr val="000000">
                      <a:alpha val="43137"/>
                    </a:srgbClr>
                  </a:outerShdw>
                </a:effectLst>
                <a:latin typeface="Calibri" panose="020F0502020204030204"/>
                <a:cs typeface="Arial" panose="020B0604020202020204" pitchFamily="34" charset="0"/>
              </a:rPr>
              <a:t>6,4 miljardia € </a:t>
            </a:r>
            <a:r>
              <a:rPr lang="fi-FI" b="1" dirty="0">
                <a:solidFill>
                  <a:prstClr val="black"/>
                </a:solidFill>
                <a:effectLst>
                  <a:outerShdw blurRad="38100" dist="38100" dir="2700000" algn="tl">
                    <a:srgbClr val="000000">
                      <a:alpha val="43137"/>
                    </a:srgbClr>
                  </a:outerShdw>
                </a:effectLst>
                <a:latin typeface="Calibri" panose="020F0502020204030204"/>
                <a:cs typeface="Arial" panose="020B0604020202020204" pitchFamily="34" charset="0"/>
              </a:rPr>
              <a:t>ja vientiä</a:t>
            </a:r>
            <a:r>
              <a:rPr lang="fi-FI" sz="3600" b="1" dirty="0">
                <a:solidFill>
                  <a:srgbClr val="2683C6">
                    <a:lumMod val="75000"/>
                  </a:srgbClr>
                </a:solidFill>
                <a:effectLst>
                  <a:outerShdw blurRad="38100" dist="38100" dir="2700000" algn="tl">
                    <a:srgbClr val="000000">
                      <a:alpha val="43137"/>
                    </a:srgbClr>
                  </a:outerShdw>
                </a:effectLst>
                <a:latin typeface="Calibri" panose="020F0502020204030204"/>
                <a:cs typeface="Arial" panose="020B0604020202020204" pitchFamily="34" charset="0"/>
              </a:rPr>
              <a:t> 4,0 miljardia €</a:t>
            </a:r>
            <a:endParaRPr lang="fi-FI" sz="3600" b="1" dirty="0">
              <a:solidFill>
                <a:prstClr val="black"/>
              </a:solidFill>
              <a:effectLst>
                <a:outerShdw blurRad="38100" dist="38100" dir="2700000" algn="tl">
                  <a:srgbClr val="000000">
                    <a:alpha val="43137"/>
                  </a:srgbClr>
                </a:outerShdw>
              </a:effectLst>
              <a:latin typeface="Calibri" panose="020F0502020204030204"/>
              <a:cs typeface="Arial" panose="020B0604020202020204" pitchFamily="34" charset="0"/>
            </a:endParaRPr>
          </a:p>
          <a:p>
            <a:endParaRPr lang="fi-FI" sz="2000" dirty="0">
              <a:solidFill>
                <a:prstClr val="black"/>
              </a:solidFill>
              <a:latin typeface="Calibri" panose="020F0502020204030204"/>
              <a:cs typeface="Arial" panose="020B0604020202020204" pitchFamily="34" charset="0"/>
            </a:endParaRPr>
          </a:p>
        </p:txBody>
      </p:sp>
      <p:sp>
        <p:nvSpPr>
          <p:cNvPr id="57" name="Suorakulmio 56"/>
          <p:cNvSpPr/>
          <p:nvPr/>
        </p:nvSpPr>
        <p:spPr>
          <a:xfrm>
            <a:off x="3704445" y="1953806"/>
            <a:ext cx="138145" cy="415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prstClr val="white"/>
              </a:solidFill>
              <a:latin typeface="Calibri" panose="020F0502020204030204"/>
            </a:endParaRPr>
          </a:p>
        </p:txBody>
      </p:sp>
      <p:sp>
        <p:nvSpPr>
          <p:cNvPr id="10" name="Pyöristetty suorakulmio 9"/>
          <p:cNvSpPr/>
          <p:nvPr/>
        </p:nvSpPr>
        <p:spPr>
          <a:xfrm>
            <a:off x="3664376" y="5084096"/>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fi-FI" sz="1200" dirty="0">
              <a:solidFill>
                <a:prstClr val="white">
                  <a:lumMod val="50000"/>
                </a:prstClr>
              </a:solidFill>
              <a:latin typeface="Calibri" panose="020F0502020204030204"/>
            </a:endParaRPr>
          </a:p>
        </p:txBody>
      </p:sp>
      <p:sp>
        <p:nvSpPr>
          <p:cNvPr id="18" name="Ylös kääntyvä nuoli 17"/>
          <p:cNvSpPr/>
          <p:nvPr/>
        </p:nvSpPr>
        <p:spPr>
          <a:xfrm flipH="1" flipV="1">
            <a:off x="5943816" y="1573344"/>
            <a:ext cx="483598" cy="1912430"/>
          </a:xfrm>
          <a:prstGeom prst="bentUpArrow">
            <a:avLst>
              <a:gd name="adj1" fmla="val 25000"/>
              <a:gd name="adj2" fmla="val 20425"/>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prstClr val="white"/>
              </a:solidFill>
              <a:latin typeface="Calibri" panose="020F0502020204030204"/>
            </a:endParaRPr>
          </a:p>
        </p:txBody>
      </p:sp>
      <p:sp>
        <p:nvSpPr>
          <p:cNvPr id="5" name="Pyöristetty suorakulmio 4"/>
          <p:cNvSpPr/>
          <p:nvPr/>
        </p:nvSpPr>
        <p:spPr>
          <a:xfrm>
            <a:off x="7783999" y="4366538"/>
            <a:ext cx="2708552" cy="1780056"/>
          </a:xfrm>
          <a:custGeom>
            <a:avLst/>
            <a:gdLst>
              <a:gd name="connsiteX0" fmla="*/ 0 w 2694847"/>
              <a:gd name="connsiteY0" fmla="*/ 102214 h 920934"/>
              <a:gd name="connsiteX1" fmla="*/ 102214 w 2694847"/>
              <a:gd name="connsiteY1" fmla="*/ 0 h 920934"/>
              <a:gd name="connsiteX2" fmla="*/ 2592633 w 2694847"/>
              <a:gd name="connsiteY2" fmla="*/ 0 h 920934"/>
              <a:gd name="connsiteX3" fmla="*/ 2694847 w 2694847"/>
              <a:gd name="connsiteY3" fmla="*/ 102214 h 920934"/>
              <a:gd name="connsiteX4" fmla="*/ 2694847 w 2694847"/>
              <a:gd name="connsiteY4" fmla="*/ 818720 h 920934"/>
              <a:gd name="connsiteX5" fmla="*/ 2592633 w 2694847"/>
              <a:gd name="connsiteY5" fmla="*/ 920934 h 920934"/>
              <a:gd name="connsiteX6" fmla="*/ 102214 w 2694847"/>
              <a:gd name="connsiteY6" fmla="*/ 920934 h 920934"/>
              <a:gd name="connsiteX7" fmla="*/ 0 w 2694847"/>
              <a:gd name="connsiteY7" fmla="*/ 818720 h 920934"/>
              <a:gd name="connsiteX8" fmla="*/ 0 w 2694847"/>
              <a:gd name="connsiteY8" fmla="*/ 102214 h 920934"/>
              <a:gd name="connsiteX0" fmla="*/ 0 w 2720184"/>
              <a:gd name="connsiteY0" fmla="*/ 102214 h 1408044"/>
              <a:gd name="connsiteX1" fmla="*/ 102214 w 2720184"/>
              <a:gd name="connsiteY1" fmla="*/ 0 h 1408044"/>
              <a:gd name="connsiteX2" fmla="*/ 2592633 w 2720184"/>
              <a:gd name="connsiteY2" fmla="*/ 0 h 1408044"/>
              <a:gd name="connsiteX3" fmla="*/ 2694847 w 2720184"/>
              <a:gd name="connsiteY3" fmla="*/ 102214 h 1408044"/>
              <a:gd name="connsiteX4" fmla="*/ 2694847 w 2720184"/>
              <a:gd name="connsiteY4" fmla="*/ 818720 h 1408044"/>
              <a:gd name="connsiteX5" fmla="*/ 2695182 w 2720184"/>
              <a:gd name="connsiteY5" fmla="*/ 1408044 h 1408044"/>
              <a:gd name="connsiteX6" fmla="*/ 102214 w 2720184"/>
              <a:gd name="connsiteY6" fmla="*/ 920934 h 1408044"/>
              <a:gd name="connsiteX7" fmla="*/ 0 w 2720184"/>
              <a:gd name="connsiteY7" fmla="*/ 818720 h 1408044"/>
              <a:gd name="connsiteX8" fmla="*/ 0 w 2720184"/>
              <a:gd name="connsiteY8" fmla="*/ 102214 h 1408044"/>
              <a:gd name="connsiteX0" fmla="*/ 1553 w 2721737"/>
              <a:gd name="connsiteY0" fmla="*/ 102214 h 1408044"/>
              <a:gd name="connsiteX1" fmla="*/ 103767 w 2721737"/>
              <a:gd name="connsiteY1" fmla="*/ 0 h 1408044"/>
              <a:gd name="connsiteX2" fmla="*/ 2594186 w 2721737"/>
              <a:gd name="connsiteY2" fmla="*/ 0 h 1408044"/>
              <a:gd name="connsiteX3" fmla="*/ 2696400 w 2721737"/>
              <a:gd name="connsiteY3" fmla="*/ 102214 h 1408044"/>
              <a:gd name="connsiteX4" fmla="*/ 2696400 w 2721737"/>
              <a:gd name="connsiteY4" fmla="*/ 818720 h 1408044"/>
              <a:gd name="connsiteX5" fmla="*/ 2696735 w 2721737"/>
              <a:gd name="connsiteY5" fmla="*/ 1408044 h 1408044"/>
              <a:gd name="connsiteX6" fmla="*/ 43947 w 2721737"/>
              <a:gd name="connsiteY6" fmla="*/ 1365315 h 1408044"/>
              <a:gd name="connsiteX7" fmla="*/ 1553 w 2721737"/>
              <a:gd name="connsiteY7" fmla="*/ 818720 h 1408044"/>
              <a:gd name="connsiteX8" fmla="*/ 1553 w 2721737"/>
              <a:gd name="connsiteY8" fmla="*/ 102214 h 1408044"/>
              <a:gd name="connsiteX0" fmla="*/ 148 w 2720332"/>
              <a:gd name="connsiteY0" fmla="*/ 102214 h 1621689"/>
              <a:gd name="connsiteX1" fmla="*/ 102362 w 2720332"/>
              <a:gd name="connsiteY1" fmla="*/ 0 h 1621689"/>
              <a:gd name="connsiteX2" fmla="*/ 2592781 w 2720332"/>
              <a:gd name="connsiteY2" fmla="*/ 0 h 1621689"/>
              <a:gd name="connsiteX3" fmla="*/ 2694995 w 2720332"/>
              <a:gd name="connsiteY3" fmla="*/ 102214 h 1621689"/>
              <a:gd name="connsiteX4" fmla="*/ 2694995 w 2720332"/>
              <a:gd name="connsiteY4" fmla="*/ 818720 h 1621689"/>
              <a:gd name="connsiteX5" fmla="*/ 2695330 w 2720332"/>
              <a:gd name="connsiteY5" fmla="*/ 1408044 h 1621689"/>
              <a:gd name="connsiteX6" fmla="*/ 51088 w 2720332"/>
              <a:gd name="connsiteY6" fmla="*/ 1621689 h 1621689"/>
              <a:gd name="connsiteX7" fmla="*/ 148 w 2720332"/>
              <a:gd name="connsiteY7" fmla="*/ 818720 h 1621689"/>
              <a:gd name="connsiteX8" fmla="*/ 148 w 2720332"/>
              <a:gd name="connsiteY8" fmla="*/ 102214 h 1621689"/>
              <a:gd name="connsiteX0" fmla="*/ 148 w 2703567"/>
              <a:gd name="connsiteY0" fmla="*/ 102214 h 1621689"/>
              <a:gd name="connsiteX1" fmla="*/ 102362 w 2703567"/>
              <a:gd name="connsiteY1" fmla="*/ 0 h 1621689"/>
              <a:gd name="connsiteX2" fmla="*/ 2592781 w 2703567"/>
              <a:gd name="connsiteY2" fmla="*/ 0 h 1621689"/>
              <a:gd name="connsiteX3" fmla="*/ 2694995 w 2703567"/>
              <a:gd name="connsiteY3" fmla="*/ 102214 h 1621689"/>
              <a:gd name="connsiteX4" fmla="*/ 2694995 w 2703567"/>
              <a:gd name="connsiteY4" fmla="*/ 818720 h 1621689"/>
              <a:gd name="connsiteX5" fmla="*/ 2669693 w 2703567"/>
              <a:gd name="connsiteY5" fmla="*/ 1621689 h 1621689"/>
              <a:gd name="connsiteX6" fmla="*/ 51088 w 2703567"/>
              <a:gd name="connsiteY6" fmla="*/ 1621689 h 1621689"/>
              <a:gd name="connsiteX7" fmla="*/ 148 w 2703567"/>
              <a:gd name="connsiteY7" fmla="*/ 818720 h 1621689"/>
              <a:gd name="connsiteX8" fmla="*/ 148 w 2703567"/>
              <a:gd name="connsiteY8" fmla="*/ 102214 h 1621689"/>
              <a:gd name="connsiteX0" fmla="*/ 148 w 2708552"/>
              <a:gd name="connsiteY0" fmla="*/ 102214 h 1630235"/>
              <a:gd name="connsiteX1" fmla="*/ 102362 w 2708552"/>
              <a:gd name="connsiteY1" fmla="*/ 0 h 1630235"/>
              <a:gd name="connsiteX2" fmla="*/ 2592781 w 2708552"/>
              <a:gd name="connsiteY2" fmla="*/ 0 h 1630235"/>
              <a:gd name="connsiteX3" fmla="*/ 2694995 w 2708552"/>
              <a:gd name="connsiteY3" fmla="*/ 102214 h 1630235"/>
              <a:gd name="connsiteX4" fmla="*/ 2694995 w 2708552"/>
              <a:gd name="connsiteY4" fmla="*/ 818720 h 1630235"/>
              <a:gd name="connsiteX5" fmla="*/ 2678238 w 2708552"/>
              <a:gd name="connsiteY5" fmla="*/ 1630235 h 1630235"/>
              <a:gd name="connsiteX6" fmla="*/ 51088 w 2708552"/>
              <a:gd name="connsiteY6" fmla="*/ 1621689 h 1630235"/>
              <a:gd name="connsiteX7" fmla="*/ 148 w 2708552"/>
              <a:gd name="connsiteY7" fmla="*/ 818720 h 1630235"/>
              <a:gd name="connsiteX8" fmla="*/ 148 w 2708552"/>
              <a:gd name="connsiteY8" fmla="*/ 102214 h 1630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08552" h="1630235">
                <a:moveTo>
                  <a:pt x="148" y="102214"/>
                </a:moveTo>
                <a:cubicBezTo>
                  <a:pt x="148" y="45763"/>
                  <a:pt x="45911" y="0"/>
                  <a:pt x="102362" y="0"/>
                </a:cubicBezTo>
                <a:lnTo>
                  <a:pt x="2592781" y="0"/>
                </a:lnTo>
                <a:cubicBezTo>
                  <a:pt x="2649232" y="0"/>
                  <a:pt x="2694995" y="45763"/>
                  <a:pt x="2694995" y="102214"/>
                </a:cubicBezTo>
                <a:lnTo>
                  <a:pt x="2694995" y="818720"/>
                </a:lnTo>
                <a:cubicBezTo>
                  <a:pt x="2694995" y="875171"/>
                  <a:pt x="2734689" y="1630235"/>
                  <a:pt x="2678238" y="1630235"/>
                </a:cubicBezTo>
                <a:lnTo>
                  <a:pt x="51088" y="1621689"/>
                </a:lnTo>
                <a:cubicBezTo>
                  <a:pt x="-5363" y="1621689"/>
                  <a:pt x="148" y="875171"/>
                  <a:pt x="148" y="818720"/>
                </a:cubicBezTo>
                <a:lnTo>
                  <a:pt x="148" y="102214"/>
                </a:lnTo>
                <a:close/>
              </a:path>
            </a:pathLst>
          </a:cu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400" b="1" dirty="0">
              <a:solidFill>
                <a:srgbClr val="0070C0"/>
              </a:solidFill>
              <a:latin typeface="Calibri" panose="020F0502020204030204"/>
            </a:endParaRPr>
          </a:p>
          <a:p>
            <a:pPr algn="ctr"/>
            <a:endParaRPr lang="fi-FI" sz="1400" b="1" dirty="0">
              <a:solidFill>
                <a:srgbClr val="0070C0"/>
              </a:solidFill>
              <a:latin typeface="Calibri" panose="020F0502020204030204"/>
            </a:endParaRPr>
          </a:p>
          <a:p>
            <a:pPr algn="ctr"/>
            <a:r>
              <a:rPr lang="fi-FI" sz="1000" b="1" dirty="0">
                <a:solidFill>
                  <a:srgbClr val="0070C0"/>
                </a:solidFill>
                <a:latin typeface="Calibri" panose="020F0502020204030204"/>
              </a:rPr>
              <a:t>Teollisuus on tuottavaa: arvonlisäys/työtunti Satakunnassa, teollisuuden top 6 v. 2018:</a:t>
            </a:r>
          </a:p>
          <a:p>
            <a:pPr algn="ctr"/>
            <a:r>
              <a:rPr lang="fi-FI" sz="1000" u="sng" dirty="0">
                <a:solidFill>
                  <a:srgbClr val="0070C0"/>
                </a:solidFill>
                <a:latin typeface="Calibri" panose="020F0502020204030204"/>
              </a:rPr>
              <a:t>Energiatuotanto 115 €/työtunti</a:t>
            </a:r>
          </a:p>
          <a:p>
            <a:pPr algn="ctr"/>
            <a:r>
              <a:rPr lang="fi-FI" sz="1000" u="sng" dirty="0">
                <a:solidFill>
                  <a:srgbClr val="0070C0"/>
                </a:solidFill>
                <a:latin typeface="Calibri" panose="020F0502020204030204"/>
              </a:rPr>
              <a:t>Muiden ei-metallisten mineraalituotteiden valmistus 52 €/työtunti</a:t>
            </a:r>
          </a:p>
          <a:p>
            <a:pPr algn="ctr"/>
            <a:r>
              <a:rPr lang="fi-FI" sz="1000" u="sng" dirty="0">
                <a:solidFill>
                  <a:srgbClr val="0070C0"/>
                </a:solidFill>
                <a:latin typeface="Calibri" panose="020F0502020204030204"/>
              </a:rPr>
              <a:t>Kemiallinen metsäteollisuus 126 €/työtunti</a:t>
            </a:r>
          </a:p>
          <a:p>
            <a:pPr algn="ctr"/>
            <a:r>
              <a:rPr lang="fi-FI" sz="1000" u="sng" dirty="0">
                <a:solidFill>
                  <a:srgbClr val="0070C0"/>
                </a:solidFill>
                <a:latin typeface="Calibri" panose="020F0502020204030204"/>
              </a:rPr>
              <a:t>Metallien jalostus ja metallituotteiden valmistus 71 €/työtunti</a:t>
            </a:r>
          </a:p>
          <a:p>
            <a:pPr algn="ctr"/>
            <a:r>
              <a:rPr lang="fi-FI" sz="1000" u="sng" dirty="0">
                <a:solidFill>
                  <a:srgbClr val="0070C0"/>
                </a:solidFill>
                <a:latin typeface="Calibri" panose="020F0502020204030204"/>
              </a:rPr>
              <a:t>Kemianteollisuus 52 €/työtunti</a:t>
            </a:r>
          </a:p>
          <a:p>
            <a:pPr algn="ctr"/>
            <a:r>
              <a:rPr lang="fi-FI" sz="1000" u="sng" dirty="0">
                <a:solidFill>
                  <a:srgbClr val="0070C0"/>
                </a:solidFill>
                <a:latin typeface="Calibri" panose="020F0502020204030204"/>
              </a:rPr>
              <a:t>Koneiden ja laitteiden valmistus 56 €/työtunti</a:t>
            </a:r>
          </a:p>
          <a:p>
            <a:pPr algn="ctr"/>
            <a:r>
              <a:rPr lang="fi-FI" sz="1000" u="sng" dirty="0">
                <a:solidFill>
                  <a:srgbClr val="0070C0"/>
                </a:solidFill>
                <a:latin typeface="Calibri" panose="020F0502020204030204"/>
              </a:rPr>
              <a:t>Toimialat keskimäärin 43 €/työtunti</a:t>
            </a:r>
          </a:p>
          <a:p>
            <a:pPr algn="ctr"/>
            <a:endParaRPr lang="fi-FI" sz="1400" u="sng" dirty="0">
              <a:solidFill>
                <a:srgbClr val="0070C0"/>
              </a:solidFill>
              <a:latin typeface="Calibri" panose="020F0502020204030204"/>
            </a:endParaRPr>
          </a:p>
          <a:p>
            <a:pPr algn="ctr"/>
            <a:endParaRPr lang="fi-FI" sz="1400" u="sng" dirty="0">
              <a:solidFill>
                <a:srgbClr val="0070C0"/>
              </a:solidFill>
              <a:latin typeface="Calibri" panose="020F0502020204030204"/>
            </a:endParaRPr>
          </a:p>
        </p:txBody>
      </p:sp>
      <p:sp>
        <p:nvSpPr>
          <p:cNvPr id="23" name="Rectangle 22"/>
          <p:cNvSpPr/>
          <p:nvPr/>
        </p:nvSpPr>
        <p:spPr>
          <a:xfrm>
            <a:off x="6430965" y="3278879"/>
            <a:ext cx="4572000" cy="923330"/>
          </a:xfrm>
          <a:prstGeom prst="rect">
            <a:avLst/>
          </a:prstGeom>
        </p:spPr>
        <p:txBody>
          <a:bodyPr>
            <a:spAutoFit/>
          </a:bodyPr>
          <a:lstStyle/>
          <a:p>
            <a:r>
              <a:rPr lang="fi-FI" b="1" dirty="0">
                <a:solidFill>
                  <a:prstClr val="black"/>
                </a:solidFill>
                <a:latin typeface="Calibri" panose="020F0502020204030204"/>
                <a:cs typeface="Arial" panose="020B0604020202020204" pitchFamily="34" charset="0"/>
              </a:rPr>
              <a:t>Teollisuudessa tehtiin Satakunnassa v. 2020</a:t>
            </a:r>
            <a:endParaRPr lang="fi-FI" sz="3600" b="1" dirty="0">
              <a:solidFill>
                <a:srgbClr val="FF5050"/>
              </a:solidFill>
              <a:effectLst>
                <a:outerShdw blurRad="38100" dist="38100" dir="2700000" algn="tl">
                  <a:srgbClr val="000000">
                    <a:alpha val="43137"/>
                  </a:srgbClr>
                </a:outerShdw>
              </a:effectLst>
              <a:latin typeface="Calibri" panose="020F0502020204030204"/>
              <a:cs typeface="Arial" panose="020B0604020202020204" pitchFamily="34" charset="0"/>
            </a:endParaRPr>
          </a:p>
          <a:p>
            <a:r>
              <a:rPr lang="fi-FI" sz="3600" b="1" dirty="0">
                <a:solidFill>
                  <a:srgbClr val="FF5050"/>
                </a:solidFill>
                <a:effectLst>
                  <a:outerShdw blurRad="38100" dist="38100" dir="2700000" algn="tl">
                    <a:srgbClr val="000000">
                      <a:alpha val="43137"/>
                    </a:srgbClr>
                  </a:outerShdw>
                </a:effectLst>
                <a:latin typeface="Calibri" panose="020F0502020204030204"/>
                <a:cs typeface="Arial" panose="020B0604020202020204" pitchFamily="34" charset="0"/>
              </a:rPr>
              <a:t>16 128 hlötyövuotta</a:t>
            </a:r>
          </a:p>
        </p:txBody>
      </p:sp>
      <p:sp>
        <p:nvSpPr>
          <p:cNvPr id="44" name="Rectangle 43"/>
          <p:cNvSpPr/>
          <p:nvPr/>
        </p:nvSpPr>
        <p:spPr>
          <a:xfrm>
            <a:off x="6430965" y="1359565"/>
            <a:ext cx="4572000" cy="2031325"/>
          </a:xfrm>
          <a:prstGeom prst="rect">
            <a:avLst/>
          </a:prstGeom>
        </p:spPr>
        <p:txBody>
          <a:bodyPr>
            <a:spAutoFit/>
          </a:bodyPr>
          <a:lstStyle/>
          <a:p>
            <a:endParaRPr lang="fi-FI" b="1" dirty="0">
              <a:solidFill>
                <a:prstClr val="black"/>
              </a:solidFill>
              <a:latin typeface="Calibri" panose="020F0502020204030204"/>
              <a:cs typeface="Arial" panose="020B0604020202020204" pitchFamily="34" charset="0"/>
            </a:endParaRPr>
          </a:p>
          <a:p>
            <a:endParaRPr lang="fi-FI" sz="3600" b="1" dirty="0">
              <a:solidFill>
                <a:srgbClr val="2683C6">
                  <a:lumMod val="75000"/>
                </a:srgbClr>
              </a:solidFill>
              <a:effectLst>
                <a:outerShdw blurRad="38100" dist="38100" dir="2700000" algn="tl">
                  <a:srgbClr val="000000">
                    <a:alpha val="43137"/>
                  </a:srgbClr>
                </a:outerShdw>
              </a:effectLst>
              <a:latin typeface="Calibri" panose="020F0502020204030204"/>
              <a:cs typeface="Arial" panose="020B0604020202020204" pitchFamily="34" charset="0"/>
            </a:endParaRPr>
          </a:p>
          <a:p>
            <a:r>
              <a:rPr lang="fi-FI" b="1" dirty="0">
                <a:solidFill>
                  <a:prstClr val="black"/>
                </a:solidFill>
                <a:latin typeface="Calibri" panose="020F0502020204030204"/>
                <a:cs typeface="Arial" panose="020B0604020202020204" pitchFamily="34" charset="0"/>
              </a:rPr>
              <a:t>Satakunnan teollisuus maksoi </a:t>
            </a:r>
          </a:p>
          <a:p>
            <a:r>
              <a:rPr lang="fi-FI" b="1" dirty="0">
                <a:solidFill>
                  <a:prstClr val="black"/>
                </a:solidFill>
                <a:latin typeface="Calibri" panose="020F0502020204030204"/>
                <a:cs typeface="Arial" panose="020B0604020202020204" pitchFamily="34" charset="0"/>
              </a:rPr>
              <a:t>palkkoja maakunnassa v. 2017</a:t>
            </a:r>
          </a:p>
          <a:p>
            <a:r>
              <a:rPr lang="fi-FI" sz="3600" b="1" dirty="0">
                <a:solidFill>
                  <a:srgbClr val="3E8853">
                    <a:lumMod val="75000"/>
                  </a:srgbClr>
                </a:solidFill>
                <a:effectLst>
                  <a:outerShdw blurRad="38100" dist="38100" dir="2700000" algn="tl">
                    <a:srgbClr val="000000">
                      <a:alpha val="43137"/>
                    </a:srgbClr>
                  </a:outerShdw>
                </a:effectLst>
                <a:latin typeface="Calibri" panose="020F0502020204030204"/>
                <a:cs typeface="Arial" panose="020B0604020202020204" pitchFamily="34" charset="0"/>
              </a:rPr>
              <a:t>836 miljoonaa  €</a:t>
            </a:r>
          </a:p>
        </p:txBody>
      </p:sp>
      <p:sp>
        <p:nvSpPr>
          <p:cNvPr id="45" name="Tekstiruutu 34"/>
          <p:cNvSpPr txBox="1"/>
          <p:nvPr/>
        </p:nvSpPr>
        <p:spPr>
          <a:xfrm>
            <a:off x="1477359" y="5511003"/>
            <a:ext cx="2048959" cy="646331"/>
          </a:xfrm>
          <a:prstGeom prst="rect">
            <a:avLst/>
          </a:prstGeom>
          <a:noFill/>
        </p:spPr>
        <p:txBody>
          <a:bodyPr wrap="none" rtlCol="0">
            <a:spAutoFit/>
          </a:bodyPr>
          <a:lstStyle/>
          <a:p>
            <a:endParaRPr lang="fi-FI" sz="2000" b="1" dirty="0">
              <a:solidFill>
                <a:prstClr val="white">
                  <a:lumMod val="50000"/>
                </a:prstClr>
              </a:solidFill>
              <a:effectLst>
                <a:outerShdw blurRad="38100" dist="38100" dir="2700000" algn="tl">
                  <a:srgbClr val="000000">
                    <a:alpha val="43137"/>
                  </a:srgbClr>
                </a:outerShdw>
              </a:effectLst>
              <a:latin typeface="Calibri" panose="020F0502020204030204"/>
              <a:cs typeface="Arial" panose="020B0604020202020204" pitchFamily="34" charset="0"/>
            </a:endParaRPr>
          </a:p>
          <a:p>
            <a:r>
              <a:rPr lang="fi-FI" sz="1600" b="1" dirty="0">
                <a:solidFill>
                  <a:prstClr val="black"/>
                </a:solidFill>
                <a:latin typeface="Britannic Bold" panose="020B0903060703020204" pitchFamily="34" charset="0"/>
                <a:cs typeface="Arial" panose="020B0604020202020204" pitchFamily="34" charset="0"/>
              </a:rPr>
              <a:t>Teknologiateollisuus</a:t>
            </a:r>
          </a:p>
        </p:txBody>
      </p:sp>
      <p:sp>
        <p:nvSpPr>
          <p:cNvPr id="47" name="Tekstiruutu 34"/>
          <p:cNvSpPr txBox="1"/>
          <p:nvPr/>
        </p:nvSpPr>
        <p:spPr>
          <a:xfrm>
            <a:off x="1525993" y="4507741"/>
            <a:ext cx="1462260" cy="338554"/>
          </a:xfrm>
          <a:prstGeom prst="rect">
            <a:avLst/>
          </a:prstGeom>
          <a:noFill/>
        </p:spPr>
        <p:txBody>
          <a:bodyPr wrap="none" rtlCol="0">
            <a:spAutoFit/>
          </a:bodyPr>
          <a:lstStyle/>
          <a:p>
            <a:r>
              <a:rPr lang="fi-FI" sz="1600" b="1" dirty="0">
                <a:solidFill>
                  <a:prstClr val="black"/>
                </a:solidFill>
                <a:latin typeface="Britannic Bold" panose="020B0903060703020204" pitchFamily="34" charset="0"/>
                <a:cs typeface="Arial" panose="020B0604020202020204" pitchFamily="34" charset="0"/>
              </a:rPr>
              <a:t>Meriteollisuus</a:t>
            </a:r>
          </a:p>
        </p:txBody>
      </p:sp>
      <p:sp>
        <p:nvSpPr>
          <p:cNvPr id="50" name="Rectangle 49"/>
          <p:cNvSpPr/>
          <p:nvPr/>
        </p:nvSpPr>
        <p:spPr>
          <a:xfrm>
            <a:off x="4036731" y="4938750"/>
            <a:ext cx="1467068" cy="784830"/>
          </a:xfrm>
          <a:prstGeom prst="rect">
            <a:avLst/>
          </a:prstGeom>
        </p:spPr>
        <p:txBody>
          <a:bodyPr wrap="none">
            <a:spAutoFit/>
          </a:bodyPr>
          <a:lstStyle/>
          <a:p>
            <a:r>
              <a:rPr lang="fi-FI" sz="4500" b="1" dirty="0">
                <a:solidFill>
                  <a:prstClr val="black"/>
                </a:solidFill>
                <a:effectLst>
                  <a:outerShdw blurRad="38100" dist="38100" dir="2700000" algn="tl">
                    <a:srgbClr val="000000">
                      <a:alpha val="43137"/>
                    </a:srgbClr>
                  </a:outerShdw>
                </a:effectLst>
                <a:latin typeface="Calibri" panose="020F0502020204030204"/>
                <a:cs typeface="Arial" panose="020B0604020202020204" pitchFamily="34" charset="0"/>
              </a:rPr>
              <a:t>1,5 %</a:t>
            </a:r>
          </a:p>
        </p:txBody>
      </p:sp>
      <p:sp>
        <p:nvSpPr>
          <p:cNvPr id="58" name="Pyöristetty suorakulmio 9"/>
          <p:cNvSpPr/>
          <p:nvPr/>
        </p:nvSpPr>
        <p:spPr>
          <a:xfrm>
            <a:off x="3676336" y="5740260"/>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fi-FI" sz="1200" dirty="0">
              <a:solidFill>
                <a:prstClr val="white">
                  <a:lumMod val="50000"/>
                </a:prstClr>
              </a:solidFill>
              <a:latin typeface="Calibri" panose="020F0502020204030204"/>
            </a:endParaRPr>
          </a:p>
        </p:txBody>
      </p:sp>
      <p:sp>
        <p:nvSpPr>
          <p:cNvPr id="61" name="Rectangle 60"/>
          <p:cNvSpPr/>
          <p:nvPr/>
        </p:nvSpPr>
        <p:spPr>
          <a:xfrm>
            <a:off x="4028870" y="5586966"/>
            <a:ext cx="1467068" cy="784830"/>
          </a:xfrm>
          <a:prstGeom prst="rect">
            <a:avLst/>
          </a:prstGeom>
        </p:spPr>
        <p:txBody>
          <a:bodyPr wrap="none">
            <a:spAutoFit/>
          </a:bodyPr>
          <a:lstStyle/>
          <a:p>
            <a:r>
              <a:rPr lang="fi-FI" sz="4500" b="1" dirty="0">
                <a:solidFill>
                  <a:prstClr val="black"/>
                </a:solidFill>
                <a:effectLst>
                  <a:outerShdw blurRad="38100" dist="38100" dir="2700000" algn="tl">
                    <a:srgbClr val="000000">
                      <a:alpha val="43137"/>
                    </a:srgbClr>
                  </a:outerShdw>
                </a:effectLst>
                <a:latin typeface="Calibri" panose="020F0502020204030204"/>
                <a:cs typeface="Arial" panose="020B0604020202020204" pitchFamily="34" charset="0"/>
              </a:rPr>
              <a:t>0,8 %</a:t>
            </a:r>
          </a:p>
        </p:txBody>
      </p:sp>
      <p:sp>
        <p:nvSpPr>
          <p:cNvPr id="4" name="TextBox 3"/>
          <p:cNvSpPr txBox="1"/>
          <p:nvPr/>
        </p:nvSpPr>
        <p:spPr>
          <a:xfrm>
            <a:off x="1497534" y="3512719"/>
            <a:ext cx="4495333" cy="369332"/>
          </a:xfrm>
          <a:prstGeom prst="rect">
            <a:avLst/>
          </a:prstGeom>
          <a:noFill/>
        </p:spPr>
        <p:txBody>
          <a:bodyPr wrap="none" rtlCol="0">
            <a:spAutoFit/>
          </a:bodyPr>
          <a:lstStyle/>
          <a:p>
            <a:r>
              <a:rPr lang="fi-FI" b="1" cap="all" dirty="0">
                <a:solidFill>
                  <a:srgbClr val="0070C0"/>
                </a:solidFill>
                <a:effectLst>
                  <a:outerShdw blurRad="38100" dist="38100" dir="2700000" algn="tl">
                    <a:srgbClr val="000000">
                      <a:alpha val="43137"/>
                    </a:srgbClr>
                  </a:outerShdw>
                </a:effectLst>
                <a:latin typeface="Calibri" panose="020F0502020204030204"/>
                <a:cs typeface="Arial" panose="020B0604020202020204" pitchFamily="34" charset="0"/>
              </a:rPr>
              <a:t>TEOLLISUUDEN kärkialoja tällä hetkellä</a:t>
            </a:r>
            <a:endParaRPr lang="en-US" dirty="0">
              <a:solidFill>
                <a:prstClr val="black"/>
              </a:solidFill>
              <a:latin typeface="Calibri" panose="020F0502020204030204"/>
              <a:cs typeface="Arial" panose="020B0604020202020204" pitchFamily="34" charset="0"/>
            </a:endParaRPr>
          </a:p>
        </p:txBody>
      </p:sp>
      <p:sp>
        <p:nvSpPr>
          <p:cNvPr id="29" name="Tekstiruutu 34"/>
          <p:cNvSpPr txBox="1"/>
          <p:nvPr/>
        </p:nvSpPr>
        <p:spPr>
          <a:xfrm>
            <a:off x="1470681" y="3566610"/>
            <a:ext cx="4431598" cy="677108"/>
          </a:xfrm>
          <a:prstGeom prst="rect">
            <a:avLst/>
          </a:prstGeom>
          <a:noFill/>
        </p:spPr>
        <p:txBody>
          <a:bodyPr wrap="none" rtlCol="0">
            <a:spAutoFit/>
          </a:bodyPr>
          <a:lstStyle/>
          <a:p>
            <a:endParaRPr lang="fi-FI" dirty="0">
              <a:solidFill>
                <a:prstClr val="black"/>
              </a:solidFill>
              <a:latin typeface="Calibri" panose="020F0502020204030204"/>
              <a:cs typeface="Arial" panose="020B0604020202020204" pitchFamily="34" charset="0"/>
            </a:endParaRPr>
          </a:p>
          <a:p>
            <a:r>
              <a:rPr lang="fi-FI" sz="2000" b="1" dirty="0">
                <a:solidFill>
                  <a:prstClr val="white">
                    <a:lumMod val="50000"/>
                  </a:prstClr>
                </a:solidFill>
                <a:latin typeface="Calibri" panose="020F0502020204030204"/>
                <a:cs typeface="Arial" panose="020B0604020202020204" pitchFamily="34" charset="0"/>
              </a:rPr>
              <a:t>Liikevaihdon kasvu heinä-joulukuu 2020</a:t>
            </a:r>
          </a:p>
        </p:txBody>
      </p:sp>
      <p:sp>
        <p:nvSpPr>
          <p:cNvPr id="30" name="Pyöristetty suorakulmio 9"/>
          <p:cNvSpPr/>
          <p:nvPr/>
        </p:nvSpPr>
        <p:spPr>
          <a:xfrm>
            <a:off x="3664376" y="4419201"/>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fi-FI" sz="1200" dirty="0">
              <a:solidFill>
                <a:prstClr val="white">
                  <a:lumMod val="50000"/>
                </a:prstClr>
              </a:solidFill>
              <a:latin typeface="Calibri" panose="020F0502020204030204"/>
            </a:endParaRPr>
          </a:p>
        </p:txBody>
      </p:sp>
      <p:sp>
        <p:nvSpPr>
          <p:cNvPr id="31" name="Rectangle 30"/>
          <p:cNvSpPr/>
          <p:nvPr/>
        </p:nvSpPr>
        <p:spPr>
          <a:xfrm>
            <a:off x="4044592" y="4263685"/>
            <a:ext cx="1467068" cy="784830"/>
          </a:xfrm>
          <a:prstGeom prst="rect">
            <a:avLst/>
          </a:prstGeom>
        </p:spPr>
        <p:txBody>
          <a:bodyPr wrap="none">
            <a:spAutoFit/>
          </a:bodyPr>
          <a:lstStyle/>
          <a:p>
            <a:r>
              <a:rPr lang="fi-FI" sz="4500" b="1" dirty="0">
                <a:solidFill>
                  <a:prstClr val="black"/>
                </a:solidFill>
                <a:effectLst>
                  <a:outerShdw blurRad="38100" dist="38100" dir="2700000" algn="tl">
                    <a:srgbClr val="000000">
                      <a:alpha val="43137"/>
                    </a:srgbClr>
                  </a:outerShdw>
                </a:effectLst>
                <a:latin typeface="Calibri" panose="020F0502020204030204"/>
                <a:cs typeface="Arial" panose="020B0604020202020204" pitchFamily="34" charset="0"/>
              </a:rPr>
              <a:t>9,6 %</a:t>
            </a:r>
          </a:p>
        </p:txBody>
      </p:sp>
      <p:sp>
        <p:nvSpPr>
          <p:cNvPr id="32" name="Tekstiruutu 34"/>
          <p:cNvSpPr txBox="1"/>
          <p:nvPr/>
        </p:nvSpPr>
        <p:spPr>
          <a:xfrm>
            <a:off x="1508772" y="4846296"/>
            <a:ext cx="1773242" cy="646331"/>
          </a:xfrm>
          <a:prstGeom prst="rect">
            <a:avLst/>
          </a:prstGeom>
          <a:noFill/>
        </p:spPr>
        <p:txBody>
          <a:bodyPr wrap="none" rtlCol="0">
            <a:spAutoFit/>
          </a:bodyPr>
          <a:lstStyle/>
          <a:p>
            <a:endParaRPr lang="fi-FI" sz="2000" b="1" dirty="0">
              <a:solidFill>
                <a:prstClr val="white">
                  <a:lumMod val="50000"/>
                </a:prstClr>
              </a:solidFill>
              <a:effectLst>
                <a:outerShdw blurRad="38100" dist="38100" dir="2700000" algn="tl">
                  <a:srgbClr val="000000">
                    <a:alpha val="43137"/>
                  </a:srgbClr>
                </a:outerShdw>
              </a:effectLst>
              <a:latin typeface="Calibri" panose="020F0502020204030204"/>
              <a:cs typeface="Arial" panose="020B0604020202020204" pitchFamily="34" charset="0"/>
            </a:endParaRPr>
          </a:p>
          <a:p>
            <a:r>
              <a:rPr lang="fi-FI" sz="1600" b="1" dirty="0">
                <a:solidFill>
                  <a:prstClr val="black"/>
                </a:solidFill>
                <a:latin typeface="Britannic Bold" panose="020B0903060703020204" pitchFamily="34" charset="0"/>
                <a:cs typeface="Arial" panose="020B0604020202020204" pitchFamily="34" charset="0"/>
              </a:rPr>
              <a:t>Metallien jalostus</a:t>
            </a:r>
          </a:p>
        </p:txBody>
      </p:sp>
      <p:sp>
        <p:nvSpPr>
          <p:cNvPr id="14" name="Rectangle 2"/>
          <p:cNvSpPr>
            <a:spLocks noChangeArrowheads="1"/>
          </p:cNvSpPr>
          <p:nvPr/>
        </p:nvSpPr>
        <p:spPr bwMode="auto">
          <a:xfrm>
            <a:off x="1645895" y="983012"/>
            <a:ext cx="707107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solidFill>
                <a:prstClr val="black"/>
              </a:solidFill>
              <a:latin typeface="Calibri" panose="020F0502020204030204"/>
              <a:cs typeface="Arial" panose="020B0604020202020204" pitchFamily="34" charset="0"/>
            </a:endParaRPr>
          </a:p>
        </p:txBody>
      </p:sp>
      <p:sp>
        <p:nvSpPr>
          <p:cNvPr id="39" name="Suorakulmio 20"/>
          <p:cNvSpPr/>
          <p:nvPr/>
        </p:nvSpPr>
        <p:spPr>
          <a:xfrm>
            <a:off x="1733856" y="2647895"/>
            <a:ext cx="3737842" cy="635265"/>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r>
              <a:rPr lang="fi-FI" sz="1400" b="1" dirty="0">
                <a:solidFill>
                  <a:prstClr val="white">
                    <a:lumMod val="50000"/>
                  </a:prstClr>
                </a:solidFill>
                <a:latin typeface="Calibri" panose="020F0502020204030204"/>
              </a:rPr>
              <a:t>Teknologiateollisuuden viennin arvon kasvu 2000-2020</a:t>
            </a:r>
          </a:p>
          <a:p>
            <a:r>
              <a:rPr lang="fi-FI" sz="1400" dirty="0">
                <a:solidFill>
                  <a:prstClr val="white">
                    <a:lumMod val="50000"/>
                  </a:prstClr>
                </a:solidFill>
                <a:latin typeface="Calibri" panose="020F0502020204030204"/>
              </a:rPr>
              <a:t>Satakunta:</a:t>
            </a:r>
            <a:r>
              <a:rPr lang="fi-FI" sz="1400" dirty="0">
                <a:solidFill>
                  <a:srgbClr val="FF0000"/>
                </a:solidFill>
                <a:latin typeface="Calibri" panose="020F0502020204030204"/>
              </a:rPr>
              <a:t> 89 %</a:t>
            </a:r>
          </a:p>
          <a:p>
            <a:r>
              <a:rPr lang="fi-FI" sz="1400" dirty="0">
                <a:solidFill>
                  <a:prstClr val="white">
                    <a:lumMod val="50000"/>
                  </a:prstClr>
                </a:solidFill>
                <a:latin typeface="Calibri" panose="020F0502020204030204"/>
              </a:rPr>
              <a:t>Koko maa keskimäärin: 37 %</a:t>
            </a:r>
          </a:p>
        </p:txBody>
      </p:sp>
      <p:pic>
        <p:nvPicPr>
          <p:cNvPr id="28" name="Picture 27"/>
          <p:cNvPicPr>
            <a:picLocks noChangeAspect="1"/>
          </p:cNvPicPr>
          <p:nvPr/>
        </p:nvPicPr>
        <p:blipFill>
          <a:blip r:embed="rId4"/>
          <a:stretch>
            <a:fillRect/>
          </a:stretch>
        </p:blipFill>
        <p:spPr>
          <a:xfrm>
            <a:off x="8621487" y="6324794"/>
            <a:ext cx="2044173" cy="534499"/>
          </a:xfrm>
          <a:prstGeom prst="rect">
            <a:avLst/>
          </a:prstGeom>
        </p:spPr>
      </p:pic>
      <p:sp>
        <p:nvSpPr>
          <p:cNvPr id="33" name="Tekstiruutu 3"/>
          <p:cNvSpPr txBox="1"/>
          <p:nvPr/>
        </p:nvSpPr>
        <p:spPr>
          <a:xfrm>
            <a:off x="1633638" y="6407376"/>
            <a:ext cx="2139878" cy="369332"/>
          </a:xfrm>
          <a:prstGeom prst="rect">
            <a:avLst/>
          </a:prstGeom>
          <a:noFill/>
        </p:spPr>
        <p:txBody>
          <a:bodyPr wrap="square" rtlCol="0">
            <a:spAutoFit/>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dirty="0">
                <a:solidFill>
                  <a:prstClr val="black"/>
                </a:solidFill>
                <a:latin typeface="Calibri" panose="020F0502020204030204"/>
              </a:rPr>
              <a:t>6.5.2021</a:t>
            </a:r>
          </a:p>
        </p:txBody>
      </p:sp>
      <p:sp>
        <p:nvSpPr>
          <p:cNvPr id="35" name="Pyöristetty suorakulmio 4"/>
          <p:cNvSpPr/>
          <p:nvPr/>
        </p:nvSpPr>
        <p:spPr>
          <a:xfrm>
            <a:off x="5783004" y="4444965"/>
            <a:ext cx="1905913" cy="1830191"/>
          </a:xfrm>
          <a:custGeom>
            <a:avLst/>
            <a:gdLst>
              <a:gd name="connsiteX0" fmla="*/ 0 w 2694847"/>
              <a:gd name="connsiteY0" fmla="*/ 102214 h 920934"/>
              <a:gd name="connsiteX1" fmla="*/ 102214 w 2694847"/>
              <a:gd name="connsiteY1" fmla="*/ 0 h 920934"/>
              <a:gd name="connsiteX2" fmla="*/ 2592633 w 2694847"/>
              <a:gd name="connsiteY2" fmla="*/ 0 h 920934"/>
              <a:gd name="connsiteX3" fmla="*/ 2694847 w 2694847"/>
              <a:gd name="connsiteY3" fmla="*/ 102214 h 920934"/>
              <a:gd name="connsiteX4" fmla="*/ 2694847 w 2694847"/>
              <a:gd name="connsiteY4" fmla="*/ 818720 h 920934"/>
              <a:gd name="connsiteX5" fmla="*/ 2592633 w 2694847"/>
              <a:gd name="connsiteY5" fmla="*/ 920934 h 920934"/>
              <a:gd name="connsiteX6" fmla="*/ 102214 w 2694847"/>
              <a:gd name="connsiteY6" fmla="*/ 920934 h 920934"/>
              <a:gd name="connsiteX7" fmla="*/ 0 w 2694847"/>
              <a:gd name="connsiteY7" fmla="*/ 818720 h 920934"/>
              <a:gd name="connsiteX8" fmla="*/ 0 w 2694847"/>
              <a:gd name="connsiteY8" fmla="*/ 102214 h 920934"/>
              <a:gd name="connsiteX0" fmla="*/ 0 w 2720184"/>
              <a:gd name="connsiteY0" fmla="*/ 102214 h 1408044"/>
              <a:gd name="connsiteX1" fmla="*/ 102214 w 2720184"/>
              <a:gd name="connsiteY1" fmla="*/ 0 h 1408044"/>
              <a:gd name="connsiteX2" fmla="*/ 2592633 w 2720184"/>
              <a:gd name="connsiteY2" fmla="*/ 0 h 1408044"/>
              <a:gd name="connsiteX3" fmla="*/ 2694847 w 2720184"/>
              <a:gd name="connsiteY3" fmla="*/ 102214 h 1408044"/>
              <a:gd name="connsiteX4" fmla="*/ 2694847 w 2720184"/>
              <a:gd name="connsiteY4" fmla="*/ 818720 h 1408044"/>
              <a:gd name="connsiteX5" fmla="*/ 2695182 w 2720184"/>
              <a:gd name="connsiteY5" fmla="*/ 1408044 h 1408044"/>
              <a:gd name="connsiteX6" fmla="*/ 102214 w 2720184"/>
              <a:gd name="connsiteY6" fmla="*/ 920934 h 1408044"/>
              <a:gd name="connsiteX7" fmla="*/ 0 w 2720184"/>
              <a:gd name="connsiteY7" fmla="*/ 818720 h 1408044"/>
              <a:gd name="connsiteX8" fmla="*/ 0 w 2720184"/>
              <a:gd name="connsiteY8" fmla="*/ 102214 h 1408044"/>
              <a:gd name="connsiteX0" fmla="*/ 1553 w 2721737"/>
              <a:gd name="connsiteY0" fmla="*/ 102214 h 1408044"/>
              <a:gd name="connsiteX1" fmla="*/ 103767 w 2721737"/>
              <a:gd name="connsiteY1" fmla="*/ 0 h 1408044"/>
              <a:gd name="connsiteX2" fmla="*/ 2594186 w 2721737"/>
              <a:gd name="connsiteY2" fmla="*/ 0 h 1408044"/>
              <a:gd name="connsiteX3" fmla="*/ 2696400 w 2721737"/>
              <a:gd name="connsiteY3" fmla="*/ 102214 h 1408044"/>
              <a:gd name="connsiteX4" fmla="*/ 2696400 w 2721737"/>
              <a:gd name="connsiteY4" fmla="*/ 818720 h 1408044"/>
              <a:gd name="connsiteX5" fmla="*/ 2696735 w 2721737"/>
              <a:gd name="connsiteY5" fmla="*/ 1408044 h 1408044"/>
              <a:gd name="connsiteX6" fmla="*/ 43947 w 2721737"/>
              <a:gd name="connsiteY6" fmla="*/ 1365315 h 1408044"/>
              <a:gd name="connsiteX7" fmla="*/ 1553 w 2721737"/>
              <a:gd name="connsiteY7" fmla="*/ 818720 h 1408044"/>
              <a:gd name="connsiteX8" fmla="*/ 1553 w 2721737"/>
              <a:gd name="connsiteY8" fmla="*/ 102214 h 1408044"/>
              <a:gd name="connsiteX0" fmla="*/ 148 w 2720332"/>
              <a:gd name="connsiteY0" fmla="*/ 102214 h 1621689"/>
              <a:gd name="connsiteX1" fmla="*/ 102362 w 2720332"/>
              <a:gd name="connsiteY1" fmla="*/ 0 h 1621689"/>
              <a:gd name="connsiteX2" fmla="*/ 2592781 w 2720332"/>
              <a:gd name="connsiteY2" fmla="*/ 0 h 1621689"/>
              <a:gd name="connsiteX3" fmla="*/ 2694995 w 2720332"/>
              <a:gd name="connsiteY3" fmla="*/ 102214 h 1621689"/>
              <a:gd name="connsiteX4" fmla="*/ 2694995 w 2720332"/>
              <a:gd name="connsiteY4" fmla="*/ 818720 h 1621689"/>
              <a:gd name="connsiteX5" fmla="*/ 2695330 w 2720332"/>
              <a:gd name="connsiteY5" fmla="*/ 1408044 h 1621689"/>
              <a:gd name="connsiteX6" fmla="*/ 51088 w 2720332"/>
              <a:gd name="connsiteY6" fmla="*/ 1621689 h 1621689"/>
              <a:gd name="connsiteX7" fmla="*/ 148 w 2720332"/>
              <a:gd name="connsiteY7" fmla="*/ 818720 h 1621689"/>
              <a:gd name="connsiteX8" fmla="*/ 148 w 2720332"/>
              <a:gd name="connsiteY8" fmla="*/ 102214 h 1621689"/>
              <a:gd name="connsiteX0" fmla="*/ 148 w 2703567"/>
              <a:gd name="connsiteY0" fmla="*/ 102214 h 1621689"/>
              <a:gd name="connsiteX1" fmla="*/ 102362 w 2703567"/>
              <a:gd name="connsiteY1" fmla="*/ 0 h 1621689"/>
              <a:gd name="connsiteX2" fmla="*/ 2592781 w 2703567"/>
              <a:gd name="connsiteY2" fmla="*/ 0 h 1621689"/>
              <a:gd name="connsiteX3" fmla="*/ 2694995 w 2703567"/>
              <a:gd name="connsiteY3" fmla="*/ 102214 h 1621689"/>
              <a:gd name="connsiteX4" fmla="*/ 2694995 w 2703567"/>
              <a:gd name="connsiteY4" fmla="*/ 818720 h 1621689"/>
              <a:gd name="connsiteX5" fmla="*/ 2669693 w 2703567"/>
              <a:gd name="connsiteY5" fmla="*/ 1621689 h 1621689"/>
              <a:gd name="connsiteX6" fmla="*/ 51088 w 2703567"/>
              <a:gd name="connsiteY6" fmla="*/ 1621689 h 1621689"/>
              <a:gd name="connsiteX7" fmla="*/ 148 w 2703567"/>
              <a:gd name="connsiteY7" fmla="*/ 818720 h 1621689"/>
              <a:gd name="connsiteX8" fmla="*/ 148 w 2703567"/>
              <a:gd name="connsiteY8" fmla="*/ 102214 h 1621689"/>
              <a:gd name="connsiteX0" fmla="*/ 148 w 2708552"/>
              <a:gd name="connsiteY0" fmla="*/ 102214 h 1630235"/>
              <a:gd name="connsiteX1" fmla="*/ 102362 w 2708552"/>
              <a:gd name="connsiteY1" fmla="*/ 0 h 1630235"/>
              <a:gd name="connsiteX2" fmla="*/ 2592781 w 2708552"/>
              <a:gd name="connsiteY2" fmla="*/ 0 h 1630235"/>
              <a:gd name="connsiteX3" fmla="*/ 2694995 w 2708552"/>
              <a:gd name="connsiteY3" fmla="*/ 102214 h 1630235"/>
              <a:gd name="connsiteX4" fmla="*/ 2694995 w 2708552"/>
              <a:gd name="connsiteY4" fmla="*/ 818720 h 1630235"/>
              <a:gd name="connsiteX5" fmla="*/ 2678238 w 2708552"/>
              <a:gd name="connsiteY5" fmla="*/ 1630235 h 1630235"/>
              <a:gd name="connsiteX6" fmla="*/ 51088 w 2708552"/>
              <a:gd name="connsiteY6" fmla="*/ 1621689 h 1630235"/>
              <a:gd name="connsiteX7" fmla="*/ 148 w 2708552"/>
              <a:gd name="connsiteY7" fmla="*/ 818720 h 1630235"/>
              <a:gd name="connsiteX8" fmla="*/ 148 w 2708552"/>
              <a:gd name="connsiteY8" fmla="*/ 102214 h 1630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08552" h="1630235">
                <a:moveTo>
                  <a:pt x="148" y="102214"/>
                </a:moveTo>
                <a:cubicBezTo>
                  <a:pt x="148" y="45763"/>
                  <a:pt x="45911" y="0"/>
                  <a:pt x="102362" y="0"/>
                </a:cubicBezTo>
                <a:lnTo>
                  <a:pt x="2592781" y="0"/>
                </a:lnTo>
                <a:cubicBezTo>
                  <a:pt x="2649232" y="0"/>
                  <a:pt x="2694995" y="45763"/>
                  <a:pt x="2694995" y="102214"/>
                </a:cubicBezTo>
                <a:lnTo>
                  <a:pt x="2694995" y="818720"/>
                </a:lnTo>
                <a:cubicBezTo>
                  <a:pt x="2694995" y="875171"/>
                  <a:pt x="2734689" y="1630235"/>
                  <a:pt x="2678238" y="1630235"/>
                </a:cubicBezTo>
                <a:lnTo>
                  <a:pt x="51088" y="1621689"/>
                </a:lnTo>
                <a:cubicBezTo>
                  <a:pt x="-5363" y="1621689"/>
                  <a:pt x="148" y="875171"/>
                  <a:pt x="148" y="818720"/>
                </a:cubicBezTo>
                <a:lnTo>
                  <a:pt x="148" y="102214"/>
                </a:lnTo>
                <a:close/>
              </a:path>
            </a:pathLst>
          </a:custGeom>
          <a:solidFill>
            <a:schemeClr val="bg1">
              <a:lumMod val="95000"/>
            </a:schemeClr>
          </a:solidFill>
          <a:ln>
            <a:noFill/>
          </a:ln>
          <a:effectLst>
            <a:glow rad="101600">
              <a:schemeClr val="accent2">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prstMaterial="translucentPowder">
            <a:bevelT w="190500" h="381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i-FI" sz="1200" b="1" dirty="0">
                <a:solidFill>
                  <a:srgbClr val="0070C0"/>
                </a:solidFill>
                <a:latin typeface="Calibri" panose="020F0502020204030204"/>
              </a:rPr>
              <a:t>Jalostuksen (TOL 05-43)</a:t>
            </a:r>
          </a:p>
          <a:p>
            <a:r>
              <a:rPr lang="fi-FI" sz="1200" b="1" dirty="0">
                <a:solidFill>
                  <a:srgbClr val="0070C0"/>
                </a:solidFill>
                <a:latin typeface="Calibri" panose="020F0502020204030204"/>
              </a:rPr>
              <a:t>arvonlisäys/asukas</a:t>
            </a:r>
          </a:p>
          <a:p>
            <a:r>
              <a:rPr lang="fi-FI" sz="1200" b="1" dirty="0">
                <a:solidFill>
                  <a:srgbClr val="0070C0"/>
                </a:solidFill>
                <a:latin typeface="Calibri" panose="020F0502020204030204"/>
              </a:rPr>
              <a:t>Rauman seutu </a:t>
            </a:r>
            <a:r>
              <a:rPr lang="fi-FI" sz="1200" b="1" dirty="0">
                <a:solidFill>
                  <a:srgbClr val="002060"/>
                </a:solidFill>
                <a:latin typeface="Calibri" panose="020F0502020204030204"/>
              </a:rPr>
              <a:t>7.</a:t>
            </a:r>
            <a:r>
              <a:rPr lang="fi-FI" sz="1200" b="1" dirty="0">
                <a:solidFill>
                  <a:srgbClr val="0070C0"/>
                </a:solidFill>
                <a:latin typeface="Calibri" panose="020F0502020204030204"/>
              </a:rPr>
              <a:t>,</a:t>
            </a:r>
          </a:p>
          <a:p>
            <a:r>
              <a:rPr lang="fi-FI" sz="1200" b="1" dirty="0">
                <a:solidFill>
                  <a:srgbClr val="0070C0"/>
                </a:solidFill>
                <a:latin typeface="Calibri" panose="020F0502020204030204"/>
              </a:rPr>
              <a:t>Porin seutu </a:t>
            </a:r>
            <a:r>
              <a:rPr lang="fi-FI" sz="1200" b="1" dirty="0">
                <a:solidFill>
                  <a:srgbClr val="002060"/>
                </a:solidFill>
                <a:latin typeface="Calibri" panose="020F0502020204030204"/>
              </a:rPr>
              <a:t>23.</a:t>
            </a:r>
            <a:r>
              <a:rPr lang="fi-FI" sz="1200" b="1" dirty="0">
                <a:solidFill>
                  <a:srgbClr val="0070C0"/>
                </a:solidFill>
                <a:latin typeface="Calibri" panose="020F0502020204030204"/>
              </a:rPr>
              <a:t>, ja</a:t>
            </a:r>
          </a:p>
          <a:p>
            <a:r>
              <a:rPr lang="fi-FI" sz="1200" b="1" dirty="0">
                <a:solidFill>
                  <a:srgbClr val="0070C0"/>
                </a:solidFill>
                <a:latin typeface="Calibri" panose="020F0502020204030204"/>
              </a:rPr>
              <a:t>Pohjois-Satakunta </a:t>
            </a:r>
            <a:r>
              <a:rPr lang="fi-FI" sz="1200" b="1" dirty="0">
                <a:solidFill>
                  <a:srgbClr val="002060"/>
                </a:solidFill>
                <a:latin typeface="Calibri" panose="020F0502020204030204"/>
              </a:rPr>
              <a:t>30.</a:t>
            </a:r>
          </a:p>
          <a:p>
            <a:r>
              <a:rPr lang="fi-FI" sz="1200" b="1" dirty="0">
                <a:solidFill>
                  <a:srgbClr val="0070C0"/>
                </a:solidFill>
                <a:latin typeface="Calibri" panose="020F0502020204030204"/>
              </a:rPr>
              <a:t>70 seutukunnasta (2018)!</a:t>
            </a:r>
          </a:p>
          <a:p>
            <a:endParaRPr lang="fi-FI" sz="1200" b="1" dirty="0">
              <a:solidFill>
                <a:srgbClr val="0070C0"/>
              </a:solidFill>
              <a:latin typeface="Calibri" panose="020F0502020204030204"/>
            </a:endParaRPr>
          </a:p>
          <a:p>
            <a:r>
              <a:rPr lang="fi-FI" sz="1200" b="1" dirty="0">
                <a:solidFill>
                  <a:srgbClr val="0070C0"/>
                </a:solidFill>
                <a:latin typeface="Calibri" panose="020F0502020204030204"/>
              </a:rPr>
              <a:t>Maakunnittain </a:t>
            </a:r>
            <a:r>
              <a:rPr lang="fi-FI" sz="1200" b="1" dirty="0">
                <a:solidFill>
                  <a:srgbClr val="002060"/>
                </a:solidFill>
                <a:latin typeface="Calibri" panose="020F0502020204030204"/>
              </a:rPr>
              <a:t>2.</a:t>
            </a:r>
            <a:r>
              <a:rPr lang="fi-FI" sz="1200" b="1" dirty="0">
                <a:solidFill>
                  <a:srgbClr val="0070C0"/>
                </a:solidFill>
                <a:latin typeface="Calibri" panose="020F0502020204030204"/>
              </a:rPr>
              <a:t> sija (19:stä) v. 2019</a:t>
            </a:r>
          </a:p>
        </p:txBody>
      </p:sp>
      <p:sp>
        <p:nvSpPr>
          <p:cNvPr id="3" name="Rectangle 2"/>
          <p:cNvSpPr>
            <a:spLocks noChangeArrowheads="1"/>
          </p:cNvSpPr>
          <p:nvPr/>
        </p:nvSpPr>
        <p:spPr bwMode="auto">
          <a:xfrm>
            <a:off x="5226481" y="142682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endParaRPr lang="fi-FI">
              <a:solidFill>
                <a:prstClr val="black"/>
              </a:solidFill>
              <a:latin typeface="Arial" panose="020B0604020202020204" pitchFamily="34" charset="0"/>
              <a:cs typeface="Arial" panose="020B0604020202020204" pitchFamily="34" charset="0"/>
            </a:endParaRPr>
          </a:p>
        </p:txBody>
      </p:sp>
      <p:sp>
        <p:nvSpPr>
          <p:cNvPr id="7" name="Rectangle 2"/>
          <p:cNvSpPr>
            <a:spLocks noChangeArrowheads="1"/>
          </p:cNvSpPr>
          <p:nvPr/>
        </p:nvSpPr>
        <p:spPr bwMode="auto">
          <a:xfrm>
            <a:off x="1799179" y="237883"/>
            <a:ext cx="772502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fi-FI">
              <a:solidFill>
                <a:prstClr val="black"/>
              </a:solidFill>
              <a:latin typeface="Calibri" panose="020F0502020204030204"/>
              <a:cs typeface="Arial" panose="020B0604020202020204" pitchFamily="34" charset="0"/>
            </a:endParaRPr>
          </a:p>
        </p:txBody>
      </p:sp>
      <p:sp>
        <p:nvSpPr>
          <p:cNvPr id="6" name="Rectangle 2"/>
          <p:cNvSpPr>
            <a:spLocks noChangeArrowheads="1"/>
          </p:cNvSpPr>
          <p:nvPr/>
        </p:nvSpPr>
        <p:spPr bwMode="auto">
          <a:xfrm>
            <a:off x="1645894" y="205859"/>
            <a:ext cx="793683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fi-FI">
              <a:solidFill>
                <a:prstClr val="black"/>
              </a:solidFill>
              <a:latin typeface="Calibri" panose="020F0502020204030204"/>
              <a:cs typeface="Arial" panose="020B0604020202020204" pitchFamily="34" charset="0"/>
            </a:endParaRPr>
          </a:p>
        </p:txBody>
      </p:sp>
      <p:sp>
        <p:nvSpPr>
          <p:cNvPr id="34" name="TextBox 33">
            <a:extLst>
              <a:ext uri="{FF2B5EF4-FFF2-40B4-BE49-F238E27FC236}">
                <a16:creationId xmlns:a16="http://schemas.microsoft.com/office/drawing/2014/main" id="{67318697-69FD-4C49-AE07-66BAB2714B1F}"/>
              </a:ext>
            </a:extLst>
          </p:cNvPr>
          <p:cNvSpPr txBox="1"/>
          <p:nvPr/>
        </p:nvSpPr>
        <p:spPr>
          <a:xfrm>
            <a:off x="3861753" y="2892912"/>
            <a:ext cx="2138747" cy="523220"/>
          </a:xfrm>
          <a:prstGeom prst="rect">
            <a:avLst/>
          </a:prstGeom>
          <a:noFill/>
        </p:spPr>
        <p:txBody>
          <a:bodyPr wrap="square" rtlCol="0">
            <a:spAutoFit/>
          </a:bodyPr>
          <a:lstStyle/>
          <a:p>
            <a:pPr>
              <a:defRPr/>
            </a:pPr>
            <a:r>
              <a:rPr lang="fi-FI" sz="1400" dirty="0">
                <a:solidFill>
                  <a:prstClr val="white">
                    <a:lumMod val="50000"/>
                  </a:prstClr>
                </a:solidFill>
                <a:latin typeface="Calibri" panose="020F0502020204030204"/>
                <a:cs typeface="Arial" panose="020B0604020202020204" pitchFamily="34" charset="0"/>
              </a:rPr>
              <a:t>Teknologiateollisuuden</a:t>
            </a:r>
            <a:endParaRPr lang="en-US" sz="1400" dirty="0">
              <a:solidFill>
                <a:prstClr val="white">
                  <a:lumMod val="50000"/>
                </a:prstClr>
              </a:solidFill>
              <a:latin typeface="Calibri" panose="020F0502020204030204"/>
              <a:cs typeface="Arial" panose="020B0604020202020204" pitchFamily="34" charset="0"/>
            </a:endParaRPr>
          </a:p>
          <a:p>
            <a:pPr>
              <a:defRPr/>
            </a:pPr>
            <a:r>
              <a:rPr lang="en-US" sz="1400" dirty="0" err="1">
                <a:solidFill>
                  <a:prstClr val="white">
                    <a:lumMod val="50000"/>
                  </a:prstClr>
                </a:solidFill>
                <a:latin typeface="Calibri" panose="020F0502020204030204"/>
                <a:cs typeface="Arial" panose="020B0604020202020204" pitchFamily="34" charset="0"/>
              </a:rPr>
              <a:t>vienti</a:t>
            </a:r>
            <a:r>
              <a:rPr lang="en-US" sz="1300" b="1" dirty="0">
                <a:solidFill>
                  <a:srgbClr val="0070C0"/>
                </a:solidFill>
                <a:latin typeface="Calibri" panose="020F0502020204030204"/>
                <a:cs typeface="Arial" panose="020B0604020202020204" pitchFamily="34" charset="0"/>
              </a:rPr>
              <a:t> </a:t>
            </a:r>
            <a:r>
              <a:rPr lang="en-US" sz="1400" dirty="0">
                <a:solidFill>
                  <a:srgbClr val="FF0000"/>
                </a:solidFill>
                <a:latin typeface="Calibri" panose="020F0502020204030204"/>
                <a:cs typeface="Arial" panose="020B0604020202020204" pitchFamily="34" charset="0"/>
              </a:rPr>
              <a:t>+8,7 %</a:t>
            </a:r>
            <a:r>
              <a:rPr lang="en-US" sz="1400" dirty="0">
                <a:solidFill>
                  <a:prstClr val="white">
                    <a:lumMod val="50000"/>
                  </a:prstClr>
                </a:solidFill>
                <a:latin typeface="Calibri" panose="020F0502020204030204"/>
                <a:cs typeface="Arial" panose="020B0604020202020204" pitchFamily="34" charset="0"/>
              </a:rPr>
              <a:t> </a:t>
            </a:r>
            <a:r>
              <a:rPr lang="en-US" sz="800" dirty="0">
                <a:solidFill>
                  <a:prstClr val="white">
                    <a:lumMod val="50000"/>
                  </a:prstClr>
                </a:solidFill>
                <a:latin typeface="Calibri" panose="020F0502020204030204"/>
                <a:cs typeface="Arial" panose="020B0604020202020204" pitchFamily="34" charset="0"/>
              </a:rPr>
              <a:t>(7-12/2020 vs. 7-12/19)</a:t>
            </a:r>
          </a:p>
        </p:txBody>
      </p:sp>
      <p:pic>
        <p:nvPicPr>
          <p:cNvPr id="8" name="Picture 7">
            <a:extLst>
              <a:ext uri="{FF2B5EF4-FFF2-40B4-BE49-F238E27FC236}">
                <a16:creationId xmlns:a16="http://schemas.microsoft.com/office/drawing/2014/main" id="{BEE15020-06EC-49DF-A618-7560CEB8C7FE}"/>
              </a:ext>
            </a:extLst>
          </p:cNvPr>
          <p:cNvPicPr>
            <a:picLocks noChangeAspect="1"/>
          </p:cNvPicPr>
          <p:nvPr/>
        </p:nvPicPr>
        <p:blipFill>
          <a:blip r:embed="rId5"/>
          <a:stretch>
            <a:fillRect/>
          </a:stretch>
        </p:blipFill>
        <p:spPr>
          <a:xfrm>
            <a:off x="1751894" y="354344"/>
            <a:ext cx="3558282" cy="2164884"/>
          </a:xfrm>
          <a:prstGeom prst="rect">
            <a:avLst/>
          </a:prstGeom>
        </p:spPr>
      </p:pic>
    </p:spTree>
    <p:extLst>
      <p:ext uri="{BB962C8B-B14F-4D97-AF65-F5344CB8AC3E}">
        <p14:creationId xmlns:p14="http://schemas.microsoft.com/office/powerpoint/2010/main" val="227135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Kuva 42"/>
          <p:cNvPicPr>
            <a:picLocks noChangeAspect="1"/>
          </p:cNvPicPr>
          <p:nvPr/>
        </p:nvPicPr>
        <p:blipFill>
          <a:blip r:embed="rId2" cstate="print">
            <a:duotone>
              <a:prstClr val="black"/>
              <a:schemeClr val="tx2">
                <a:tint val="45000"/>
                <a:satMod val="400000"/>
              </a:schemeClr>
            </a:duotone>
            <a:lum bright="21000"/>
            <a:extLst>
              <a:ext uri="{BEBA8EAE-BF5A-486C-A8C5-ECC9F3942E4B}">
                <a14:imgProps xmlns:a14="http://schemas.microsoft.com/office/drawing/2010/main">
                  <a14:imgLayer r:embed="rId3">
                    <a14:imgEffect>
                      <a14:artisticCrisscrossEtching/>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8123914" y="1140243"/>
            <a:ext cx="1946313" cy="1856436"/>
          </a:xfrm>
          <a:prstGeom prst="rect">
            <a:avLst/>
          </a:prstGeom>
        </p:spPr>
      </p:pic>
      <p:sp>
        <p:nvSpPr>
          <p:cNvPr id="2" name="Otsikko 1"/>
          <p:cNvSpPr>
            <a:spLocks noGrp="1"/>
          </p:cNvSpPr>
          <p:nvPr>
            <p:ph type="ctrTitle"/>
          </p:nvPr>
        </p:nvSpPr>
        <p:spPr>
          <a:xfrm>
            <a:off x="3798629" y="33121"/>
            <a:ext cx="7798445" cy="465993"/>
          </a:xfrm>
        </p:spPr>
        <p:txBody>
          <a:bodyPr>
            <a:noAutofit/>
          </a:bodyPr>
          <a:lstStyle/>
          <a:p>
            <a:r>
              <a:rPr lang="fi-FI" sz="2700" b="1" cap="all" dirty="0">
                <a:solidFill>
                  <a:srgbClr val="0070C0"/>
                </a:solidFill>
                <a:effectLst>
                  <a:outerShdw blurRad="38100" dist="38100" dir="2700000" algn="tl">
                    <a:srgbClr val="000000">
                      <a:alpha val="43137"/>
                    </a:srgbClr>
                  </a:outerShdw>
                </a:effectLst>
              </a:rPr>
              <a:t>TEOLLISUUDEN SUHDANNEKUVA satakunnassa</a:t>
            </a:r>
          </a:p>
        </p:txBody>
      </p:sp>
      <p:sp>
        <p:nvSpPr>
          <p:cNvPr id="9" name="Tekstiruutu 8"/>
          <p:cNvSpPr txBox="1"/>
          <p:nvPr/>
        </p:nvSpPr>
        <p:spPr>
          <a:xfrm>
            <a:off x="10445195" y="3077835"/>
            <a:ext cx="307777" cy="1689255"/>
          </a:xfrm>
          <a:prstGeom prst="rect">
            <a:avLst/>
          </a:prstGeom>
          <a:noFill/>
        </p:spPr>
        <p:txBody>
          <a:bodyPr vert="vert270" wrap="square" rtlCol="0">
            <a:spAutoFit/>
          </a:bodyPr>
          <a:lstStyle/>
          <a:p>
            <a:r>
              <a:rPr lang="fi-FI" sz="800" dirty="0">
                <a:solidFill>
                  <a:prstClr val="black"/>
                </a:solidFill>
                <a:latin typeface="Calibri" panose="020F0502020204030204"/>
                <a:cs typeface="Arial" panose="020B0604020202020204" pitchFamily="34" charset="0"/>
              </a:rPr>
              <a:t>Tilastokeskus ja Satakuntaliitto 2021</a:t>
            </a:r>
          </a:p>
        </p:txBody>
      </p:sp>
      <p:sp>
        <p:nvSpPr>
          <p:cNvPr id="42" name="Tekstiruutu 41"/>
          <p:cNvSpPr txBox="1"/>
          <p:nvPr/>
        </p:nvSpPr>
        <p:spPr>
          <a:xfrm>
            <a:off x="6480935" y="528205"/>
            <a:ext cx="3969281" cy="2062103"/>
          </a:xfrm>
          <a:prstGeom prst="rect">
            <a:avLst/>
          </a:prstGeom>
          <a:noFill/>
          <a:ln>
            <a:noFill/>
          </a:ln>
          <a:effectLst>
            <a:outerShdw blurRad="76200" dir="13500000" sy="23000" kx="1200000" algn="br" rotWithShape="0">
              <a:prstClr val="black">
                <a:alpha val="20000"/>
              </a:prstClr>
            </a:outerShdw>
          </a:effectLst>
        </p:spPr>
        <p:txBody>
          <a:bodyPr wrap="square" rtlCol="0">
            <a:spAutoFit/>
          </a:bodyPr>
          <a:lstStyle/>
          <a:p>
            <a:r>
              <a:rPr lang="fi-FI" b="1" dirty="0">
                <a:solidFill>
                  <a:prstClr val="black"/>
                </a:solidFill>
                <a:latin typeface="Calibri" panose="020F0502020204030204"/>
                <a:cs typeface="Arial" panose="020B0604020202020204" pitchFamily="34" charset="0"/>
              </a:rPr>
              <a:t>Valmistava teollisuus tuotti Satakunnassa liikevaihtoa v. 2020 </a:t>
            </a:r>
          </a:p>
          <a:p>
            <a:r>
              <a:rPr lang="fi-FI" sz="3600" b="1" dirty="0">
                <a:solidFill>
                  <a:srgbClr val="2683C6">
                    <a:lumMod val="75000"/>
                  </a:srgbClr>
                </a:solidFill>
                <a:effectLst>
                  <a:outerShdw blurRad="38100" dist="38100" dir="2700000" algn="tl">
                    <a:srgbClr val="000000">
                      <a:alpha val="43137"/>
                    </a:srgbClr>
                  </a:outerShdw>
                </a:effectLst>
                <a:latin typeface="Calibri" panose="020F0502020204030204"/>
                <a:cs typeface="Arial" panose="020B0604020202020204" pitchFamily="34" charset="0"/>
              </a:rPr>
              <a:t>6,4 miljardia € </a:t>
            </a:r>
            <a:r>
              <a:rPr lang="fi-FI" b="1" dirty="0">
                <a:solidFill>
                  <a:prstClr val="black"/>
                </a:solidFill>
                <a:effectLst>
                  <a:outerShdw blurRad="38100" dist="38100" dir="2700000" algn="tl">
                    <a:srgbClr val="000000">
                      <a:alpha val="43137"/>
                    </a:srgbClr>
                  </a:outerShdw>
                </a:effectLst>
                <a:latin typeface="Calibri" panose="020F0502020204030204"/>
                <a:cs typeface="Arial" panose="020B0604020202020204" pitchFamily="34" charset="0"/>
              </a:rPr>
              <a:t>ja vientiä</a:t>
            </a:r>
          </a:p>
          <a:p>
            <a:r>
              <a:rPr lang="fi-FI" sz="3600" b="1" dirty="0">
                <a:solidFill>
                  <a:srgbClr val="2683C6">
                    <a:lumMod val="75000"/>
                  </a:srgbClr>
                </a:solidFill>
                <a:effectLst>
                  <a:outerShdw blurRad="38100" dist="38100" dir="2700000" algn="tl">
                    <a:srgbClr val="000000">
                      <a:alpha val="43137"/>
                    </a:srgbClr>
                  </a:outerShdw>
                </a:effectLst>
                <a:latin typeface="Calibri" panose="020F0502020204030204"/>
                <a:cs typeface="Arial" panose="020B0604020202020204" pitchFamily="34" charset="0"/>
              </a:rPr>
              <a:t>4,0 miljardia €</a:t>
            </a:r>
            <a:endParaRPr lang="fi-FI" sz="3600" b="1" dirty="0">
              <a:solidFill>
                <a:prstClr val="black"/>
              </a:solidFill>
              <a:effectLst>
                <a:outerShdw blurRad="38100" dist="38100" dir="2700000" algn="tl">
                  <a:srgbClr val="000000">
                    <a:alpha val="43137"/>
                  </a:srgbClr>
                </a:outerShdw>
              </a:effectLst>
              <a:latin typeface="Calibri" panose="020F0502020204030204"/>
              <a:cs typeface="Arial" panose="020B0604020202020204" pitchFamily="34" charset="0"/>
            </a:endParaRPr>
          </a:p>
          <a:p>
            <a:endParaRPr lang="fi-FI" sz="2000" dirty="0">
              <a:solidFill>
                <a:prstClr val="black"/>
              </a:solidFill>
              <a:latin typeface="Calibri" panose="020F0502020204030204"/>
              <a:cs typeface="Arial" panose="020B0604020202020204" pitchFamily="34" charset="0"/>
            </a:endParaRPr>
          </a:p>
        </p:txBody>
      </p:sp>
      <p:sp>
        <p:nvSpPr>
          <p:cNvPr id="57" name="Suorakulmio 56"/>
          <p:cNvSpPr/>
          <p:nvPr/>
        </p:nvSpPr>
        <p:spPr>
          <a:xfrm>
            <a:off x="3704445" y="1953806"/>
            <a:ext cx="138145" cy="415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prstClr val="white"/>
              </a:solidFill>
              <a:latin typeface="Calibri" panose="020F0502020204030204"/>
            </a:endParaRPr>
          </a:p>
        </p:txBody>
      </p:sp>
      <p:sp>
        <p:nvSpPr>
          <p:cNvPr id="10" name="Pyöristetty suorakulmio 9"/>
          <p:cNvSpPr/>
          <p:nvPr/>
        </p:nvSpPr>
        <p:spPr>
          <a:xfrm>
            <a:off x="4701498" y="5077093"/>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fi-FI" sz="1200" dirty="0">
              <a:solidFill>
                <a:prstClr val="white">
                  <a:lumMod val="50000"/>
                </a:prstClr>
              </a:solidFill>
              <a:latin typeface="Calibri" panose="020F0502020204030204"/>
            </a:endParaRPr>
          </a:p>
        </p:txBody>
      </p:sp>
      <p:sp>
        <p:nvSpPr>
          <p:cNvPr id="23" name="Rectangle 22"/>
          <p:cNvSpPr/>
          <p:nvPr/>
        </p:nvSpPr>
        <p:spPr>
          <a:xfrm>
            <a:off x="6465233" y="2234225"/>
            <a:ext cx="4572000" cy="923330"/>
          </a:xfrm>
          <a:prstGeom prst="rect">
            <a:avLst/>
          </a:prstGeom>
        </p:spPr>
        <p:txBody>
          <a:bodyPr>
            <a:spAutoFit/>
          </a:bodyPr>
          <a:lstStyle/>
          <a:p>
            <a:r>
              <a:rPr lang="fi-FI" b="1" dirty="0">
                <a:solidFill>
                  <a:prstClr val="black"/>
                </a:solidFill>
                <a:latin typeface="Calibri" panose="020F0502020204030204"/>
                <a:cs typeface="Arial" panose="020B0604020202020204" pitchFamily="34" charset="0"/>
              </a:rPr>
              <a:t>Teollisuudessa tehtiin Satakunnassa v. 2020</a:t>
            </a:r>
            <a:endParaRPr lang="fi-FI" sz="3600" b="1" dirty="0">
              <a:solidFill>
                <a:srgbClr val="FF5050"/>
              </a:solidFill>
              <a:effectLst>
                <a:outerShdw blurRad="38100" dist="38100" dir="2700000" algn="tl">
                  <a:srgbClr val="000000">
                    <a:alpha val="43137"/>
                  </a:srgbClr>
                </a:outerShdw>
              </a:effectLst>
              <a:latin typeface="Calibri" panose="020F0502020204030204"/>
              <a:cs typeface="Arial" panose="020B0604020202020204" pitchFamily="34" charset="0"/>
            </a:endParaRPr>
          </a:p>
          <a:p>
            <a:r>
              <a:rPr lang="fi-FI" sz="3600" b="1" dirty="0">
                <a:solidFill>
                  <a:srgbClr val="FF5050"/>
                </a:solidFill>
                <a:effectLst>
                  <a:outerShdw blurRad="38100" dist="38100" dir="2700000" algn="tl">
                    <a:srgbClr val="000000">
                      <a:alpha val="43137"/>
                    </a:srgbClr>
                  </a:outerShdw>
                </a:effectLst>
                <a:latin typeface="Calibri" panose="020F0502020204030204"/>
                <a:cs typeface="Arial" panose="020B0604020202020204" pitchFamily="34" charset="0"/>
              </a:rPr>
              <a:t>16 128 hlötyövuotta</a:t>
            </a:r>
          </a:p>
        </p:txBody>
      </p:sp>
      <p:sp>
        <p:nvSpPr>
          <p:cNvPr id="44" name="Rectangle 43"/>
          <p:cNvSpPr/>
          <p:nvPr/>
        </p:nvSpPr>
        <p:spPr>
          <a:xfrm>
            <a:off x="6465233" y="1681925"/>
            <a:ext cx="4572000" cy="646331"/>
          </a:xfrm>
          <a:prstGeom prst="rect">
            <a:avLst/>
          </a:prstGeom>
        </p:spPr>
        <p:txBody>
          <a:bodyPr>
            <a:spAutoFit/>
          </a:bodyPr>
          <a:lstStyle/>
          <a:p>
            <a:endParaRPr lang="fi-FI" b="1" dirty="0">
              <a:solidFill>
                <a:prstClr val="black"/>
              </a:solidFill>
              <a:latin typeface="Calibri" panose="020F0502020204030204"/>
              <a:cs typeface="Arial" panose="020B0604020202020204" pitchFamily="34" charset="0"/>
            </a:endParaRPr>
          </a:p>
          <a:p>
            <a:endParaRPr lang="fi-FI" b="1" dirty="0">
              <a:solidFill>
                <a:prstClr val="black"/>
              </a:solidFill>
              <a:latin typeface="Calibri" panose="020F0502020204030204"/>
              <a:cs typeface="Arial" panose="020B0604020202020204" pitchFamily="34" charset="0"/>
            </a:endParaRPr>
          </a:p>
        </p:txBody>
      </p:sp>
      <p:sp>
        <p:nvSpPr>
          <p:cNvPr id="45" name="Tekstiruutu 34"/>
          <p:cNvSpPr txBox="1"/>
          <p:nvPr/>
        </p:nvSpPr>
        <p:spPr>
          <a:xfrm>
            <a:off x="1515792" y="4145048"/>
            <a:ext cx="1784463" cy="892552"/>
          </a:xfrm>
          <a:prstGeom prst="rect">
            <a:avLst/>
          </a:prstGeom>
          <a:noFill/>
        </p:spPr>
        <p:txBody>
          <a:bodyPr wrap="none" rtlCol="0">
            <a:spAutoFit/>
          </a:bodyPr>
          <a:lstStyle/>
          <a:p>
            <a:endParaRPr lang="fi-FI" sz="2000" b="1" dirty="0">
              <a:solidFill>
                <a:prstClr val="white">
                  <a:lumMod val="50000"/>
                </a:prstClr>
              </a:solidFill>
              <a:effectLst>
                <a:outerShdw blurRad="38100" dist="38100" dir="2700000" algn="tl">
                  <a:srgbClr val="000000">
                    <a:alpha val="43137"/>
                  </a:srgbClr>
                </a:outerShdw>
              </a:effectLst>
              <a:latin typeface="Calibri" panose="020F0502020204030204"/>
              <a:cs typeface="Arial" panose="020B0604020202020204" pitchFamily="34" charset="0"/>
            </a:endParaRPr>
          </a:p>
          <a:p>
            <a:r>
              <a:rPr lang="fi-FI" sz="2000" b="1" dirty="0">
                <a:solidFill>
                  <a:prstClr val="black"/>
                </a:solidFill>
                <a:latin typeface="Britannic Bold" panose="020B0903060703020204" pitchFamily="34" charset="0"/>
                <a:cs typeface="Arial" panose="020B0604020202020204" pitchFamily="34" charset="0"/>
              </a:rPr>
              <a:t>Meriteollisuus</a:t>
            </a:r>
          </a:p>
          <a:p>
            <a:endParaRPr lang="fi-FI" sz="1200" b="1" dirty="0">
              <a:solidFill>
                <a:prstClr val="white">
                  <a:lumMod val="50000"/>
                </a:prstClr>
              </a:solidFill>
              <a:latin typeface="Calibri" panose="020F0502020204030204"/>
              <a:cs typeface="Arial" panose="020B0604020202020204" pitchFamily="34" charset="0"/>
            </a:endParaRPr>
          </a:p>
        </p:txBody>
      </p:sp>
      <p:sp>
        <p:nvSpPr>
          <p:cNvPr id="47" name="Tekstiruutu 34"/>
          <p:cNvSpPr txBox="1"/>
          <p:nvPr/>
        </p:nvSpPr>
        <p:spPr>
          <a:xfrm>
            <a:off x="1532829" y="5108831"/>
            <a:ext cx="2178802" cy="400110"/>
          </a:xfrm>
          <a:prstGeom prst="rect">
            <a:avLst/>
          </a:prstGeom>
          <a:noFill/>
        </p:spPr>
        <p:txBody>
          <a:bodyPr wrap="none" rtlCol="0">
            <a:spAutoFit/>
          </a:bodyPr>
          <a:lstStyle/>
          <a:p>
            <a:r>
              <a:rPr lang="fi-FI" sz="2000" b="1" dirty="0">
                <a:solidFill>
                  <a:prstClr val="black"/>
                </a:solidFill>
                <a:latin typeface="Britannic Bold" panose="020B0903060703020204" pitchFamily="34" charset="0"/>
                <a:cs typeface="Arial" panose="020B0604020202020204" pitchFamily="34" charset="0"/>
              </a:rPr>
              <a:t>Metallien jalostus</a:t>
            </a:r>
          </a:p>
        </p:txBody>
      </p:sp>
      <p:sp>
        <p:nvSpPr>
          <p:cNvPr id="50" name="Rectangle 49"/>
          <p:cNvSpPr/>
          <p:nvPr/>
        </p:nvSpPr>
        <p:spPr>
          <a:xfrm>
            <a:off x="5044160" y="4908065"/>
            <a:ext cx="1467068" cy="784830"/>
          </a:xfrm>
          <a:prstGeom prst="rect">
            <a:avLst/>
          </a:prstGeom>
        </p:spPr>
        <p:txBody>
          <a:bodyPr wrap="none">
            <a:spAutoFit/>
          </a:bodyPr>
          <a:lstStyle/>
          <a:p>
            <a:r>
              <a:rPr lang="fi-FI" sz="4500" b="1" dirty="0">
                <a:solidFill>
                  <a:prstClr val="black"/>
                </a:solidFill>
                <a:effectLst>
                  <a:outerShdw blurRad="38100" dist="38100" dir="2700000" algn="tl">
                    <a:srgbClr val="000000">
                      <a:alpha val="43137"/>
                    </a:srgbClr>
                  </a:outerShdw>
                </a:effectLst>
                <a:latin typeface="Calibri" panose="020F0502020204030204"/>
                <a:cs typeface="Arial" panose="020B0604020202020204" pitchFamily="34" charset="0"/>
              </a:rPr>
              <a:t>0,8 %</a:t>
            </a:r>
          </a:p>
        </p:txBody>
      </p:sp>
      <p:sp>
        <p:nvSpPr>
          <p:cNvPr id="58" name="Pyöristetty suorakulmio 9"/>
          <p:cNvSpPr/>
          <p:nvPr/>
        </p:nvSpPr>
        <p:spPr>
          <a:xfrm>
            <a:off x="4709999" y="5748991"/>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fi-FI" sz="1200" dirty="0">
              <a:solidFill>
                <a:prstClr val="white">
                  <a:lumMod val="50000"/>
                </a:prstClr>
              </a:solidFill>
              <a:latin typeface="Calibri" panose="020F0502020204030204"/>
            </a:endParaRPr>
          </a:p>
        </p:txBody>
      </p:sp>
      <p:sp>
        <p:nvSpPr>
          <p:cNvPr id="61" name="Rectangle 60"/>
          <p:cNvSpPr/>
          <p:nvPr/>
        </p:nvSpPr>
        <p:spPr>
          <a:xfrm>
            <a:off x="5026840" y="5579963"/>
            <a:ext cx="1467068" cy="784830"/>
          </a:xfrm>
          <a:prstGeom prst="rect">
            <a:avLst/>
          </a:prstGeom>
        </p:spPr>
        <p:txBody>
          <a:bodyPr wrap="none">
            <a:spAutoFit/>
          </a:bodyPr>
          <a:lstStyle/>
          <a:p>
            <a:r>
              <a:rPr lang="fi-FI" sz="4500" b="1" dirty="0">
                <a:solidFill>
                  <a:prstClr val="black"/>
                </a:solidFill>
                <a:effectLst>
                  <a:outerShdw blurRad="38100" dist="38100" dir="2700000" algn="tl">
                    <a:srgbClr val="000000">
                      <a:alpha val="43137"/>
                    </a:srgbClr>
                  </a:outerShdw>
                </a:effectLst>
                <a:latin typeface="Calibri" panose="020F0502020204030204"/>
                <a:cs typeface="Arial" panose="020B0604020202020204" pitchFamily="34" charset="0"/>
              </a:rPr>
              <a:t>1,5 %</a:t>
            </a:r>
          </a:p>
        </p:txBody>
      </p:sp>
      <p:sp>
        <p:nvSpPr>
          <p:cNvPr id="4" name="TextBox 3"/>
          <p:cNvSpPr txBox="1"/>
          <p:nvPr/>
        </p:nvSpPr>
        <p:spPr>
          <a:xfrm>
            <a:off x="1497534" y="3679490"/>
            <a:ext cx="4495333" cy="369332"/>
          </a:xfrm>
          <a:prstGeom prst="rect">
            <a:avLst/>
          </a:prstGeom>
          <a:noFill/>
        </p:spPr>
        <p:txBody>
          <a:bodyPr wrap="none" rtlCol="0">
            <a:spAutoFit/>
          </a:bodyPr>
          <a:lstStyle/>
          <a:p>
            <a:r>
              <a:rPr lang="fi-FI" b="1" cap="all" dirty="0">
                <a:solidFill>
                  <a:srgbClr val="0070C0"/>
                </a:solidFill>
                <a:effectLst>
                  <a:outerShdw blurRad="38100" dist="38100" dir="2700000" algn="tl">
                    <a:srgbClr val="000000">
                      <a:alpha val="43137"/>
                    </a:srgbClr>
                  </a:outerShdw>
                </a:effectLst>
                <a:latin typeface="Calibri" panose="020F0502020204030204"/>
                <a:cs typeface="Arial" panose="020B0604020202020204" pitchFamily="34" charset="0"/>
              </a:rPr>
              <a:t>TEOLLISUUDEN kärkialoja tällä hetkellä</a:t>
            </a:r>
            <a:endParaRPr lang="en-US" dirty="0">
              <a:solidFill>
                <a:prstClr val="black"/>
              </a:solidFill>
              <a:latin typeface="Calibri" panose="020F0502020204030204"/>
              <a:cs typeface="Arial" panose="020B0604020202020204" pitchFamily="34" charset="0"/>
            </a:endParaRPr>
          </a:p>
        </p:txBody>
      </p:sp>
      <p:sp>
        <p:nvSpPr>
          <p:cNvPr id="29" name="Tekstiruutu 34"/>
          <p:cNvSpPr txBox="1"/>
          <p:nvPr/>
        </p:nvSpPr>
        <p:spPr>
          <a:xfrm>
            <a:off x="1495832" y="3731082"/>
            <a:ext cx="4431598" cy="677108"/>
          </a:xfrm>
          <a:prstGeom prst="rect">
            <a:avLst/>
          </a:prstGeom>
          <a:noFill/>
        </p:spPr>
        <p:txBody>
          <a:bodyPr wrap="none" rtlCol="0">
            <a:spAutoFit/>
          </a:bodyPr>
          <a:lstStyle/>
          <a:p>
            <a:endParaRPr lang="fi-FI" dirty="0">
              <a:solidFill>
                <a:prstClr val="black"/>
              </a:solidFill>
              <a:latin typeface="Calibri" panose="020F0502020204030204"/>
              <a:cs typeface="Arial" panose="020B0604020202020204" pitchFamily="34" charset="0"/>
            </a:endParaRPr>
          </a:p>
          <a:p>
            <a:r>
              <a:rPr lang="fi-FI" sz="2000" b="1" dirty="0">
                <a:solidFill>
                  <a:prstClr val="white">
                    <a:lumMod val="50000"/>
                  </a:prstClr>
                </a:solidFill>
                <a:latin typeface="Calibri" panose="020F0502020204030204"/>
                <a:cs typeface="Arial" panose="020B0604020202020204" pitchFamily="34" charset="0"/>
              </a:rPr>
              <a:t>Liikevaihdon kasvu heinä-joulukuu 2020</a:t>
            </a:r>
          </a:p>
        </p:txBody>
      </p:sp>
      <p:sp>
        <p:nvSpPr>
          <p:cNvPr id="30" name="Pyöristetty suorakulmio 9"/>
          <p:cNvSpPr/>
          <p:nvPr/>
        </p:nvSpPr>
        <p:spPr>
          <a:xfrm>
            <a:off x="4686816" y="4405195"/>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fi-FI" sz="1200" dirty="0">
              <a:solidFill>
                <a:prstClr val="white">
                  <a:lumMod val="50000"/>
                </a:prstClr>
              </a:solidFill>
              <a:latin typeface="Calibri" panose="020F0502020204030204"/>
            </a:endParaRPr>
          </a:p>
        </p:txBody>
      </p:sp>
      <p:sp>
        <p:nvSpPr>
          <p:cNvPr id="31" name="Rectangle 30"/>
          <p:cNvSpPr/>
          <p:nvPr/>
        </p:nvSpPr>
        <p:spPr>
          <a:xfrm>
            <a:off x="5009683" y="4226052"/>
            <a:ext cx="1467068" cy="784830"/>
          </a:xfrm>
          <a:prstGeom prst="rect">
            <a:avLst/>
          </a:prstGeom>
        </p:spPr>
        <p:txBody>
          <a:bodyPr wrap="none">
            <a:spAutoFit/>
          </a:bodyPr>
          <a:lstStyle/>
          <a:p>
            <a:r>
              <a:rPr lang="fi-FI" sz="4500" b="1" dirty="0">
                <a:solidFill>
                  <a:prstClr val="black"/>
                </a:solidFill>
                <a:effectLst>
                  <a:outerShdw blurRad="38100" dist="38100" dir="2700000" algn="tl">
                    <a:srgbClr val="000000">
                      <a:alpha val="43137"/>
                    </a:srgbClr>
                  </a:outerShdw>
                </a:effectLst>
                <a:latin typeface="Calibri" panose="020F0502020204030204"/>
                <a:cs typeface="Arial" panose="020B0604020202020204" pitchFamily="34" charset="0"/>
              </a:rPr>
              <a:t>9,6 %</a:t>
            </a:r>
          </a:p>
        </p:txBody>
      </p:sp>
      <p:sp>
        <p:nvSpPr>
          <p:cNvPr id="32" name="Tekstiruutu 34"/>
          <p:cNvSpPr txBox="1"/>
          <p:nvPr/>
        </p:nvSpPr>
        <p:spPr>
          <a:xfrm>
            <a:off x="1542550" y="5477364"/>
            <a:ext cx="2521844" cy="707886"/>
          </a:xfrm>
          <a:prstGeom prst="rect">
            <a:avLst/>
          </a:prstGeom>
          <a:noFill/>
        </p:spPr>
        <p:txBody>
          <a:bodyPr wrap="none" rtlCol="0">
            <a:spAutoFit/>
          </a:bodyPr>
          <a:lstStyle/>
          <a:p>
            <a:endParaRPr lang="fi-FI" sz="2000" b="1" dirty="0">
              <a:solidFill>
                <a:prstClr val="white">
                  <a:lumMod val="50000"/>
                </a:prstClr>
              </a:solidFill>
              <a:effectLst>
                <a:outerShdw blurRad="38100" dist="38100" dir="2700000" algn="tl">
                  <a:srgbClr val="000000">
                    <a:alpha val="43137"/>
                  </a:srgbClr>
                </a:outerShdw>
              </a:effectLst>
              <a:latin typeface="Calibri" panose="020F0502020204030204"/>
              <a:cs typeface="Arial" panose="020B0604020202020204" pitchFamily="34" charset="0"/>
            </a:endParaRPr>
          </a:p>
          <a:p>
            <a:r>
              <a:rPr lang="fi-FI" sz="2000" b="1" dirty="0">
                <a:solidFill>
                  <a:prstClr val="black"/>
                </a:solidFill>
                <a:latin typeface="Britannic Bold" panose="020B0903060703020204" pitchFamily="34" charset="0"/>
                <a:cs typeface="Arial" panose="020B0604020202020204" pitchFamily="34" charset="0"/>
              </a:rPr>
              <a:t>Teknologiateollisuus</a:t>
            </a:r>
          </a:p>
        </p:txBody>
      </p:sp>
      <p:sp>
        <p:nvSpPr>
          <p:cNvPr id="8" name="TextBox 7"/>
          <p:cNvSpPr txBox="1"/>
          <p:nvPr/>
        </p:nvSpPr>
        <p:spPr>
          <a:xfrm>
            <a:off x="6589369" y="4317933"/>
            <a:ext cx="1219693" cy="1692771"/>
          </a:xfrm>
          <a:prstGeom prst="rect">
            <a:avLst/>
          </a:prstGeom>
          <a:noFill/>
        </p:spPr>
        <p:txBody>
          <a:bodyPr wrap="none" rtlCol="0">
            <a:spAutoFit/>
          </a:bodyPr>
          <a:lstStyle/>
          <a:p>
            <a:r>
              <a:rPr lang="fi-FI" sz="1300" b="1" dirty="0" err="1">
                <a:solidFill>
                  <a:srgbClr val="0070C0"/>
                </a:solidFill>
                <a:latin typeface="Calibri" panose="020F0502020204030204"/>
                <a:cs typeface="Arial" panose="020B0604020202020204" pitchFamily="34" charset="0"/>
              </a:rPr>
              <a:t>Metsäteolli</a:t>
            </a:r>
            <a:r>
              <a:rPr lang="fi-FI" sz="1300" b="1" dirty="0">
                <a:solidFill>
                  <a:srgbClr val="0070C0"/>
                </a:solidFill>
                <a:latin typeface="Calibri" panose="020F0502020204030204"/>
                <a:cs typeface="Arial" panose="020B0604020202020204" pitchFamily="34" charset="0"/>
              </a:rPr>
              <a:t>-</a:t>
            </a:r>
          </a:p>
          <a:p>
            <a:r>
              <a:rPr lang="fi-FI" sz="1300" b="1" dirty="0" err="1">
                <a:solidFill>
                  <a:srgbClr val="0070C0"/>
                </a:solidFill>
                <a:latin typeface="Calibri" panose="020F0502020204030204"/>
                <a:cs typeface="Arial" panose="020B0604020202020204" pitchFamily="34" charset="0"/>
              </a:rPr>
              <a:t>suuden</a:t>
            </a:r>
            <a:r>
              <a:rPr lang="fi-FI" sz="1300" b="1" dirty="0">
                <a:solidFill>
                  <a:srgbClr val="0070C0"/>
                </a:solidFill>
                <a:latin typeface="Calibri" panose="020F0502020204030204"/>
                <a:cs typeface="Arial" panose="020B0604020202020204" pitchFamily="34" charset="0"/>
              </a:rPr>
              <a:t> vienti </a:t>
            </a:r>
          </a:p>
          <a:p>
            <a:r>
              <a:rPr lang="fi-FI" sz="1300" b="1" dirty="0">
                <a:solidFill>
                  <a:srgbClr val="0070C0"/>
                </a:solidFill>
                <a:latin typeface="Calibri" panose="020F0502020204030204"/>
                <a:cs typeface="Arial" panose="020B0604020202020204" pitchFamily="34" charset="0"/>
              </a:rPr>
              <a:t>-25,5 % ja</a:t>
            </a:r>
          </a:p>
          <a:p>
            <a:r>
              <a:rPr lang="fi-FI" sz="1300" b="1" dirty="0">
                <a:solidFill>
                  <a:srgbClr val="0070C0"/>
                </a:solidFill>
                <a:latin typeface="Calibri" panose="020F0502020204030204"/>
                <a:cs typeface="Arial" panose="020B0604020202020204" pitchFamily="34" charset="0"/>
              </a:rPr>
              <a:t>teknologia-</a:t>
            </a:r>
          </a:p>
          <a:p>
            <a:r>
              <a:rPr lang="fi-FI" sz="1300" b="1" dirty="0">
                <a:solidFill>
                  <a:srgbClr val="0070C0"/>
                </a:solidFill>
                <a:latin typeface="Calibri" panose="020F0502020204030204"/>
                <a:cs typeface="Arial" panose="020B0604020202020204" pitchFamily="34" charset="0"/>
              </a:rPr>
              <a:t>teollisuuden</a:t>
            </a:r>
            <a:endParaRPr lang="en-US" sz="1300" b="1" dirty="0">
              <a:solidFill>
                <a:srgbClr val="0070C0"/>
              </a:solidFill>
              <a:latin typeface="Calibri" panose="020F0502020204030204"/>
              <a:cs typeface="Arial" panose="020B0604020202020204" pitchFamily="34" charset="0"/>
            </a:endParaRPr>
          </a:p>
          <a:p>
            <a:r>
              <a:rPr lang="en-US" sz="1300" b="1" dirty="0">
                <a:solidFill>
                  <a:srgbClr val="0070C0"/>
                </a:solidFill>
                <a:latin typeface="Calibri" panose="020F0502020204030204"/>
                <a:cs typeface="Arial" panose="020B0604020202020204" pitchFamily="34" charset="0"/>
              </a:rPr>
              <a:t>+8,7 %!</a:t>
            </a:r>
          </a:p>
          <a:p>
            <a:r>
              <a:rPr lang="en-US" sz="1300" b="1" dirty="0">
                <a:solidFill>
                  <a:srgbClr val="0070C0"/>
                </a:solidFill>
                <a:latin typeface="Calibri" panose="020F0502020204030204"/>
                <a:cs typeface="Arial" panose="020B0604020202020204" pitchFamily="34" charset="0"/>
              </a:rPr>
              <a:t>(7-12/2020 </a:t>
            </a:r>
          </a:p>
          <a:p>
            <a:r>
              <a:rPr lang="en-US" sz="1300" b="1" dirty="0">
                <a:solidFill>
                  <a:srgbClr val="0070C0"/>
                </a:solidFill>
                <a:latin typeface="Calibri" panose="020F0502020204030204"/>
                <a:cs typeface="Arial" panose="020B0604020202020204" pitchFamily="34" charset="0"/>
              </a:rPr>
              <a:t>vs. 7-12/2019) </a:t>
            </a:r>
          </a:p>
        </p:txBody>
      </p:sp>
      <p:sp>
        <p:nvSpPr>
          <p:cNvPr id="14" name="Rectangle 2"/>
          <p:cNvSpPr>
            <a:spLocks noChangeArrowheads="1"/>
          </p:cNvSpPr>
          <p:nvPr/>
        </p:nvSpPr>
        <p:spPr bwMode="auto">
          <a:xfrm>
            <a:off x="1645895" y="983012"/>
            <a:ext cx="707107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solidFill>
                <a:prstClr val="black"/>
              </a:solidFill>
              <a:latin typeface="Calibri" panose="020F0502020204030204"/>
              <a:cs typeface="Arial" panose="020B0604020202020204" pitchFamily="34" charset="0"/>
            </a:endParaRPr>
          </a:p>
        </p:txBody>
      </p:sp>
      <p:sp>
        <p:nvSpPr>
          <p:cNvPr id="39" name="Suorakulmio 20"/>
          <p:cNvSpPr/>
          <p:nvPr/>
        </p:nvSpPr>
        <p:spPr>
          <a:xfrm>
            <a:off x="6555265" y="3502260"/>
            <a:ext cx="3862867" cy="642788"/>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r>
              <a:rPr lang="fi-FI" sz="1400" b="1" dirty="0">
                <a:solidFill>
                  <a:prstClr val="white">
                    <a:lumMod val="50000"/>
                  </a:prstClr>
                </a:solidFill>
                <a:latin typeface="Calibri" panose="020F0502020204030204"/>
              </a:rPr>
              <a:t>Teknologiateollisuuden viennin arvon kasvu </a:t>
            </a:r>
          </a:p>
          <a:p>
            <a:r>
              <a:rPr lang="fi-FI" sz="1400" b="1" dirty="0">
                <a:solidFill>
                  <a:prstClr val="white">
                    <a:lumMod val="50000"/>
                  </a:prstClr>
                </a:solidFill>
                <a:latin typeface="Calibri" panose="020F0502020204030204"/>
              </a:rPr>
              <a:t>2000-2020 (koko teollisuus suluissa)</a:t>
            </a:r>
          </a:p>
          <a:p>
            <a:r>
              <a:rPr lang="fi-FI" sz="1400" dirty="0">
                <a:solidFill>
                  <a:prstClr val="white">
                    <a:lumMod val="50000"/>
                  </a:prstClr>
                </a:solidFill>
                <a:latin typeface="Calibri" panose="020F0502020204030204"/>
              </a:rPr>
              <a:t>Satakunta:</a:t>
            </a:r>
            <a:r>
              <a:rPr lang="fi-FI" sz="1400" dirty="0">
                <a:solidFill>
                  <a:srgbClr val="FF0000"/>
                </a:solidFill>
                <a:latin typeface="Calibri" panose="020F0502020204030204"/>
              </a:rPr>
              <a:t> 89 % </a:t>
            </a:r>
            <a:r>
              <a:rPr lang="fi-FI" sz="1400" dirty="0">
                <a:solidFill>
                  <a:prstClr val="black"/>
                </a:solidFill>
                <a:latin typeface="Calibri" panose="020F0502020204030204"/>
              </a:rPr>
              <a:t>(30 %)</a:t>
            </a:r>
          </a:p>
          <a:p>
            <a:r>
              <a:rPr lang="fi-FI" sz="1400" dirty="0">
                <a:solidFill>
                  <a:prstClr val="white">
                    <a:lumMod val="50000"/>
                  </a:prstClr>
                </a:solidFill>
                <a:latin typeface="Calibri" panose="020F0502020204030204"/>
              </a:rPr>
              <a:t>Koko maa keskimäärin: 37 % (29 %)</a:t>
            </a:r>
          </a:p>
        </p:txBody>
      </p:sp>
      <p:pic>
        <p:nvPicPr>
          <p:cNvPr id="28" name="Picture 27"/>
          <p:cNvPicPr>
            <a:picLocks noChangeAspect="1"/>
          </p:cNvPicPr>
          <p:nvPr/>
        </p:nvPicPr>
        <p:blipFill>
          <a:blip r:embed="rId4"/>
          <a:stretch>
            <a:fillRect/>
          </a:stretch>
        </p:blipFill>
        <p:spPr>
          <a:xfrm>
            <a:off x="8621487" y="6324794"/>
            <a:ext cx="2044173" cy="534499"/>
          </a:xfrm>
          <a:prstGeom prst="rect">
            <a:avLst/>
          </a:prstGeom>
        </p:spPr>
      </p:pic>
      <p:sp>
        <p:nvSpPr>
          <p:cNvPr id="33" name="Tekstiruutu 3"/>
          <p:cNvSpPr txBox="1"/>
          <p:nvPr/>
        </p:nvSpPr>
        <p:spPr>
          <a:xfrm>
            <a:off x="1633638" y="6407376"/>
            <a:ext cx="2139878" cy="369332"/>
          </a:xfrm>
          <a:prstGeom prst="rect">
            <a:avLst/>
          </a:prstGeom>
          <a:noFill/>
        </p:spPr>
        <p:txBody>
          <a:bodyPr wrap="square" rtlCol="0">
            <a:spAutoFit/>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dirty="0">
                <a:solidFill>
                  <a:prstClr val="black"/>
                </a:solidFill>
                <a:latin typeface="Calibri" panose="020F0502020204030204"/>
              </a:rPr>
              <a:t>6.5.2021</a:t>
            </a:r>
          </a:p>
        </p:txBody>
      </p:sp>
      <p:sp>
        <p:nvSpPr>
          <p:cNvPr id="34" name="Suorakulmio 20"/>
          <p:cNvSpPr/>
          <p:nvPr/>
        </p:nvSpPr>
        <p:spPr>
          <a:xfrm>
            <a:off x="3831926" y="757504"/>
            <a:ext cx="2361565" cy="240833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r>
              <a:rPr lang="fi-FI" sz="1200" b="1" dirty="0">
                <a:solidFill>
                  <a:prstClr val="white">
                    <a:lumMod val="50000"/>
                  </a:prstClr>
                </a:solidFill>
                <a:latin typeface="Calibri" panose="020F0502020204030204"/>
              </a:rPr>
              <a:t>Oheinen kartogrammi kuvaa maakuntien kokoa suhteessa jalostuksen tuottamaan arvonlisäykseen henkeä kohden. Satakunta on sijalla 3 (v. 2018)!</a:t>
            </a:r>
          </a:p>
          <a:p>
            <a:endParaRPr lang="fi-FI" sz="1200" b="1" dirty="0">
              <a:solidFill>
                <a:prstClr val="white">
                  <a:lumMod val="50000"/>
                </a:prstClr>
              </a:solidFill>
              <a:latin typeface="Calibri" panose="020F0502020204030204"/>
            </a:endParaRPr>
          </a:p>
          <a:p>
            <a:r>
              <a:rPr lang="fi-FI" sz="1200" b="1" dirty="0">
                <a:solidFill>
                  <a:prstClr val="white">
                    <a:lumMod val="50000"/>
                  </a:prstClr>
                </a:solidFill>
                <a:latin typeface="Calibri" panose="020F0502020204030204"/>
              </a:rPr>
              <a:t>Satakunnassa on myös toiseksi eniten teollisuuden toimi-paikkoja väkilukuun nähden</a:t>
            </a:r>
          </a:p>
          <a:p>
            <a:r>
              <a:rPr lang="fi-FI" sz="1200" b="1" dirty="0">
                <a:solidFill>
                  <a:prstClr val="white">
                    <a:lumMod val="50000"/>
                  </a:prstClr>
                </a:solidFill>
                <a:latin typeface="Calibri" panose="020F0502020204030204"/>
              </a:rPr>
              <a:t> (7,1 per 1000 as., koko maa 4,9)!</a:t>
            </a:r>
            <a:endParaRPr lang="fi-FI" sz="1200" b="1" dirty="0">
              <a:solidFill>
                <a:srgbClr val="099BDD"/>
              </a:solidFill>
              <a:latin typeface="Calibri" panose="020F0502020204030204"/>
            </a:endParaRPr>
          </a:p>
        </p:txBody>
      </p:sp>
      <p:sp>
        <p:nvSpPr>
          <p:cNvPr id="18" name="Ylös kääntyvä nuoli 17"/>
          <p:cNvSpPr/>
          <p:nvPr/>
        </p:nvSpPr>
        <p:spPr>
          <a:xfrm flipH="1" flipV="1">
            <a:off x="6045073" y="1662705"/>
            <a:ext cx="483598" cy="1912430"/>
          </a:xfrm>
          <a:prstGeom prst="bentUpArrow">
            <a:avLst>
              <a:gd name="adj1" fmla="val 25000"/>
              <a:gd name="adj2" fmla="val 20425"/>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prstClr val="white"/>
              </a:solidFill>
              <a:latin typeface="Calibri" panose="020F0502020204030204"/>
            </a:endParaRPr>
          </a:p>
        </p:txBody>
      </p:sp>
      <p:pic>
        <p:nvPicPr>
          <p:cNvPr id="5" name="Picture 4">
            <a:extLst>
              <a:ext uri="{FF2B5EF4-FFF2-40B4-BE49-F238E27FC236}">
                <a16:creationId xmlns:a16="http://schemas.microsoft.com/office/drawing/2014/main" id="{CD1AD057-D557-4102-AC17-7D5D4EDCA412}"/>
              </a:ext>
            </a:extLst>
          </p:cNvPr>
          <p:cNvPicPr>
            <a:picLocks noChangeAspect="1"/>
          </p:cNvPicPr>
          <p:nvPr/>
        </p:nvPicPr>
        <p:blipFill>
          <a:blip r:embed="rId5"/>
          <a:stretch>
            <a:fillRect/>
          </a:stretch>
        </p:blipFill>
        <p:spPr>
          <a:xfrm>
            <a:off x="1522461" y="122734"/>
            <a:ext cx="2389663" cy="3379526"/>
          </a:xfrm>
          <a:prstGeom prst="rect">
            <a:avLst/>
          </a:prstGeom>
        </p:spPr>
      </p:pic>
      <p:sp>
        <p:nvSpPr>
          <p:cNvPr id="37" name="Pyöristetty suorakulmio 4">
            <a:extLst>
              <a:ext uri="{FF2B5EF4-FFF2-40B4-BE49-F238E27FC236}">
                <a16:creationId xmlns:a16="http://schemas.microsoft.com/office/drawing/2014/main" id="{DA6B7B8E-741F-42BA-A48F-AE7B2F0EA040}"/>
              </a:ext>
            </a:extLst>
          </p:cNvPr>
          <p:cNvSpPr/>
          <p:nvPr/>
        </p:nvSpPr>
        <p:spPr>
          <a:xfrm>
            <a:off x="7784966" y="4405194"/>
            <a:ext cx="2708552" cy="1780056"/>
          </a:xfrm>
          <a:custGeom>
            <a:avLst/>
            <a:gdLst>
              <a:gd name="connsiteX0" fmla="*/ 0 w 2694847"/>
              <a:gd name="connsiteY0" fmla="*/ 102214 h 920934"/>
              <a:gd name="connsiteX1" fmla="*/ 102214 w 2694847"/>
              <a:gd name="connsiteY1" fmla="*/ 0 h 920934"/>
              <a:gd name="connsiteX2" fmla="*/ 2592633 w 2694847"/>
              <a:gd name="connsiteY2" fmla="*/ 0 h 920934"/>
              <a:gd name="connsiteX3" fmla="*/ 2694847 w 2694847"/>
              <a:gd name="connsiteY3" fmla="*/ 102214 h 920934"/>
              <a:gd name="connsiteX4" fmla="*/ 2694847 w 2694847"/>
              <a:gd name="connsiteY4" fmla="*/ 818720 h 920934"/>
              <a:gd name="connsiteX5" fmla="*/ 2592633 w 2694847"/>
              <a:gd name="connsiteY5" fmla="*/ 920934 h 920934"/>
              <a:gd name="connsiteX6" fmla="*/ 102214 w 2694847"/>
              <a:gd name="connsiteY6" fmla="*/ 920934 h 920934"/>
              <a:gd name="connsiteX7" fmla="*/ 0 w 2694847"/>
              <a:gd name="connsiteY7" fmla="*/ 818720 h 920934"/>
              <a:gd name="connsiteX8" fmla="*/ 0 w 2694847"/>
              <a:gd name="connsiteY8" fmla="*/ 102214 h 920934"/>
              <a:gd name="connsiteX0" fmla="*/ 0 w 2720184"/>
              <a:gd name="connsiteY0" fmla="*/ 102214 h 1408044"/>
              <a:gd name="connsiteX1" fmla="*/ 102214 w 2720184"/>
              <a:gd name="connsiteY1" fmla="*/ 0 h 1408044"/>
              <a:gd name="connsiteX2" fmla="*/ 2592633 w 2720184"/>
              <a:gd name="connsiteY2" fmla="*/ 0 h 1408044"/>
              <a:gd name="connsiteX3" fmla="*/ 2694847 w 2720184"/>
              <a:gd name="connsiteY3" fmla="*/ 102214 h 1408044"/>
              <a:gd name="connsiteX4" fmla="*/ 2694847 w 2720184"/>
              <a:gd name="connsiteY4" fmla="*/ 818720 h 1408044"/>
              <a:gd name="connsiteX5" fmla="*/ 2695182 w 2720184"/>
              <a:gd name="connsiteY5" fmla="*/ 1408044 h 1408044"/>
              <a:gd name="connsiteX6" fmla="*/ 102214 w 2720184"/>
              <a:gd name="connsiteY6" fmla="*/ 920934 h 1408044"/>
              <a:gd name="connsiteX7" fmla="*/ 0 w 2720184"/>
              <a:gd name="connsiteY7" fmla="*/ 818720 h 1408044"/>
              <a:gd name="connsiteX8" fmla="*/ 0 w 2720184"/>
              <a:gd name="connsiteY8" fmla="*/ 102214 h 1408044"/>
              <a:gd name="connsiteX0" fmla="*/ 1553 w 2721737"/>
              <a:gd name="connsiteY0" fmla="*/ 102214 h 1408044"/>
              <a:gd name="connsiteX1" fmla="*/ 103767 w 2721737"/>
              <a:gd name="connsiteY1" fmla="*/ 0 h 1408044"/>
              <a:gd name="connsiteX2" fmla="*/ 2594186 w 2721737"/>
              <a:gd name="connsiteY2" fmla="*/ 0 h 1408044"/>
              <a:gd name="connsiteX3" fmla="*/ 2696400 w 2721737"/>
              <a:gd name="connsiteY3" fmla="*/ 102214 h 1408044"/>
              <a:gd name="connsiteX4" fmla="*/ 2696400 w 2721737"/>
              <a:gd name="connsiteY4" fmla="*/ 818720 h 1408044"/>
              <a:gd name="connsiteX5" fmla="*/ 2696735 w 2721737"/>
              <a:gd name="connsiteY5" fmla="*/ 1408044 h 1408044"/>
              <a:gd name="connsiteX6" fmla="*/ 43947 w 2721737"/>
              <a:gd name="connsiteY6" fmla="*/ 1365315 h 1408044"/>
              <a:gd name="connsiteX7" fmla="*/ 1553 w 2721737"/>
              <a:gd name="connsiteY7" fmla="*/ 818720 h 1408044"/>
              <a:gd name="connsiteX8" fmla="*/ 1553 w 2721737"/>
              <a:gd name="connsiteY8" fmla="*/ 102214 h 1408044"/>
              <a:gd name="connsiteX0" fmla="*/ 148 w 2720332"/>
              <a:gd name="connsiteY0" fmla="*/ 102214 h 1621689"/>
              <a:gd name="connsiteX1" fmla="*/ 102362 w 2720332"/>
              <a:gd name="connsiteY1" fmla="*/ 0 h 1621689"/>
              <a:gd name="connsiteX2" fmla="*/ 2592781 w 2720332"/>
              <a:gd name="connsiteY2" fmla="*/ 0 h 1621689"/>
              <a:gd name="connsiteX3" fmla="*/ 2694995 w 2720332"/>
              <a:gd name="connsiteY3" fmla="*/ 102214 h 1621689"/>
              <a:gd name="connsiteX4" fmla="*/ 2694995 w 2720332"/>
              <a:gd name="connsiteY4" fmla="*/ 818720 h 1621689"/>
              <a:gd name="connsiteX5" fmla="*/ 2695330 w 2720332"/>
              <a:gd name="connsiteY5" fmla="*/ 1408044 h 1621689"/>
              <a:gd name="connsiteX6" fmla="*/ 51088 w 2720332"/>
              <a:gd name="connsiteY6" fmla="*/ 1621689 h 1621689"/>
              <a:gd name="connsiteX7" fmla="*/ 148 w 2720332"/>
              <a:gd name="connsiteY7" fmla="*/ 818720 h 1621689"/>
              <a:gd name="connsiteX8" fmla="*/ 148 w 2720332"/>
              <a:gd name="connsiteY8" fmla="*/ 102214 h 1621689"/>
              <a:gd name="connsiteX0" fmla="*/ 148 w 2703567"/>
              <a:gd name="connsiteY0" fmla="*/ 102214 h 1621689"/>
              <a:gd name="connsiteX1" fmla="*/ 102362 w 2703567"/>
              <a:gd name="connsiteY1" fmla="*/ 0 h 1621689"/>
              <a:gd name="connsiteX2" fmla="*/ 2592781 w 2703567"/>
              <a:gd name="connsiteY2" fmla="*/ 0 h 1621689"/>
              <a:gd name="connsiteX3" fmla="*/ 2694995 w 2703567"/>
              <a:gd name="connsiteY3" fmla="*/ 102214 h 1621689"/>
              <a:gd name="connsiteX4" fmla="*/ 2694995 w 2703567"/>
              <a:gd name="connsiteY4" fmla="*/ 818720 h 1621689"/>
              <a:gd name="connsiteX5" fmla="*/ 2669693 w 2703567"/>
              <a:gd name="connsiteY5" fmla="*/ 1621689 h 1621689"/>
              <a:gd name="connsiteX6" fmla="*/ 51088 w 2703567"/>
              <a:gd name="connsiteY6" fmla="*/ 1621689 h 1621689"/>
              <a:gd name="connsiteX7" fmla="*/ 148 w 2703567"/>
              <a:gd name="connsiteY7" fmla="*/ 818720 h 1621689"/>
              <a:gd name="connsiteX8" fmla="*/ 148 w 2703567"/>
              <a:gd name="connsiteY8" fmla="*/ 102214 h 1621689"/>
              <a:gd name="connsiteX0" fmla="*/ 148 w 2708552"/>
              <a:gd name="connsiteY0" fmla="*/ 102214 h 1630235"/>
              <a:gd name="connsiteX1" fmla="*/ 102362 w 2708552"/>
              <a:gd name="connsiteY1" fmla="*/ 0 h 1630235"/>
              <a:gd name="connsiteX2" fmla="*/ 2592781 w 2708552"/>
              <a:gd name="connsiteY2" fmla="*/ 0 h 1630235"/>
              <a:gd name="connsiteX3" fmla="*/ 2694995 w 2708552"/>
              <a:gd name="connsiteY3" fmla="*/ 102214 h 1630235"/>
              <a:gd name="connsiteX4" fmla="*/ 2694995 w 2708552"/>
              <a:gd name="connsiteY4" fmla="*/ 818720 h 1630235"/>
              <a:gd name="connsiteX5" fmla="*/ 2678238 w 2708552"/>
              <a:gd name="connsiteY5" fmla="*/ 1630235 h 1630235"/>
              <a:gd name="connsiteX6" fmla="*/ 51088 w 2708552"/>
              <a:gd name="connsiteY6" fmla="*/ 1621689 h 1630235"/>
              <a:gd name="connsiteX7" fmla="*/ 148 w 2708552"/>
              <a:gd name="connsiteY7" fmla="*/ 818720 h 1630235"/>
              <a:gd name="connsiteX8" fmla="*/ 148 w 2708552"/>
              <a:gd name="connsiteY8" fmla="*/ 102214 h 1630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08552" h="1630235">
                <a:moveTo>
                  <a:pt x="148" y="102214"/>
                </a:moveTo>
                <a:cubicBezTo>
                  <a:pt x="148" y="45763"/>
                  <a:pt x="45911" y="0"/>
                  <a:pt x="102362" y="0"/>
                </a:cubicBezTo>
                <a:lnTo>
                  <a:pt x="2592781" y="0"/>
                </a:lnTo>
                <a:cubicBezTo>
                  <a:pt x="2649232" y="0"/>
                  <a:pt x="2694995" y="45763"/>
                  <a:pt x="2694995" y="102214"/>
                </a:cubicBezTo>
                <a:lnTo>
                  <a:pt x="2694995" y="818720"/>
                </a:lnTo>
                <a:cubicBezTo>
                  <a:pt x="2694995" y="875171"/>
                  <a:pt x="2734689" y="1630235"/>
                  <a:pt x="2678238" y="1630235"/>
                </a:cubicBezTo>
                <a:lnTo>
                  <a:pt x="51088" y="1621689"/>
                </a:lnTo>
                <a:cubicBezTo>
                  <a:pt x="-5363" y="1621689"/>
                  <a:pt x="148" y="875171"/>
                  <a:pt x="148" y="818720"/>
                </a:cubicBezTo>
                <a:lnTo>
                  <a:pt x="148" y="102214"/>
                </a:lnTo>
                <a:close/>
              </a:path>
            </a:pathLst>
          </a:cu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400" b="1" dirty="0">
              <a:solidFill>
                <a:srgbClr val="0070C0"/>
              </a:solidFill>
              <a:latin typeface="Calibri" panose="020F0502020204030204"/>
            </a:endParaRPr>
          </a:p>
          <a:p>
            <a:pPr algn="ctr"/>
            <a:endParaRPr lang="fi-FI" sz="1400" b="1" dirty="0">
              <a:solidFill>
                <a:srgbClr val="0070C0"/>
              </a:solidFill>
              <a:latin typeface="Calibri" panose="020F0502020204030204"/>
            </a:endParaRPr>
          </a:p>
          <a:p>
            <a:pPr algn="ctr"/>
            <a:r>
              <a:rPr lang="fi-FI" sz="1000" b="1" dirty="0">
                <a:solidFill>
                  <a:srgbClr val="0070C0"/>
                </a:solidFill>
                <a:latin typeface="Calibri" panose="020F0502020204030204"/>
              </a:rPr>
              <a:t>Teollisuus on tuottavaa: arvonlisäys/työtunti Satakunnassa, teollisuuden top 6 v. 2018:</a:t>
            </a:r>
          </a:p>
          <a:p>
            <a:pPr algn="ctr"/>
            <a:r>
              <a:rPr lang="fi-FI" sz="1000" u="sng" dirty="0">
                <a:solidFill>
                  <a:srgbClr val="0070C0"/>
                </a:solidFill>
                <a:latin typeface="Calibri" panose="020F0502020204030204"/>
              </a:rPr>
              <a:t>Energiatuotanto 115 €/työtunti</a:t>
            </a:r>
          </a:p>
          <a:p>
            <a:pPr algn="ctr"/>
            <a:r>
              <a:rPr lang="fi-FI" sz="1000" u="sng" dirty="0">
                <a:solidFill>
                  <a:srgbClr val="0070C0"/>
                </a:solidFill>
                <a:latin typeface="Calibri" panose="020F0502020204030204"/>
              </a:rPr>
              <a:t>Muiden ei-metallisten mineraalituotteiden valmistus 52 €/työtunti</a:t>
            </a:r>
          </a:p>
          <a:p>
            <a:pPr algn="ctr"/>
            <a:r>
              <a:rPr lang="fi-FI" sz="1000" u="sng" dirty="0">
                <a:solidFill>
                  <a:srgbClr val="0070C0"/>
                </a:solidFill>
                <a:latin typeface="Calibri" panose="020F0502020204030204"/>
              </a:rPr>
              <a:t>Kemiallinen metsäteollisuus 126 €/työtunti</a:t>
            </a:r>
          </a:p>
          <a:p>
            <a:pPr algn="ctr"/>
            <a:r>
              <a:rPr lang="fi-FI" sz="1000" u="sng" dirty="0">
                <a:solidFill>
                  <a:srgbClr val="0070C0"/>
                </a:solidFill>
                <a:latin typeface="Calibri" panose="020F0502020204030204"/>
              </a:rPr>
              <a:t>Metallien jalostus ja metallituotteiden valmistus 71 €/työtunti</a:t>
            </a:r>
          </a:p>
          <a:p>
            <a:pPr algn="ctr"/>
            <a:r>
              <a:rPr lang="fi-FI" sz="1000" u="sng" dirty="0">
                <a:solidFill>
                  <a:srgbClr val="0070C0"/>
                </a:solidFill>
                <a:latin typeface="Calibri" panose="020F0502020204030204"/>
              </a:rPr>
              <a:t>Kemianteollisuus 52 €/työtunti</a:t>
            </a:r>
          </a:p>
          <a:p>
            <a:pPr algn="ctr"/>
            <a:r>
              <a:rPr lang="fi-FI" sz="1000" u="sng" dirty="0">
                <a:solidFill>
                  <a:srgbClr val="0070C0"/>
                </a:solidFill>
                <a:latin typeface="Calibri" panose="020F0502020204030204"/>
              </a:rPr>
              <a:t>Koneiden ja laitteiden valmistus 56 €/työtunti</a:t>
            </a:r>
          </a:p>
          <a:p>
            <a:pPr algn="ctr"/>
            <a:r>
              <a:rPr lang="fi-FI" sz="1000" u="sng" dirty="0">
                <a:solidFill>
                  <a:srgbClr val="0070C0"/>
                </a:solidFill>
                <a:latin typeface="Calibri" panose="020F0502020204030204"/>
              </a:rPr>
              <a:t>Toimialat keskimäärin 43 €/työtunti</a:t>
            </a:r>
          </a:p>
          <a:p>
            <a:pPr algn="ctr"/>
            <a:endParaRPr lang="fi-FI" sz="1400" u="sng" dirty="0">
              <a:solidFill>
                <a:srgbClr val="0070C0"/>
              </a:solidFill>
              <a:latin typeface="Calibri" panose="020F0502020204030204"/>
            </a:endParaRPr>
          </a:p>
          <a:p>
            <a:pPr algn="ctr"/>
            <a:endParaRPr lang="fi-FI" sz="1400" u="sng" dirty="0">
              <a:solidFill>
                <a:srgbClr val="0070C0"/>
              </a:solidFill>
              <a:latin typeface="Calibri" panose="020F0502020204030204"/>
            </a:endParaRPr>
          </a:p>
        </p:txBody>
      </p:sp>
    </p:spTree>
    <p:extLst>
      <p:ext uri="{BB962C8B-B14F-4D97-AF65-F5344CB8AC3E}">
        <p14:creationId xmlns:p14="http://schemas.microsoft.com/office/powerpoint/2010/main" val="22190908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4C7959-F060-4D38-8270-F63CA0E442BE}"/>
              </a:ext>
            </a:extLst>
          </p:cNvPr>
          <p:cNvPicPr>
            <a:picLocks noChangeAspect="1"/>
          </p:cNvPicPr>
          <p:nvPr/>
        </p:nvPicPr>
        <p:blipFill>
          <a:blip r:embed="rId2"/>
          <a:stretch>
            <a:fillRect/>
          </a:stretch>
        </p:blipFill>
        <p:spPr>
          <a:xfrm>
            <a:off x="1504128" y="331117"/>
            <a:ext cx="5278365" cy="3088783"/>
          </a:xfrm>
          <a:prstGeom prst="rect">
            <a:avLst/>
          </a:prstGeom>
        </p:spPr>
      </p:pic>
      <p:pic>
        <p:nvPicPr>
          <p:cNvPr id="43" name="Kuva 42"/>
          <p:cNvPicPr>
            <a:picLocks noChangeAspect="1"/>
          </p:cNvPicPr>
          <p:nvPr/>
        </p:nvPicPr>
        <p:blipFill>
          <a:blip r:embed="rId3" cstate="print">
            <a:duotone>
              <a:prstClr val="black"/>
              <a:schemeClr val="tx2">
                <a:tint val="45000"/>
                <a:satMod val="400000"/>
              </a:schemeClr>
            </a:duotone>
            <a:lum bright="21000"/>
            <a:extLst>
              <a:ext uri="{BEBA8EAE-BF5A-486C-A8C5-ECC9F3942E4B}">
                <a14:imgProps xmlns:a14="http://schemas.microsoft.com/office/drawing/2010/main">
                  <a14:imgLayer r:embed="rId4">
                    <a14:imgEffect>
                      <a14:artisticCrisscrossEtching/>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8123914" y="1140243"/>
            <a:ext cx="1946313" cy="1856436"/>
          </a:xfrm>
          <a:prstGeom prst="rect">
            <a:avLst/>
          </a:prstGeom>
        </p:spPr>
      </p:pic>
      <p:sp>
        <p:nvSpPr>
          <p:cNvPr id="2" name="Otsikko 1"/>
          <p:cNvSpPr>
            <a:spLocks noGrp="1"/>
          </p:cNvSpPr>
          <p:nvPr>
            <p:ph type="ctrTitle"/>
          </p:nvPr>
        </p:nvSpPr>
        <p:spPr>
          <a:xfrm>
            <a:off x="2434233" y="8795"/>
            <a:ext cx="7798445" cy="465993"/>
          </a:xfrm>
        </p:spPr>
        <p:txBody>
          <a:bodyPr>
            <a:noAutofit/>
          </a:bodyPr>
          <a:lstStyle/>
          <a:p>
            <a:r>
              <a:rPr lang="fi-FI" sz="2700" b="1" cap="all" dirty="0" err="1">
                <a:solidFill>
                  <a:srgbClr val="0070C0"/>
                </a:solidFill>
                <a:effectLst>
                  <a:outerShdw blurRad="38100" dist="38100" dir="2700000" algn="tl">
                    <a:srgbClr val="000000">
                      <a:alpha val="43137"/>
                    </a:srgbClr>
                  </a:outerShdw>
                </a:effectLst>
              </a:rPr>
              <a:t>TEKNOLOGIATEOLLISUUs</a:t>
            </a:r>
            <a:r>
              <a:rPr lang="fi-FI" sz="2700" b="1" cap="all" dirty="0">
                <a:solidFill>
                  <a:srgbClr val="0070C0"/>
                </a:solidFill>
                <a:effectLst>
                  <a:outerShdw blurRad="38100" dist="38100" dir="2700000" algn="tl">
                    <a:srgbClr val="000000">
                      <a:alpha val="43137"/>
                    </a:srgbClr>
                  </a:outerShdw>
                </a:effectLst>
              </a:rPr>
              <a:t> satakunnassa</a:t>
            </a:r>
          </a:p>
        </p:txBody>
      </p:sp>
      <p:sp>
        <p:nvSpPr>
          <p:cNvPr id="10" name="Pyöristetty suorakulmio 9"/>
          <p:cNvSpPr/>
          <p:nvPr/>
        </p:nvSpPr>
        <p:spPr>
          <a:xfrm>
            <a:off x="5522287" y="4964115"/>
            <a:ext cx="1736954" cy="403779"/>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fi-FI" sz="3200" dirty="0">
              <a:solidFill>
                <a:prstClr val="white">
                  <a:lumMod val="50000"/>
                </a:prstClr>
              </a:solidFill>
              <a:latin typeface="Calibri" panose="020F0502020204030204"/>
            </a:endParaRPr>
          </a:p>
        </p:txBody>
      </p:sp>
      <p:sp>
        <p:nvSpPr>
          <p:cNvPr id="5" name="Pyöristetty suorakulmio 4"/>
          <p:cNvSpPr/>
          <p:nvPr/>
        </p:nvSpPr>
        <p:spPr>
          <a:xfrm>
            <a:off x="7520177" y="4232472"/>
            <a:ext cx="2708552" cy="1630235"/>
          </a:xfrm>
          <a:custGeom>
            <a:avLst/>
            <a:gdLst>
              <a:gd name="connsiteX0" fmla="*/ 0 w 2694847"/>
              <a:gd name="connsiteY0" fmla="*/ 102214 h 920934"/>
              <a:gd name="connsiteX1" fmla="*/ 102214 w 2694847"/>
              <a:gd name="connsiteY1" fmla="*/ 0 h 920934"/>
              <a:gd name="connsiteX2" fmla="*/ 2592633 w 2694847"/>
              <a:gd name="connsiteY2" fmla="*/ 0 h 920934"/>
              <a:gd name="connsiteX3" fmla="*/ 2694847 w 2694847"/>
              <a:gd name="connsiteY3" fmla="*/ 102214 h 920934"/>
              <a:gd name="connsiteX4" fmla="*/ 2694847 w 2694847"/>
              <a:gd name="connsiteY4" fmla="*/ 818720 h 920934"/>
              <a:gd name="connsiteX5" fmla="*/ 2592633 w 2694847"/>
              <a:gd name="connsiteY5" fmla="*/ 920934 h 920934"/>
              <a:gd name="connsiteX6" fmla="*/ 102214 w 2694847"/>
              <a:gd name="connsiteY6" fmla="*/ 920934 h 920934"/>
              <a:gd name="connsiteX7" fmla="*/ 0 w 2694847"/>
              <a:gd name="connsiteY7" fmla="*/ 818720 h 920934"/>
              <a:gd name="connsiteX8" fmla="*/ 0 w 2694847"/>
              <a:gd name="connsiteY8" fmla="*/ 102214 h 920934"/>
              <a:gd name="connsiteX0" fmla="*/ 0 w 2720184"/>
              <a:gd name="connsiteY0" fmla="*/ 102214 h 1408044"/>
              <a:gd name="connsiteX1" fmla="*/ 102214 w 2720184"/>
              <a:gd name="connsiteY1" fmla="*/ 0 h 1408044"/>
              <a:gd name="connsiteX2" fmla="*/ 2592633 w 2720184"/>
              <a:gd name="connsiteY2" fmla="*/ 0 h 1408044"/>
              <a:gd name="connsiteX3" fmla="*/ 2694847 w 2720184"/>
              <a:gd name="connsiteY3" fmla="*/ 102214 h 1408044"/>
              <a:gd name="connsiteX4" fmla="*/ 2694847 w 2720184"/>
              <a:gd name="connsiteY4" fmla="*/ 818720 h 1408044"/>
              <a:gd name="connsiteX5" fmla="*/ 2695182 w 2720184"/>
              <a:gd name="connsiteY5" fmla="*/ 1408044 h 1408044"/>
              <a:gd name="connsiteX6" fmla="*/ 102214 w 2720184"/>
              <a:gd name="connsiteY6" fmla="*/ 920934 h 1408044"/>
              <a:gd name="connsiteX7" fmla="*/ 0 w 2720184"/>
              <a:gd name="connsiteY7" fmla="*/ 818720 h 1408044"/>
              <a:gd name="connsiteX8" fmla="*/ 0 w 2720184"/>
              <a:gd name="connsiteY8" fmla="*/ 102214 h 1408044"/>
              <a:gd name="connsiteX0" fmla="*/ 1553 w 2721737"/>
              <a:gd name="connsiteY0" fmla="*/ 102214 h 1408044"/>
              <a:gd name="connsiteX1" fmla="*/ 103767 w 2721737"/>
              <a:gd name="connsiteY1" fmla="*/ 0 h 1408044"/>
              <a:gd name="connsiteX2" fmla="*/ 2594186 w 2721737"/>
              <a:gd name="connsiteY2" fmla="*/ 0 h 1408044"/>
              <a:gd name="connsiteX3" fmla="*/ 2696400 w 2721737"/>
              <a:gd name="connsiteY3" fmla="*/ 102214 h 1408044"/>
              <a:gd name="connsiteX4" fmla="*/ 2696400 w 2721737"/>
              <a:gd name="connsiteY4" fmla="*/ 818720 h 1408044"/>
              <a:gd name="connsiteX5" fmla="*/ 2696735 w 2721737"/>
              <a:gd name="connsiteY5" fmla="*/ 1408044 h 1408044"/>
              <a:gd name="connsiteX6" fmla="*/ 43947 w 2721737"/>
              <a:gd name="connsiteY6" fmla="*/ 1365315 h 1408044"/>
              <a:gd name="connsiteX7" fmla="*/ 1553 w 2721737"/>
              <a:gd name="connsiteY7" fmla="*/ 818720 h 1408044"/>
              <a:gd name="connsiteX8" fmla="*/ 1553 w 2721737"/>
              <a:gd name="connsiteY8" fmla="*/ 102214 h 1408044"/>
              <a:gd name="connsiteX0" fmla="*/ 148 w 2720332"/>
              <a:gd name="connsiteY0" fmla="*/ 102214 h 1621689"/>
              <a:gd name="connsiteX1" fmla="*/ 102362 w 2720332"/>
              <a:gd name="connsiteY1" fmla="*/ 0 h 1621689"/>
              <a:gd name="connsiteX2" fmla="*/ 2592781 w 2720332"/>
              <a:gd name="connsiteY2" fmla="*/ 0 h 1621689"/>
              <a:gd name="connsiteX3" fmla="*/ 2694995 w 2720332"/>
              <a:gd name="connsiteY3" fmla="*/ 102214 h 1621689"/>
              <a:gd name="connsiteX4" fmla="*/ 2694995 w 2720332"/>
              <a:gd name="connsiteY4" fmla="*/ 818720 h 1621689"/>
              <a:gd name="connsiteX5" fmla="*/ 2695330 w 2720332"/>
              <a:gd name="connsiteY5" fmla="*/ 1408044 h 1621689"/>
              <a:gd name="connsiteX6" fmla="*/ 51088 w 2720332"/>
              <a:gd name="connsiteY6" fmla="*/ 1621689 h 1621689"/>
              <a:gd name="connsiteX7" fmla="*/ 148 w 2720332"/>
              <a:gd name="connsiteY7" fmla="*/ 818720 h 1621689"/>
              <a:gd name="connsiteX8" fmla="*/ 148 w 2720332"/>
              <a:gd name="connsiteY8" fmla="*/ 102214 h 1621689"/>
              <a:gd name="connsiteX0" fmla="*/ 148 w 2703567"/>
              <a:gd name="connsiteY0" fmla="*/ 102214 h 1621689"/>
              <a:gd name="connsiteX1" fmla="*/ 102362 w 2703567"/>
              <a:gd name="connsiteY1" fmla="*/ 0 h 1621689"/>
              <a:gd name="connsiteX2" fmla="*/ 2592781 w 2703567"/>
              <a:gd name="connsiteY2" fmla="*/ 0 h 1621689"/>
              <a:gd name="connsiteX3" fmla="*/ 2694995 w 2703567"/>
              <a:gd name="connsiteY3" fmla="*/ 102214 h 1621689"/>
              <a:gd name="connsiteX4" fmla="*/ 2694995 w 2703567"/>
              <a:gd name="connsiteY4" fmla="*/ 818720 h 1621689"/>
              <a:gd name="connsiteX5" fmla="*/ 2669693 w 2703567"/>
              <a:gd name="connsiteY5" fmla="*/ 1621689 h 1621689"/>
              <a:gd name="connsiteX6" fmla="*/ 51088 w 2703567"/>
              <a:gd name="connsiteY6" fmla="*/ 1621689 h 1621689"/>
              <a:gd name="connsiteX7" fmla="*/ 148 w 2703567"/>
              <a:gd name="connsiteY7" fmla="*/ 818720 h 1621689"/>
              <a:gd name="connsiteX8" fmla="*/ 148 w 2703567"/>
              <a:gd name="connsiteY8" fmla="*/ 102214 h 1621689"/>
              <a:gd name="connsiteX0" fmla="*/ 148 w 2708552"/>
              <a:gd name="connsiteY0" fmla="*/ 102214 h 1630235"/>
              <a:gd name="connsiteX1" fmla="*/ 102362 w 2708552"/>
              <a:gd name="connsiteY1" fmla="*/ 0 h 1630235"/>
              <a:gd name="connsiteX2" fmla="*/ 2592781 w 2708552"/>
              <a:gd name="connsiteY2" fmla="*/ 0 h 1630235"/>
              <a:gd name="connsiteX3" fmla="*/ 2694995 w 2708552"/>
              <a:gd name="connsiteY3" fmla="*/ 102214 h 1630235"/>
              <a:gd name="connsiteX4" fmla="*/ 2694995 w 2708552"/>
              <a:gd name="connsiteY4" fmla="*/ 818720 h 1630235"/>
              <a:gd name="connsiteX5" fmla="*/ 2678238 w 2708552"/>
              <a:gd name="connsiteY5" fmla="*/ 1630235 h 1630235"/>
              <a:gd name="connsiteX6" fmla="*/ 51088 w 2708552"/>
              <a:gd name="connsiteY6" fmla="*/ 1621689 h 1630235"/>
              <a:gd name="connsiteX7" fmla="*/ 148 w 2708552"/>
              <a:gd name="connsiteY7" fmla="*/ 818720 h 1630235"/>
              <a:gd name="connsiteX8" fmla="*/ 148 w 2708552"/>
              <a:gd name="connsiteY8" fmla="*/ 102214 h 1630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08552" h="1630235">
                <a:moveTo>
                  <a:pt x="148" y="102214"/>
                </a:moveTo>
                <a:cubicBezTo>
                  <a:pt x="148" y="45763"/>
                  <a:pt x="45911" y="0"/>
                  <a:pt x="102362" y="0"/>
                </a:cubicBezTo>
                <a:lnTo>
                  <a:pt x="2592781" y="0"/>
                </a:lnTo>
                <a:cubicBezTo>
                  <a:pt x="2649232" y="0"/>
                  <a:pt x="2694995" y="45763"/>
                  <a:pt x="2694995" y="102214"/>
                </a:cubicBezTo>
                <a:lnTo>
                  <a:pt x="2694995" y="818720"/>
                </a:lnTo>
                <a:cubicBezTo>
                  <a:pt x="2694995" y="875171"/>
                  <a:pt x="2734689" y="1630235"/>
                  <a:pt x="2678238" y="1630235"/>
                </a:cubicBezTo>
                <a:lnTo>
                  <a:pt x="51088" y="1621689"/>
                </a:lnTo>
                <a:cubicBezTo>
                  <a:pt x="-5363" y="1621689"/>
                  <a:pt x="148" y="875171"/>
                  <a:pt x="148" y="818720"/>
                </a:cubicBezTo>
                <a:lnTo>
                  <a:pt x="148" y="102214"/>
                </a:lnTo>
                <a:close/>
              </a:path>
            </a:pathLst>
          </a:cu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400" b="1" dirty="0">
              <a:solidFill>
                <a:srgbClr val="0070C0"/>
              </a:solidFill>
              <a:latin typeface="Calibri" panose="020F0502020204030204"/>
            </a:endParaRPr>
          </a:p>
          <a:p>
            <a:pPr algn="ctr"/>
            <a:endParaRPr lang="fi-FI" sz="1400" b="1" dirty="0">
              <a:solidFill>
                <a:srgbClr val="0070C0"/>
              </a:solidFill>
              <a:latin typeface="Calibri" panose="020F0502020204030204"/>
            </a:endParaRPr>
          </a:p>
          <a:p>
            <a:pPr algn="ctr"/>
            <a:r>
              <a:rPr lang="fi-FI" sz="1000" b="1" dirty="0">
                <a:solidFill>
                  <a:srgbClr val="0070C0"/>
                </a:solidFill>
                <a:latin typeface="Calibri" panose="020F0502020204030204"/>
              </a:rPr>
              <a:t>Teknologiateollisuus on tuottavaa, arvonlisäys/työtunti Satakunnassa v. 2018:</a:t>
            </a:r>
          </a:p>
          <a:p>
            <a:pPr algn="ctr"/>
            <a:endParaRPr lang="fi-FI" sz="1000" u="sng" dirty="0">
              <a:solidFill>
                <a:srgbClr val="0070C0"/>
              </a:solidFill>
              <a:latin typeface="Calibri" panose="020F0502020204030204"/>
            </a:endParaRPr>
          </a:p>
          <a:p>
            <a:pPr algn="ctr"/>
            <a:r>
              <a:rPr lang="fi-FI" sz="1000" u="sng" dirty="0">
                <a:solidFill>
                  <a:srgbClr val="0070C0"/>
                </a:solidFill>
                <a:latin typeface="Calibri" panose="020F0502020204030204"/>
              </a:rPr>
              <a:t>Metallien jalostus ja metallituotteiden valmistus 71 €/työtunti</a:t>
            </a:r>
          </a:p>
          <a:p>
            <a:pPr algn="ctr"/>
            <a:endParaRPr lang="fi-FI" sz="1000" u="sng" dirty="0">
              <a:solidFill>
                <a:srgbClr val="0070C0"/>
              </a:solidFill>
              <a:latin typeface="Calibri" panose="020F0502020204030204"/>
            </a:endParaRPr>
          </a:p>
          <a:p>
            <a:pPr algn="ctr"/>
            <a:r>
              <a:rPr lang="fi-FI" sz="1000" u="sng" dirty="0">
                <a:solidFill>
                  <a:srgbClr val="0070C0"/>
                </a:solidFill>
                <a:latin typeface="Calibri" panose="020F0502020204030204"/>
              </a:rPr>
              <a:t>Koneiden ja laitteiden valmistus 56 €/työtunti (selvästi alle normaalin tason)</a:t>
            </a:r>
          </a:p>
          <a:p>
            <a:pPr algn="ctr"/>
            <a:endParaRPr lang="fi-FI" sz="1000" u="sng" dirty="0">
              <a:solidFill>
                <a:srgbClr val="0070C0"/>
              </a:solidFill>
              <a:latin typeface="Calibri" panose="020F0502020204030204"/>
            </a:endParaRPr>
          </a:p>
          <a:p>
            <a:pPr algn="ctr"/>
            <a:r>
              <a:rPr lang="fi-FI" sz="1000" u="sng" dirty="0">
                <a:solidFill>
                  <a:srgbClr val="0070C0"/>
                </a:solidFill>
                <a:latin typeface="Calibri" panose="020F0502020204030204"/>
              </a:rPr>
              <a:t>Toimialat keskimäärin 43 €/työtunti</a:t>
            </a:r>
          </a:p>
          <a:p>
            <a:pPr algn="ctr"/>
            <a:endParaRPr lang="fi-FI" sz="1400" u="sng" dirty="0">
              <a:solidFill>
                <a:srgbClr val="0070C0"/>
              </a:solidFill>
              <a:latin typeface="Calibri" panose="020F0502020204030204"/>
            </a:endParaRPr>
          </a:p>
          <a:p>
            <a:pPr algn="ctr"/>
            <a:endParaRPr lang="fi-FI" sz="1400" u="sng" dirty="0">
              <a:solidFill>
                <a:srgbClr val="0070C0"/>
              </a:solidFill>
              <a:latin typeface="Calibri" panose="020F0502020204030204"/>
            </a:endParaRPr>
          </a:p>
        </p:txBody>
      </p:sp>
      <p:sp>
        <p:nvSpPr>
          <p:cNvPr id="58" name="Pyöristetty suorakulmio 9"/>
          <p:cNvSpPr/>
          <p:nvPr/>
        </p:nvSpPr>
        <p:spPr>
          <a:xfrm>
            <a:off x="5522287" y="5462619"/>
            <a:ext cx="1800112" cy="387318"/>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fi-FI" sz="1200" dirty="0">
              <a:solidFill>
                <a:prstClr val="white">
                  <a:lumMod val="50000"/>
                </a:prstClr>
              </a:solidFill>
              <a:latin typeface="Calibri" panose="020F0502020204030204"/>
            </a:endParaRPr>
          </a:p>
        </p:txBody>
      </p:sp>
      <p:sp>
        <p:nvSpPr>
          <p:cNvPr id="30" name="Pyöristetty suorakulmio 9"/>
          <p:cNvSpPr/>
          <p:nvPr/>
        </p:nvSpPr>
        <p:spPr>
          <a:xfrm>
            <a:off x="5503753" y="4470890"/>
            <a:ext cx="1750182" cy="410189"/>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fi-FI" sz="1200" dirty="0">
              <a:solidFill>
                <a:prstClr val="white">
                  <a:lumMod val="50000"/>
                </a:prstClr>
              </a:solidFill>
              <a:latin typeface="Calibri" panose="020F0502020204030204"/>
            </a:endParaRPr>
          </a:p>
        </p:txBody>
      </p:sp>
      <p:sp>
        <p:nvSpPr>
          <p:cNvPr id="31" name="Rectangle 30"/>
          <p:cNvSpPr/>
          <p:nvPr/>
        </p:nvSpPr>
        <p:spPr>
          <a:xfrm>
            <a:off x="5533610" y="4485045"/>
            <a:ext cx="1750800" cy="369332"/>
          </a:xfrm>
          <a:prstGeom prst="rect">
            <a:avLst/>
          </a:prstGeom>
        </p:spPr>
        <p:txBody>
          <a:bodyPr wrap="none">
            <a:spAutoFit/>
          </a:bodyPr>
          <a:lstStyle/>
          <a:p>
            <a:r>
              <a:rPr lang="fi-FI" b="1" dirty="0">
                <a:solidFill>
                  <a:prstClr val="black"/>
                </a:solidFill>
                <a:effectLst>
                  <a:outerShdw blurRad="38100" dist="38100" dir="2700000" algn="tl">
                    <a:srgbClr val="000000">
                      <a:alpha val="43137"/>
                    </a:srgbClr>
                  </a:outerShdw>
                </a:effectLst>
                <a:latin typeface="Calibri" panose="020F0502020204030204"/>
                <a:cs typeface="Arial" panose="020B0604020202020204" pitchFamily="34" charset="0"/>
              </a:rPr>
              <a:t>548 milj. €; 61 %</a:t>
            </a:r>
          </a:p>
        </p:txBody>
      </p:sp>
      <p:sp>
        <p:nvSpPr>
          <p:cNvPr id="14" name="Rectangle 2"/>
          <p:cNvSpPr>
            <a:spLocks noChangeArrowheads="1"/>
          </p:cNvSpPr>
          <p:nvPr/>
        </p:nvSpPr>
        <p:spPr bwMode="auto">
          <a:xfrm>
            <a:off x="1645895" y="983012"/>
            <a:ext cx="707107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solidFill>
                <a:prstClr val="black"/>
              </a:solidFill>
              <a:latin typeface="Calibri" panose="020F0502020204030204"/>
              <a:cs typeface="Arial" panose="020B0604020202020204" pitchFamily="34" charset="0"/>
            </a:endParaRPr>
          </a:p>
        </p:txBody>
      </p:sp>
      <p:pic>
        <p:nvPicPr>
          <p:cNvPr id="28" name="Picture 27"/>
          <p:cNvPicPr>
            <a:picLocks noChangeAspect="1"/>
          </p:cNvPicPr>
          <p:nvPr/>
        </p:nvPicPr>
        <p:blipFill>
          <a:blip r:embed="rId5"/>
          <a:stretch>
            <a:fillRect/>
          </a:stretch>
        </p:blipFill>
        <p:spPr>
          <a:xfrm>
            <a:off x="8621487" y="6324794"/>
            <a:ext cx="2044173" cy="534499"/>
          </a:xfrm>
          <a:prstGeom prst="rect">
            <a:avLst/>
          </a:prstGeom>
        </p:spPr>
      </p:pic>
      <p:sp>
        <p:nvSpPr>
          <p:cNvPr id="33" name="Tekstiruutu 3"/>
          <p:cNvSpPr txBox="1"/>
          <p:nvPr/>
        </p:nvSpPr>
        <p:spPr>
          <a:xfrm>
            <a:off x="1633638" y="6407376"/>
            <a:ext cx="2139878" cy="369332"/>
          </a:xfrm>
          <a:prstGeom prst="rect">
            <a:avLst/>
          </a:prstGeom>
          <a:noFill/>
        </p:spPr>
        <p:txBody>
          <a:bodyPr wrap="square" rtlCol="0">
            <a:spAutoFit/>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dirty="0">
                <a:solidFill>
                  <a:prstClr val="black"/>
                </a:solidFill>
                <a:latin typeface="Calibri" panose="020F0502020204030204"/>
              </a:rPr>
              <a:t>6.5.2021</a:t>
            </a:r>
          </a:p>
        </p:txBody>
      </p:sp>
      <p:pic>
        <p:nvPicPr>
          <p:cNvPr id="40" name="Picture 39"/>
          <p:cNvPicPr>
            <a:picLocks noChangeAspect="1"/>
          </p:cNvPicPr>
          <p:nvPr/>
        </p:nvPicPr>
        <p:blipFill>
          <a:blip r:embed="rId6"/>
          <a:stretch>
            <a:fillRect/>
          </a:stretch>
        </p:blipFill>
        <p:spPr>
          <a:xfrm>
            <a:off x="1690583" y="3790589"/>
            <a:ext cx="578432" cy="564550"/>
          </a:xfrm>
          <a:prstGeom prst="rect">
            <a:avLst/>
          </a:prstGeom>
        </p:spPr>
      </p:pic>
      <p:sp>
        <p:nvSpPr>
          <p:cNvPr id="41" name="Tekstiruutu 34"/>
          <p:cNvSpPr txBox="1"/>
          <p:nvPr/>
        </p:nvSpPr>
        <p:spPr>
          <a:xfrm>
            <a:off x="1614119" y="3111957"/>
            <a:ext cx="4703403" cy="646331"/>
          </a:xfrm>
          <a:prstGeom prst="rect">
            <a:avLst/>
          </a:prstGeom>
          <a:noFill/>
        </p:spPr>
        <p:txBody>
          <a:bodyPr wrap="none" rtlCol="0">
            <a:spAutoFit/>
          </a:bodyPr>
          <a:lstStyle/>
          <a:p>
            <a:endParaRPr lang="fi-FI" dirty="0">
              <a:solidFill>
                <a:prstClr val="black"/>
              </a:solidFill>
              <a:latin typeface="Calibri" panose="020F0502020204030204"/>
              <a:cs typeface="Arial" panose="020B0604020202020204" pitchFamily="34" charset="0"/>
            </a:endParaRPr>
          </a:p>
          <a:p>
            <a:r>
              <a:rPr lang="fi-FI" b="1" dirty="0">
                <a:solidFill>
                  <a:srgbClr val="0070C0"/>
                </a:solidFill>
                <a:effectLst>
                  <a:outerShdw blurRad="38100" dist="38100" dir="2700000" algn="tl">
                    <a:srgbClr val="000000">
                      <a:alpha val="43137"/>
                    </a:srgbClr>
                  </a:outerShdw>
                </a:effectLst>
                <a:latin typeface="Calibri" panose="020F0502020204030204"/>
                <a:cs typeface="Arial" panose="020B0604020202020204" pitchFamily="34" charset="0"/>
              </a:rPr>
              <a:t>Teollisuuden arvonlisäys, yht. 1,72 mrd. €, 2018</a:t>
            </a:r>
          </a:p>
        </p:txBody>
      </p:sp>
      <p:sp>
        <p:nvSpPr>
          <p:cNvPr id="51" name="Tekstiruutu 34"/>
          <p:cNvSpPr txBox="1"/>
          <p:nvPr/>
        </p:nvSpPr>
        <p:spPr>
          <a:xfrm>
            <a:off x="2311056" y="3794167"/>
            <a:ext cx="3903636" cy="584775"/>
          </a:xfrm>
          <a:prstGeom prst="rect">
            <a:avLst/>
          </a:prstGeom>
          <a:solidFill>
            <a:schemeClr val="bg1"/>
          </a:solidFill>
        </p:spPr>
        <p:txBody>
          <a:bodyPr wrap="square" rtlCol="0">
            <a:spAutoFit/>
          </a:bodyPr>
          <a:lstStyle/>
          <a:p>
            <a:r>
              <a:rPr lang="fi-FI" b="1" dirty="0">
                <a:solidFill>
                  <a:prstClr val="white">
                    <a:lumMod val="50000"/>
                  </a:prstClr>
                </a:solidFill>
                <a:effectLst>
                  <a:outerShdw blurRad="38100" dist="38100" dir="2700000" algn="tl">
                    <a:srgbClr val="000000">
                      <a:alpha val="43137"/>
                    </a:srgbClr>
                  </a:outerShdw>
                </a:effectLst>
                <a:latin typeface="Calibri" panose="020F0502020204030204"/>
                <a:cs typeface="Arial" panose="020B0604020202020204" pitchFamily="34" charset="0"/>
              </a:rPr>
              <a:t>Teknologiateollisuus</a:t>
            </a:r>
            <a:r>
              <a:rPr lang="fi-FI" dirty="0">
                <a:solidFill>
                  <a:prstClr val="white">
                    <a:lumMod val="50000"/>
                  </a:prstClr>
                </a:solidFill>
                <a:latin typeface="Calibri" panose="020F0502020204030204"/>
                <a:cs typeface="Arial" panose="020B0604020202020204" pitchFamily="34" charset="0"/>
              </a:rPr>
              <a:t> </a:t>
            </a:r>
            <a:r>
              <a:rPr lang="fi-FI" b="1" dirty="0">
                <a:solidFill>
                  <a:srgbClr val="0070C0"/>
                </a:solidFill>
                <a:effectLst>
                  <a:outerShdw blurRad="38100" dist="38100" dir="2700000" algn="tl">
                    <a:srgbClr val="000000">
                      <a:alpha val="43137"/>
                    </a:srgbClr>
                  </a:outerShdw>
                </a:effectLst>
                <a:latin typeface="Calibri" panose="020F0502020204030204"/>
                <a:cs typeface="Arial" panose="020B0604020202020204" pitchFamily="34" charset="0"/>
              </a:rPr>
              <a:t>52 % (901 milj. €) </a:t>
            </a:r>
            <a:r>
              <a:rPr lang="fi-FI" sz="1400" b="1" dirty="0">
                <a:solidFill>
                  <a:srgbClr val="0070C0"/>
                </a:solidFill>
                <a:latin typeface="Calibri" panose="020F0502020204030204"/>
                <a:cs typeface="Arial" panose="020B0604020202020204" pitchFamily="34" charset="0"/>
              </a:rPr>
              <a:t>osuus koko maasta 5,5 %, kun väestö-osuus 3,9 % </a:t>
            </a:r>
          </a:p>
        </p:txBody>
      </p:sp>
      <p:sp>
        <p:nvSpPr>
          <p:cNvPr id="52" name="Pyöristetty suorakulmio 9"/>
          <p:cNvSpPr/>
          <p:nvPr/>
        </p:nvSpPr>
        <p:spPr>
          <a:xfrm>
            <a:off x="5526588" y="5941654"/>
            <a:ext cx="1808754" cy="356848"/>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fi-FI" sz="1200" dirty="0">
              <a:solidFill>
                <a:prstClr val="white">
                  <a:lumMod val="50000"/>
                </a:prstClr>
              </a:solidFill>
              <a:latin typeface="Calibri" panose="020F0502020204030204"/>
            </a:endParaRPr>
          </a:p>
        </p:txBody>
      </p:sp>
      <p:sp>
        <p:nvSpPr>
          <p:cNvPr id="53" name="Rectangle 52"/>
          <p:cNvSpPr/>
          <p:nvPr/>
        </p:nvSpPr>
        <p:spPr>
          <a:xfrm>
            <a:off x="5719072" y="5929170"/>
            <a:ext cx="1470274" cy="369332"/>
          </a:xfrm>
          <a:prstGeom prst="rect">
            <a:avLst/>
          </a:prstGeom>
        </p:spPr>
        <p:txBody>
          <a:bodyPr wrap="none">
            <a:spAutoFit/>
          </a:bodyPr>
          <a:lstStyle/>
          <a:p>
            <a:r>
              <a:rPr lang="fi-FI" b="1" dirty="0">
                <a:solidFill>
                  <a:prstClr val="black"/>
                </a:solidFill>
                <a:effectLst>
                  <a:outerShdw blurRad="38100" dist="38100" dir="2700000" algn="tl">
                    <a:srgbClr val="000000">
                      <a:alpha val="43137"/>
                    </a:srgbClr>
                  </a:outerShdw>
                </a:effectLst>
                <a:latin typeface="Calibri" panose="020F0502020204030204"/>
                <a:cs typeface="Arial" panose="020B0604020202020204" pitchFamily="34" charset="0"/>
              </a:rPr>
              <a:t>-1 milj. €; 0 %</a:t>
            </a:r>
          </a:p>
        </p:txBody>
      </p:sp>
      <p:sp>
        <p:nvSpPr>
          <p:cNvPr id="55" name="Tekstiruutu 34"/>
          <p:cNvSpPr txBox="1"/>
          <p:nvPr/>
        </p:nvSpPr>
        <p:spPr>
          <a:xfrm>
            <a:off x="1531330" y="4225044"/>
            <a:ext cx="3951403" cy="646331"/>
          </a:xfrm>
          <a:prstGeom prst="rect">
            <a:avLst/>
          </a:prstGeom>
          <a:noFill/>
        </p:spPr>
        <p:txBody>
          <a:bodyPr wrap="none" rtlCol="0">
            <a:spAutoFit/>
          </a:bodyPr>
          <a:lstStyle/>
          <a:p>
            <a:endParaRPr lang="fi-FI" dirty="0">
              <a:solidFill>
                <a:prstClr val="black"/>
              </a:solidFill>
              <a:latin typeface="Calibri" panose="020F0502020204030204"/>
              <a:cs typeface="Arial" panose="020B0604020202020204" pitchFamily="34" charset="0"/>
            </a:endParaRPr>
          </a:p>
          <a:p>
            <a:r>
              <a:rPr lang="fi-FI" b="1" dirty="0">
                <a:solidFill>
                  <a:prstClr val="white">
                    <a:lumMod val="50000"/>
                  </a:prstClr>
                </a:solidFill>
                <a:effectLst>
                  <a:outerShdw blurRad="38100" dist="38100" dir="2700000" algn="tl">
                    <a:srgbClr val="000000">
                      <a:alpha val="43137"/>
                    </a:srgbClr>
                  </a:outerShdw>
                </a:effectLst>
                <a:latin typeface="Calibri" panose="020F0502020204030204"/>
                <a:cs typeface="Arial" panose="020B0604020202020204" pitchFamily="34" charset="0"/>
              </a:rPr>
              <a:t>Metallien jalostus ja </a:t>
            </a:r>
            <a:r>
              <a:rPr lang="fi-FI" b="1" dirty="0" err="1">
                <a:solidFill>
                  <a:prstClr val="white">
                    <a:lumMod val="50000"/>
                  </a:prstClr>
                </a:solidFill>
                <a:effectLst>
                  <a:outerShdw blurRad="38100" dist="38100" dir="2700000" algn="tl">
                    <a:srgbClr val="000000">
                      <a:alpha val="43137"/>
                    </a:srgbClr>
                  </a:outerShdw>
                </a:effectLst>
                <a:latin typeface="Calibri" panose="020F0502020204030204"/>
                <a:cs typeface="Arial" panose="020B0604020202020204" pitchFamily="34" charset="0"/>
              </a:rPr>
              <a:t>metallituott</a:t>
            </a:r>
            <a:r>
              <a:rPr lang="fi-FI" b="1" dirty="0">
                <a:solidFill>
                  <a:prstClr val="white">
                    <a:lumMod val="50000"/>
                  </a:prstClr>
                </a:solidFill>
                <a:effectLst>
                  <a:outerShdw blurRad="38100" dist="38100" dir="2700000" algn="tl">
                    <a:srgbClr val="000000">
                      <a:alpha val="43137"/>
                    </a:srgbClr>
                  </a:outerShdw>
                </a:effectLst>
                <a:latin typeface="Calibri" panose="020F0502020204030204"/>
                <a:cs typeface="Arial" panose="020B0604020202020204" pitchFamily="34" charset="0"/>
              </a:rPr>
              <a:t>. </a:t>
            </a:r>
            <a:r>
              <a:rPr lang="fi-FI" b="1" dirty="0" err="1">
                <a:solidFill>
                  <a:prstClr val="white">
                    <a:lumMod val="50000"/>
                  </a:prstClr>
                </a:solidFill>
                <a:effectLst>
                  <a:outerShdw blurRad="38100" dist="38100" dir="2700000" algn="tl">
                    <a:srgbClr val="000000">
                      <a:alpha val="43137"/>
                    </a:srgbClr>
                  </a:outerShdw>
                </a:effectLst>
                <a:latin typeface="Calibri" panose="020F0502020204030204"/>
                <a:cs typeface="Arial" panose="020B0604020202020204" pitchFamily="34" charset="0"/>
              </a:rPr>
              <a:t>valm</a:t>
            </a:r>
            <a:r>
              <a:rPr lang="fi-FI" b="1" dirty="0">
                <a:solidFill>
                  <a:prstClr val="white">
                    <a:lumMod val="50000"/>
                  </a:prstClr>
                </a:solidFill>
                <a:effectLst>
                  <a:outerShdw blurRad="38100" dist="38100" dir="2700000" algn="tl">
                    <a:srgbClr val="000000">
                      <a:alpha val="43137"/>
                    </a:srgbClr>
                  </a:outerShdw>
                </a:effectLst>
                <a:latin typeface="Calibri" panose="020F0502020204030204"/>
                <a:cs typeface="Arial" panose="020B0604020202020204" pitchFamily="34" charset="0"/>
              </a:rPr>
              <a:t>.</a:t>
            </a:r>
            <a:endParaRPr lang="fi-FI" b="1" dirty="0">
              <a:solidFill>
                <a:srgbClr val="0070C0"/>
              </a:solidFill>
              <a:effectLst>
                <a:outerShdw blurRad="38100" dist="38100" dir="2700000" algn="tl">
                  <a:srgbClr val="000000">
                    <a:alpha val="43137"/>
                  </a:srgbClr>
                </a:outerShdw>
              </a:effectLst>
              <a:latin typeface="Calibri" panose="020F0502020204030204"/>
              <a:cs typeface="Arial" panose="020B0604020202020204" pitchFamily="34" charset="0"/>
            </a:endParaRPr>
          </a:p>
        </p:txBody>
      </p:sp>
      <p:sp>
        <p:nvSpPr>
          <p:cNvPr id="56" name="Tekstiruutu 34"/>
          <p:cNvSpPr txBox="1"/>
          <p:nvPr/>
        </p:nvSpPr>
        <p:spPr>
          <a:xfrm>
            <a:off x="1531329" y="5160381"/>
            <a:ext cx="3266600" cy="923330"/>
          </a:xfrm>
          <a:prstGeom prst="rect">
            <a:avLst/>
          </a:prstGeom>
          <a:noFill/>
        </p:spPr>
        <p:txBody>
          <a:bodyPr wrap="none" rtlCol="0">
            <a:spAutoFit/>
          </a:bodyPr>
          <a:lstStyle/>
          <a:p>
            <a:endParaRPr lang="fi-FI" dirty="0">
              <a:solidFill>
                <a:prstClr val="black"/>
              </a:solidFill>
              <a:latin typeface="Calibri" panose="020F0502020204030204"/>
              <a:cs typeface="Arial" panose="020B0604020202020204" pitchFamily="34" charset="0"/>
            </a:endParaRPr>
          </a:p>
          <a:p>
            <a:r>
              <a:rPr lang="fi-FI" b="1" dirty="0">
                <a:solidFill>
                  <a:prstClr val="white">
                    <a:lumMod val="50000"/>
                  </a:prstClr>
                </a:solidFill>
                <a:effectLst>
                  <a:outerShdw blurRad="38100" dist="38100" dir="2700000" algn="tl">
                    <a:srgbClr val="000000">
                      <a:alpha val="43137"/>
                    </a:srgbClr>
                  </a:outerShdw>
                </a:effectLst>
                <a:latin typeface="Calibri" panose="020F0502020204030204"/>
                <a:cs typeface="Arial" panose="020B0604020202020204" pitchFamily="34" charset="0"/>
              </a:rPr>
              <a:t>Sähkö- ja elektroniikkateollisuus</a:t>
            </a:r>
          </a:p>
          <a:p>
            <a:endParaRPr lang="fi-FI" b="1" dirty="0">
              <a:solidFill>
                <a:srgbClr val="0070C0"/>
              </a:solidFill>
              <a:effectLst>
                <a:outerShdw blurRad="38100" dist="38100" dir="2700000" algn="tl">
                  <a:srgbClr val="000000">
                    <a:alpha val="43137"/>
                  </a:srgbClr>
                </a:outerShdw>
              </a:effectLst>
              <a:latin typeface="Calibri" panose="020F0502020204030204"/>
              <a:cs typeface="Arial" panose="020B0604020202020204" pitchFamily="34" charset="0"/>
            </a:endParaRPr>
          </a:p>
        </p:txBody>
      </p:sp>
      <p:sp>
        <p:nvSpPr>
          <p:cNvPr id="59" name="Tekstiruutu 34"/>
          <p:cNvSpPr txBox="1"/>
          <p:nvPr/>
        </p:nvSpPr>
        <p:spPr>
          <a:xfrm>
            <a:off x="1536483" y="4687040"/>
            <a:ext cx="3237119" cy="923330"/>
          </a:xfrm>
          <a:prstGeom prst="rect">
            <a:avLst/>
          </a:prstGeom>
          <a:noFill/>
        </p:spPr>
        <p:txBody>
          <a:bodyPr wrap="square" rtlCol="0">
            <a:spAutoFit/>
          </a:bodyPr>
          <a:lstStyle/>
          <a:p>
            <a:endParaRPr lang="fi-FI" dirty="0">
              <a:solidFill>
                <a:prstClr val="black"/>
              </a:solidFill>
              <a:latin typeface="Calibri" panose="020F0502020204030204"/>
              <a:cs typeface="Arial" panose="020B0604020202020204" pitchFamily="34" charset="0"/>
            </a:endParaRPr>
          </a:p>
          <a:p>
            <a:r>
              <a:rPr lang="fi-FI" b="1" dirty="0">
                <a:solidFill>
                  <a:prstClr val="white">
                    <a:lumMod val="50000"/>
                  </a:prstClr>
                </a:solidFill>
                <a:effectLst>
                  <a:outerShdw blurRad="38100" dist="38100" dir="2700000" algn="tl">
                    <a:srgbClr val="000000">
                      <a:alpha val="43137"/>
                    </a:srgbClr>
                  </a:outerShdw>
                </a:effectLst>
                <a:latin typeface="Calibri" panose="020F0502020204030204"/>
                <a:cs typeface="Arial" panose="020B0604020202020204" pitchFamily="34" charset="0"/>
              </a:rPr>
              <a:t>Koneiden ja laitteiden valmistus</a:t>
            </a:r>
          </a:p>
          <a:p>
            <a:endParaRPr lang="fi-FI" dirty="0">
              <a:solidFill>
                <a:prstClr val="white">
                  <a:lumMod val="50000"/>
                </a:prstClr>
              </a:solidFill>
              <a:latin typeface="Calibri" panose="020F0502020204030204"/>
              <a:cs typeface="Arial" panose="020B0604020202020204" pitchFamily="34" charset="0"/>
            </a:endParaRPr>
          </a:p>
        </p:txBody>
      </p:sp>
      <p:sp>
        <p:nvSpPr>
          <p:cNvPr id="60" name="Tekstiruutu 34"/>
          <p:cNvSpPr txBox="1"/>
          <p:nvPr/>
        </p:nvSpPr>
        <p:spPr>
          <a:xfrm>
            <a:off x="1558896" y="5633722"/>
            <a:ext cx="2566152" cy="646331"/>
          </a:xfrm>
          <a:prstGeom prst="rect">
            <a:avLst/>
          </a:prstGeom>
          <a:noFill/>
        </p:spPr>
        <p:txBody>
          <a:bodyPr wrap="none" rtlCol="0">
            <a:spAutoFit/>
          </a:bodyPr>
          <a:lstStyle/>
          <a:p>
            <a:endParaRPr lang="fi-FI" dirty="0">
              <a:solidFill>
                <a:prstClr val="black"/>
              </a:solidFill>
              <a:latin typeface="Calibri" panose="020F0502020204030204"/>
              <a:cs typeface="Arial" panose="020B0604020202020204" pitchFamily="34" charset="0"/>
            </a:endParaRPr>
          </a:p>
          <a:p>
            <a:r>
              <a:rPr lang="fi-FI" b="1" dirty="0">
                <a:solidFill>
                  <a:prstClr val="white">
                    <a:lumMod val="50000"/>
                  </a:prstClr>
                </a:solidFill>
                <a:effectLst>
                  <a:outerShdw blurRad="38100" dist="38100" dir="2700000" algn="tl">
                    <a:srgbClr val="000000">
                      <a:alpha val="43137"/>
                    </a:srgbClr>
                  </a:outerShdw>
                </a:effectLst>
                <a:latin typeface="Calibri" panose="020F0502020204030204"/>
                <a:cs typeface="Arial" panose="020B0604020202020204" pitchFamily="34" charset="0"/>
              </a:rPr>
              <a:t>Kulkuneuvojen</a:t>
            </a:r>
            <a:r>
              <a:rPr lang="fi-FI" b="1" dirty="0">
                <a:solidFill>
                  <a:srgbClr val="0070C0"/>
                </a:solidFill>
                <a:effectLst>
                  <a:outerShdw blurRad="38100" dist="38100" dir="2700000" algn="tl">
                    <a:srgbClr val="000000">
                      <a:alpha val="43137"/>
                    </a:srgbClr>
                  </a:outerShdw>
                </a:effectLst>
                <a:latin typeface="Calibri" panose="020F0502020204030204"/>
                <a:cs typeface="Arial" panose="020B0604020202020204" pitchFamily="34" charset="0"/>
              </a:rPr>
              <a:t> </a:t>
            </a:r>
            <a:r>
              <a:rPr lang="fi-FI" b="1" dirty="0">
                <a:solidFill>
                  <a:prstClr val="white">
                    <a:lumMod val="50000"/>
                  </a:prstClr>
                </a:solidFill>
                <a:effectLst>
                  <a:outerShdw blurRad="38100" dist="38100" dir="2700000" algn="tl">
                    <a:srgbClr val="000000">
                      <a:alpha val="43137"/>
                    </a:srgbClr>
                  </a:outerShdw>
                </a:effectLst>
                <a:latin typeface="Calibri" panose="020F0502020204030204"/>
                <a:cs typeface="Arial" panose="020B0604020202020204" pitchFamily="34" charset="0"/>
              </a:rPr>
              <a:t>valmistus</a:t>
            </a:r>
          </a:p>
        </p:txBody>
      </p:sp>
      <p:sp>
        <p:nvSpPr>
          <p:cNvPr id="50" name="Rectangle 49"/>
          <p:cNvSpPr/>
          <p:nvPr/>
        </p:nvSpPr>
        <p:spPr>
          <a:xfrm>
            <a:off x="5672584" y="5470480"/>
            <a:ext cx="1516762" cy="369332"/>
          </a:xfrm>
          <a:prstGeom prst="rect">
            <a:avLst/>
          </a:prstGeom>
        </p:spPr>
        <p:txBody>
          <a:bodyPr wrap="none">
            <a:spAutoFit/>
          </a:bodyPr>
          <a:lstStyle/>
          <a:p>
            <a:r>
              <a:rPr lang="fi-FI" b="1" dirty="0">
                <a:solidFill>
                  <a:prstClr val="black"/>
                </a:solidFill>
                <a:effectLst>
                  <a:outerShdw blurRad="38100" dist="38100" dir="2700000" algn="tl">
                    <a:srgbClr val="000000">
                      <a:alpha val="43137"/>
                    </a:srgbClr>
                  </a:outerShdw>
                </a:effectLst>
                <a:latin typeface="Calibri" panose="020F0502020204030204"/>
                <a:cs typeface="Arial" panose="020B0604020202020204" pitchFamily="34" charset="0"/>
              </a:rPr>
              <a:t>40 milj. €; 4 %</a:t>
            </a:r>
          </a:p>
        </p:txBody>
      </p:sp>
      <p:sp>
        <p:nvSpPr>
          <p:cNvPr id="61" name="Rectangle 60"/>
          <p:cNvSpPr/>
          <p:nvPr/>
        </p:nvSpPr>
        <p:spPr>
          <a:xfrm>
            <a:off x="5541160" y="4952532"/>
            <a:ext cx="1803699" cy="369332"/>
          </a:xfrm>
          <a:prstGeom prst="rect">
            <a:avLst/>
          </a:prstGeom>
        </p:spPr>
        <p:txBody>
          <a:bodyPr wrap="none">
            <a:spAutoFit/>
          </a:bodyPr>
          <a:lstStyle/>
          <a:p>
            <a:r>
              <a:rPr lang="fi-FI" b="1" dirty="0">
                <a:solidFill>
                  <a:prstClr val="black"/>
                </a:solidFill>
                <a:effectLst>
                  <a:outerShdw blurRad="38100" dist="38100" dir="2700000" algn="tl">
                    <a:srgbClr val="000000">
                      <a:alpha val="43137"/>
                    </a:srgbClr>
                  </a:outerShdw>
                </a:effectLst>
                <a:latin typeface="Calibri" panose="020F0502020204030204"/>
                <a:cs typeface="Arial" panose="020B0604020202020204" pitchFamily="34" charset="0"/>
              </a:rPr>
              <a:t>315 milj. €; 35 % </a:t>
            </a:r>
          </a:p>
        </p:txBody>
      </p:sp>
      <p:sp>
        <p:nvSpPr>
          <p:cNvPr id="54" name="Tekstiruutu 34"/>
          <p:cNvSpPr txBox="1"/>
          <p:nvPr/>
        </p:nvSpPr>
        <p:spPr>
          <a:xfrm>
            <a:off x="6077447" y="4045114"/>
            <a:ext cx="1442731" cy="369332"/>
          </a:xfrm>
          <a:prstGeom prst="rect">
            <a:avLst/>
          </a:prstGeom>
          <a:solidFill>
            <a:schemeClr val="bg1"/>
          </a:solidFill>
        </p:spPr>
        <p:txBody>
          <a:bodyPr wrap="square" rtlCol="0">
            <a:spAutoFit/>
          </a:bodyPr>
          <a:lstStyle/>
          <a:p>
            <a:endParaRPr lang="fi-FI" dirty="0">
              <a:solidFill>
                <a:prstClr val="black"/>
              </a:solidFill>
              <a:latin typeface="Calibri" panose="020F0502020204030204"/>
              <a:cs typeface="Arial" panose="020B0604020202020204" pitchFamily="34" charset="0"/>
            </a:endParaRPr>
          </a:p>
        </p:txBody>
      </p:sp>
      <p:sp>
        <p:nvSpPr>
          <p:cNvPr id="18" name="Ylös kääntyvä nuoli 17"/>
          <p:cNvSpPr/>
          <p:nvPr/>
        </p:nvSpPr>
        <p:spPr>
          <a:xfrm flipV="1">
            <a:off x="6058600" y="3995388"/>
            <a:ext cx="443943" cy="384674"/>
          </a:xfrm>
          <a:prstGeom prst="bentUpArrow">
            <a:avLst>
              <a:gd name="adj1" fmla="val 25000"/>
              <a:gd name="adj2" fmla="val 20425"/>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prstClr val="white"/>
              </a:solidFill>
              <a:latin typeface="Calibri" panose="020F0502020204030204"/>
            </a:endParaRPr>
          </a:p>
        </p:txBody>
      </p:sp>
      <p:pic>
        <p:nvPicPr>
          <p:cNvPr id="63" name="Picture 62"/>
          <p:cNvPicPr>
            <a:picLocks noChangeAspect="1"/>
          </p:cNvPicPr>
          <p:nvPr/>
        </p:nvPicPr>
        <p:blipFill>
          <a:blip r:embed="rId7"/>
          <a:stretch>
            <a:fillRect/>
          </a:stretch>
        </p:blipFill>
        <p:spPr>
          <a:xfrm>
            <a:off x="9409656" y="12580"/>
            <a:ext cx="1148281" cy="1056083"/>
          </a:xfrm>
          <a:prstGeom prst="rect">
            <a:avLst/>
          </a:prstGeom>
        </p:spPr>
      </p:pic>
      <p:sp>
        <p:nvSpPr>
          <p:cNvPr id="42" name="Tekstiruutu 41"/>
          <p:cNvSpPr txBox="1"/>
          <p:nvPr/>
        </p:nvSpPr>
        <p:spPr>
          <a:xfrm>
            <a:off x="6480935" y="528204"/>
            <a:ext cx="3969281" cy="2492990"/>
          </a:xfrm>
          <a:prstGeom prst="rect">
            <a:avLst/>
          </a:prstGeom>
          <a:noFill/>
          <a:ln>
            <a:noFill/>
          </a:ln>
          <a:effectLst>
            <a:outerShdw blurRad="76200" dir="13500000" sy="23000" kx="1200000" algn="br" rotWithShape="0">
              <a:prstClr val="black">
                <a:alpha val="20000"/>
              </a:prstClr>
            </a:outerShdw>
          </a:effectLst>
        </p:spPr>
        <p:txBody>
          <a:bodyPr wrap="square" rtlCol="0">
            <a:spAutoFit/>
          </a:bodyPr>
          <a:lstStyle/>
          <a:p>
            <a:r>
              <a:rPr lang="fi-FI" b="1" dirty="0">
                <a:solidFill>
                  <a:prstClr val="black"/>
                </a:solidFill>
                <a:latin typeface="Calibri" panose="020F0502020204030204"/>
                <a:cs typeface="Arial" panose="020B0604020202020204" pitchFamily="34" charset="0"/>
              </a:rPr>
              <a:t>Teknologiateollisuus tuotti Satakunnassa </a:t>
            </a:r>
            <a:r>
              <a:rPr lang="fi-FI" b="1" dirty="0">
                <a:solidFill>
                  <a:srgbClr val="0070C0"/>
                </a:solidFill>
                <a:effectLst>
                  <a:outerShdw blurRad="38100" dist="38100" dir="2700000" algn="tl">
                    <a:srgbClr val="000000">
                      <a:alpha val="43137"/>
                    </a:srgbClr>
                  </a:outerShdw>
                </a:effectLst>
                <a:latin typeface="Calibri" panose="020F0502020204030204"/>
                <a:cs typeface="Arial" panose="020B0604020202020204" pitchFamily="34" charset="0"/>
              </a:rPr>
              <a:t>liikevaihtoa</a:t>
            </a:r>
            <a:r>
              <a:rPr lang="fi-FI" b="1" dirty="0">
                <a:solidFill>
                  <a:prstClr val="black"/>
                </a:solidFill>
                <a:latin typeface="Calibri" panose="020F0502020204030204"/>
                <a:cs typeface="Arial" panose="020B0604020202020204" pitchFamily="34" charset="0"/>
              </a:rPr>
              <a:t> v. 2020</a:t>
            </a:r>
          </a:p>
          <a:p>
            <a:r>
              <a:rPr lang="fi-FI" sz="3200" b="1" dirty="0">
                <a:solidFill>
                  <a:srgbClr val="2683C6">
                    <a:lumMod val="75000"/>
                  </a:srgbClr>
                </a:solidFill>
                <a:effectLst>
                  <a:outerShdw blurRad="38100" dist="38100" dir="2700000" algn="tl">
                    <a:srgbClr val="000000">
                      <a:alpha val="43137"/>
                    </a:srgbClr>
                  </a:outerShdw>
                </a:effectLst>
                <a:latin typeface="Calibri" panose="020F0502020204030204"/>
                <a:cs typeface="Arial" panose="020B0604020202020204" pitchFamily="34" charset="0"/>
              </a:rPr>
              <a:t>3,8 miljardia € </a:t>
            </a:r>
            <a:r>
              <a:rPr lang="fi-FI" b="1" dirty="0">
                <a:solidFill>
                  <a:prstClr val="black"/>
                </a:solidFill>
                <a:effectLst>
                  <a:outerShdw blurRad="38100" dist="38100" dir="2700000" algn="tl">
                    <a:srgbClr val="000000">
                      <a:alpha val="43137"/>
                    </a:srgbClr>
                  </a:outerShdw>
                </a:effectLst>
                <a:latin typeface="Calibri" panose="020F0502020204030204"/>
                <a:cs typeface="Arial" panose="020B0604020202020204" pitchFamily="34" charset="0"/>
              </a:rPr>
              <a:t>ja </a:t>
            </a:r>
          </a:p>
          <a:p>
            <a:r>
              <a:rPr lang="fi-FI" b="1" dirty="0">
                <a:solidFill>
                  <a:srgbClr val="0070C0"/>
                </a:solidFill>
                <a:effectLst>
                  <a:outerShdw blurRad="38100" dist="38100" dir="2700000" algn="tl">
                    <a:srgbClr val="000000">
                      <a:alpha val="43137"/>
                    </a:srgbClr>
                  </a:outerShdw>
                </a:effectLst>
                <a:latin typeface="Calibri" panose="020F0502020204030204"/>
                <a:cs typeface="Arial" panose="020B0604020202020204" pitchFamily="34" charset="0"/>
              </a:rPr>
              <a:t>vientiä</a:t>
            </a:r>
          </a:p>
          <a:p>
            <a:r>
              <a:rPr lang="fi-FI" sz="3200" b="1" dirty="0">
                <a:solidFill>
                  <a:srgbClr val="2683C6">
                    <a:lumMod val="75000"/>
                  </a:srgbClr>
                </a:solidFill>
                <a:effectLst>
                  <a:outerShdw blurRad="38100" dist="38100" dir="2700000" algn="tl">
                    <a:srgbClr val="000000">
                      <a:alpha val="43137"/>
                    </a:srgbClr>
                  </a:outerShdw>
                </a:effectLst>
                <a:latin typeface="Calibri" panose="020F0502020204030204"/>
                <a:cs typeface="Arial" panose="020B0604020202020204" pitchFamily="34" charset="0"/>
              </a:rPr>
              <a:t>2,3 miljardia € </a:t>
            </a:r>
          </a:p>
          <a:p>
            <a:r>
              <a:rPr lang="fi-FI" b="1" dirty="0">
                <a:solidFill>
                  <a:prstClr val="black"/>
                </a:solidFill>
                <a:effectLst>
                  <a:outerShdw blurRad="38100" dist="38100" dir="2700000" algn="tl">
                    <a:srgbClr val="000000">
                      <a:alpha val="43137"/>
                    </a:srgbClr>
                  </a:outerShdw>
                </a:effectLst>
                <a:latin typeface="Calibri" panose="020F0502020204030204"/>
                <a:cs typeface="Arial" panose="020B0604020202020204" pitchFamily="34" charset="0"/>
              </a:rPr>
              <a:t>(osuus 58 % teollisuuden viennistä)</a:t>
            </a:r>
          </a:p>
          <a:p>
            <a:endParaRPr lang="fi-FI" sz="2000" dirty="0">
              <a:solidFill>
                <a:prstClr val="black"/>
              </a:solidFill>
              <a:latin typeface="Calibri" panose="020F0502020204030204"/>
              <a:cs typeface="Arial" panose="020B0604020202020204" pitchFamily="34" charset="0"/>
            </a:endParaRPr>
          </a:p>
        </p:txBody>
      </p:sp>
      <p:sp>
        <p:nvSpPr>
          <p:cNvPr id="23" name="Rectangle 22"/>
          <p:cNvSpPr/>
          <p:nvPr/>
        </p:nvSpPr>
        <p:spPr>
          <a:xfrm>
            <a:off x="6480934" y="2823042"/>
            <a:ext cx="4572000" cy="1292662"/>
          </a:xfrm>
          <a:prstGeom prst="rect">
            <a:avLst/>
          </a:prstGeom>
        </p:spPr>
        <p:txBody>
          <a:bodyPr>
            <a:spAutoFit/>
          </a:bodyPr>
          <a:lstStyle/>
          <a:p>
            <a:r>
              <a:rPr lang="fi-FI" b="1" dirty="0">
                <a:solidFill>
                  <a:prstClr val="black"/>
                </a:solidFill>
                <a:latin typeface="Calibri" panose="020F0502020204030204"/>
                <a:cs typeface="Arial" panose="020B0604020202020204" pitchFamily="34" charset="0"/>
              </a:rPr>
              <a:t>Teknologiateollisuus tarjosi Satakunnassa </a:t>
            </a:r>
            <a:r>
              <a:rPr lang="fi-FI" sz="3200" b="1" dirty="0">
                <a:solidFill>
                  <a:srgbClr val="FF5050"/>
                </a:solidFill>
                <a:effectLst>
                  <a:outerShdw blurRad="38100" dist="38100" dir="2700000" algn="tl">
                    <a:srgbClr val="000000">
                      <a:alpha val="43137"/>
                    </a:srgbClr>
                  </a:outerShdw>
                </a:effectLst>
                <a:latin typeface="Calibri" panose="020F0502020204030204"/>
                <a:cs typeface="Arial" panose="020B0604020202020204" pitchFamily="34" charset="0"/>
              </a:rPr>
              <a:t>7900</a:t>
            </a:r>
            <a:r>
              <a:rPr lang="fi-FI" sz="3200" b="1" dirty="0">
                <a:solidFill>
                  <a:prstClr val="black"/>
                </a:solidFill>
                <a:latin typeface="Calibri" panose="020F0502020204030204"/>
                <a:cs typeface="Arial" panose="020B0604020202020204" pitchFamily="34" charset="0"/>
              </a:rPr>
              <a:t> </a:t>
            </a:r>
            <a:r>
              <a:rPr lang="fi-FI" sz="3200" b="1" dirty="0">
                <a:solidFill>
                  <a:srgbClr val="FF5050"/>
                </a:solidFill>
                <a:effectLst>
                  <a:outerShdw blurRad="38100" dist="38100" dir="2700000" algn="tl">
                    <a:srgbClr val="000000">
                      <a:alpha val="43137"/>
                    </a:srgbClr>
                  </a:outerShdw>
                </a:effectLst>
                <a:latin typeface="Calibri" panose="020F0502020204030204"/>
                <a:cs typeface="Arial" panose="020B0604020202020204" pitchFamily="34" charset="0"/>
              </a:rPr>
              <a:t>työpaikkaa </a:t>
            </a:r>
            <a:r>
              <a:rPr lang="fi-FI" b="1" dirty="0">
                <a:solidFill>
                  <a:prstClr val="black"/>
                </a:solidFill>
                <a:latin typeface="Calibri" panose="020F0502020204030204"/>
                <a:cs typeface="Arial" panose="020B0604020202020204" pitchFamily="34" charset="0"/>
              </a:rPr>
              <a:t>v. 2020</a:t>
            </a:r>
          </a:p>
          <a:p>
            <a:r>
              <a:rPr lang="fi-FI" sz="1400" b="1" dirty="0">
                <a:solidFill>
                  <a:prstClr val="black"/>
                </a:solidFill>
                <a:latin typeface="Calibri" panose="020F0502020204030204"/>
                <a:cs typeface="Arial" panose="020B0604020202020204" pitchFamily="34" charset="0"/>
              </a:rPr>
              <a:t>(osuus 49 % teollisuudesta ja 11 % kaikista työpaikoista, </a:t>
            </a:r>
            <a:r>
              <a:rPr lang="fi-FI" sz="1400" dirty="0">
                <a:solidFill>
                  <a:prstClr val="white">
                    <a:lumMod val="50000"/>
                  </a:prstClr>
                </a:solidFill>
                <a:latin typeface="Calibri" panose="020F0502020204030204"/>
                <a:cs typeface="Arial" panose="020B0604020202020204" pitchFamily="34" charset="0"/>
              </a:rPr>
              <a:t>koko maa vastaavasti 48 % ja 6 %, v. 2018)</a:t>
            </a:r>
          </a:p>
        </p:txBody>
      </p:sp>
      <p:sp>
        <p:nvSpPr>
          <p:cNvPr id="32" name="Tekstiruutu 8"/>
          <p:cNvSpPr txBox="1"/>
          <p:nvPr/>
        </p:nvSpPr>
        <p:spPr>
          <a:xfrm>
            <a:off x="10335777" y="3907542"/>
            <a:ext cx="307777" cy="1902614"/>
          </a:xfrm>
          <a:prstGeom prst="rect">
            <a:avLst/>
          </a:prstGeom>
          <a:noFill/>
        </p:spPr>
        <p:txBody>
          <a:bodyPr vert="vert270" wrap="square" rtlCol="0">
            <a:spAutoFit/>
          </a:bodyPr>
          <a:lstStyle/>
          <a:p>
            <a:pPr eaLnBrk="0" fontAlgn="base" hangingPunct="0">
              <a:spcBef>
                <a:spcPct val="0"/>
              </a:spcBef>
              <a:spcAft>
                <a:spcPct val="0"/>
              </a:spcAft>
            </a:pPr>
            <a:r>
              <a:rPr lang="fi-FI" sz="800" dirty="0">
                <a:solidFill>
                  <a:prstClr val="black"/>
                </a:solidFill>
                <a:latin typeface="Arial" panose="020B0604020202020204" pitchFamily="34" charset="0"/>
                <a:cs typeface="Arial" panose="020B0604020202020204" pitchFamily="34" charset="0"/>
              </a:rPr>
              <a:t>Tilastokeskus ja Satakuntaliitto 2021</a:t>
            </a:r>
          </a:p>
        </p:txBody>
      </p:sp>
    </p:spTree>
    <p:extLst>
      <p:ext uri="{BB962C8B-B14F-4D97-AF65-F5344CB8AC3E}">
        <p14:creationId xmlns:p14="http://schemas.microsoft.com/office/powerpoint/2010/main" val="28869173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Otsikko 1"/>
          <p:cNvSpPr>
            <a:spLocks noGrp="1"/>
          </p:cNvSpPr>
          <p:nvPr>
            <p:ph type="title"/>
          </p:nvPr>
        </p:nvSpPr>
        <p:spPr>
          <a:xfrm>
            <a:off x="1744668" y="27576"/>
            <a:ext cx="6511572" cy="521105"/>
          </a:xfrm>
        </p:spPr>
        <p:txBody>
          <a:bodyPr/>
          <a:lstStyle/>
          <a:p>
            <a:pPr algn="l" eaLnBrk="1" hangingPunct="1">
              <a:lnSpc>
                <a:spcPct val="85000"/>
              </a:lnSpc>
            </a:pPr>
            <a:r>
              <a:rPr lang="fi-FI" altLang="fi-FI" sz="2700" b="1" cap="all" spc="-50" dirty="0">
                <a:solidFill>
                  <a:srgbClr val="0070C0"/>
                </a:solidFill>
                <a:effectLst>
                  <a:outerShdw blurRad="38100" dist="38100" dir="2700000" algn="tl">
                    <a:srgbClr val="000000">
                      <a:alpha val="43137"/>
                    </a:srgbClr>
                  </a:outerShdw>
                </a:effectLst>
              </a:rPr>
              <a:t>SATAKUNTA Suomen talouden vahva osa</a:t>
            </a:r>
          </a:p>
        </p:txBody>
      </p:sp>
      <p:pic>
        <p:nvPicPr>
          <p:cNvPr id="3076" name="Kuva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24938" y="28576"/>
            <a:ext cx="1371406" cy="1456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a:stretch>
            <a:fillRect/>
          </a:stretch>
        </p:blipFill>
        <p:spPr>
          <a:xfrm>
            <a:off x="9088758" y="6391368"/>
            <a:ext cx="1515423" cy="396245"/>
          </a:xfrm>
          <a:prstGeom prst="rect">
            <a:avLst/>
          </a:prstGeom>
        </p:spPr>
      </p:pic>
      <p:sp>
        <p:nvSpPr>
          <p:cNvPr id="6" name="Notched Right Arrow 5"/>
          <p:cNvSpPr/>
          <p:nvPr/>
        </p:nvSpPr>
        <p:spPr>
          <a:xfrm>
            <a:off x="2711624" y="6181633"/>
            <a:ext cx="792088" cy="274047"/>
          </a:xfrm>
          <a:prstGeom prst="notchedRightArrow">
            <a:avLst>
              <a:gd name="adj1" fmla="val 43385"/>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defRPr/>
            </a:pPr>
            <a:endParaRPr lang="en-US">
              <a:solidFill>
                <a:prstClr val="white"/>
              </a:solidFill>
              <a:latin typeface="Calibri"/>
            </a:endParaRPr>
          </a:p>
        </p:txBody>
      </p:sp>
      <p:sp>
        <p:nvSpPr>
          <p:cNvPr id="7" name="Tekstiruutu 36"/>
          <p:cNvSpPr txBox="1"/>
          <p:nvPr/>
        </p:nvSpPr>
        <p:spPr>
          <a:xfrm rot="16200000">
            <a:off x="9513504" y="5029476"/>
            <a:ext cx="2088866" cy="215444"/>
          </a:xfrm>
          <a:prstGeom prst="rect">
            <a:avLst/>
          </a:prstGeom>
          <a:noFill/>
        </p:spPr>
        <p:txBody>
          <a:bodyPr vert="horz" wrap="square" rtlCol="0">
            <a:spAutoFit/>
          </a:bodyPr>
          <a:lstStyle/>
          <a:p>
            <a:pPr>
              <a:defRPr/>
            </a:pPr>
            <a:r>
              <a:rPr lang="fi-FI" sz="800" dirty="0">
                <a:solidFill>
                  <a:prstClr val="black"/>
                </a:solidFill>
                <a:latin typeface="Calibri" panose="020F0502020204030204"/>
                <a:cs typeface="Arial" panose="020B0604020202020204" pitchFamily="34" charset="0"/>
              </a:rPr>
              <a:t>             </a:t>
            </a:r>
          </a:p>
        </p:txBody>
      </p:sp>
      <p:sp>
        <p:nvSpPr>
          <p:cNvPr id="9" name="Tekstiruutu 8"/>
          <p:cNvSpPr txBox="1"/>
          <p:nvPr/>
        </p:nvSpPr>
        <p:spPr>
          <a:xfrm>
            <a:off x="10404049" y="2492897"/>
            <a:ext cx="307777" cy="2278053"/>
          </a:xfrm>
          <a:prstGeom prst="rect">
            <a:avLst/>
          </a:prstGeom>
          <a:noFill/>
        </p:spPr>
        <p:txBody>
          <a:bodyPr vert="vert270" wrap="square" rtlCol="0">
            <a:spAutoFit/>
          </a:bodyPr>
          <a:lstStyle/>
          <a:p>
            <a:pPr>
              <a:defRPr/>
            </a:pPr>
            <a:r>
              <a:rPr lang="fi-FI" sz="800" dirty="0">
                <a:solidFill>
                  <a:prstClr val="black"/>
                </a:solidFill>
                <a:latin typeface="Calibri" panose="020F0502020204030204"/>
                <a:cs typeface="Arial" panose="020B0604020202020204" pitchFamily="34" charset="0"/>
              </a:rPr>
              <a:t>Tilastokeskus 2019                 Satamaliitto 2020</a:t>
            </a:r>
          </a:p>
        </p:txBody>
      </p:sp>
      <p:sp>
        <p:nvSpPr>
          <p:cNvPr id="2" name="TextBox 1"/>
          <p:cNvSpPr txBox="1"/>
          <p:nvPr/>
        </p:nvSpPr>
        <p:spPr>
          <a:xfrm>
            <a:off x="1744668" y="6447309"/>
            <a:ext cx="3199204" cy="369332"/>
          </a:xfrm>
          <a:prstGeom prst="rect">
            <a:avLst/>
          </a:prstGeom>
          <a:solidFill>
            <a:schemeClr val="bg1"/>
          </a:solidFill>
        </p:spPr>
        <p:txBody>
          <a:bodyPr wrap="square" rtlCol="0">
            <a:spAutoFit/>
          </a:bodyPr>
          <a:lstStyle/>
          <a:p>
            <a:pPr eaLnBrk="0" fontAlgn="base" hangingPunct="0">
              <a:spcBef>
                <a:spcPct val="0"/>
              </a:spcBef>
              <a:spcAft>
                <a:spcPct val="0"/>
              </a:spcAft>
              <a:defRPr/>
            </a:pPr>
            <a:endParaRPr lang="fi-FI" dirty="0">
              <a:solidFill>
                <a:prstClr val="black"/>
              </a:solidFill>
              <a:latin typeface="Arial" panose="020B0604020202020204" pitchFamily="34" charset="0"/>
              <a:cs typeface="Arial" panose="020B0604020202020204" pitchFamily="34" charset="0"/>
            </a:endParaRPr>
          </a:p>
        </p:txBody>
      </p:sp>
      <p:sp>
        <p:nvSpPr>
          <p:cNvPr id="3" name="TextBox 2"/>
          <p:cNvSpPr txBox="1"/>
          <p:nvPr/>
        </p:nvSpPr>
        <p:spPr>
          <a:xfrm>
            <a:off x="1698502" y="6133989"/>
            <a:ext cx="508804" cy="369332"/>
          </a:xfrm>
          <a:prstGeom prst="rect">
            <a:avLst/>
          </a:prstGeom>
          <a:solidFill>
            <a:schemeClr val="bg1"/>
          </a:solidFill>
        </p:spPr>
        <p:txBody>
          <a:bodyPr wrap="square" rtlCol="0">
            <a:spAutoFit/>
          </a:bodyPr>
          <a:lstStyle/>
          <a:p>
            <a:pPr eaLnBrk="0" fontAlgn="base" hangingPunct="0">
              <a:spcBef>
                <a:spcPct val="0"/>
              </a:spcBef>
              <a:spcAft>
                <a:spcPct val="0"/>
              </a:spcAft>
              <a:defRPr/>
            </a:pPr>
            <a:endParaRPr lang="fi-FI" dirty="0">
              <a:solidFill>
                <a:prstClr val="black"/>
              </a:solidFill>
              <a:latin typeface="Arial" panose="020B0604020202020204" pitchFamily="34" charset="0"/>
              <a:cs typeface="Arial" panose="020B0604020202020204" pitchFamily="34" charset="0"/>
            </a:endParaRPr>
          </a:p>
        </p:txBody>
      </p:sp>
      <p:sp>
        <p:nvSpPr>
          <p:cNvPr id="3075" name="Sisällön paikkamerkki 2"/>
          <p:cNvSpPr>
            <a:spLocks noGrp="1"/>
          </p:cNvSpPr>
          <p:nvPr>
            <p:ph idx="1"/>
          </p:nvPr>
        </p:nvSpPr>
        <p:spPr>
          <a:xfrm>
            <a:off x="1698503" y="18655"/>
            <a:ext cx="8511579" cy="6576679"/>
          </a:xfrm>
        </p:spPr>
        <p:txBody>
          <a:bodyPr/>
          <a:lstStyle/>
          <a:p>
            <a:pPr eaLnBrk="1" hangingPunct="1"/>
            <a:endParaRPr lang="fi-FI" altLang="fi-FI" sz="1700" dirty="0"/>
          </a:p>
          <a:p>
            <a:pPr lvl="1" eaLnBrk="1" hangingPunct="1"/>
            <a:endParaRPr lang="fi-FI" altLang="fi-FI" sz="1400" dirty="0"/>
          </a:p>
          <a:p>
            <a:pPr lvl="1" eaLnBrk="1" hangingPunct="1"/>
            <a:r>
              <a:rPr lang="fi-FI" altLang="fi-FI" sz="1400" dirty="0"/>
              <a:t>Satakunnan osuus Suomen </a:t>
            </a:r>
            <a:r>
              <a:rPr lang="fi-FI" altLang="fi-FI" sz="1400" b="1" dirty="0"/>
              <a:t>viennistä</a:t>
            </a:r>
            <a:r>
              <a:rPr lang="fi-FI" altLang="fi-FI" sz="1400" dirty="0"/>
              <a:t> on </a:t>
            </a:r>
            <a:r>
              <a:rPr lang="fi-FI" altLang="fi-FI" sz="1400" b="1" dirty="0"/>
              <a:t>6,0 %</a:t>
            </a:r>
            <a:r>
              <a:rPr lang="fi-FI" altLang="fi-FI" sz="1400" dirty="0"/>
              <a:t> (vrt. väestöosuus 3,9 %, 2019). </a:t>
            </a:r>
            <a:r>
              <a:rPr lang="fi-FI" altLang="fi-FI" sz="1400" b="1" dirty="0"/>
              <a:t>Viennin arvo </a:t>
            </a:r>
          </a:p>
          <a:p>
            <a:pPr marL="457200" lvl="1" indent="0" eaLnBrk="1" hangingPunct="1">
              <a:buNone/>
            </a:pPr>
            <a:r>
              <a:rPr lang="fi-FI" altLang="fi-FI" sz="1400" b="1" dirty="0"/>
              <a:t>       on viidenneksi suurin 19 maakunnasta</a:t>
            </a:r>
            <a:r>
              <a:rPr lang="fi-FI" altLang="fi-FI" sz="1400" dirty="0"/>
              <a:t> (Tulli). Aitoa tuottavuutta: viennin rakenne on erittäin    </a:t>
            </a:r>
          </a:p>
          <a:p>
            <a:pPr marL="457200" lvl="1" indent="0" eaLnBrk="1" hangingPunct="1">
              <a:buNone/>
            </a:pPr>
            <a:r>
              <a:rPr lang="fi-FI" altLang="fi-FI" sz="1400" dirty="0"/>
              <a:t>       hyödykepainotteinen. </a:t>
            </a:r>
          </a:p>
          <a:p>
            <a:pPr marL="457200" lvl="1" indent="0" eaLnBrk="1" hangingPunct="1">
              <a:buNone/>
            </a:pPr>
            <a:endParaRPr lang="fi-FI" altLang="fi-FI" sz="1400" dirty="0"/>
          </a:p>
          <a:p>
            <a:pPr lvl="1" eaLnBrk="1" hangingPunct="1"/>
            <a:r>
              <a:rPr lang="fi-FI" altLang="fi-FI" sz="1400" dirty="0"/>
              <a:t>Ulkomaankaupan vahvuutta kuvaava </a:t>
            </a:r>
            <a:r>
              <a:rPr lang="fi-FI" altLang="fi-FI" sz="1400" b="1" dirty="0"/>
              <a:t>avoimuusindeksi</a:t>
            </a:r>
            <a:r>
              <a:rPr lang="fi-FI" altLang="fi-FI" sz="1400" dirty="0"/>
              <a:t> (vienti/BKT, 2018) on </a:t>
            </a:r>
            <a:r>
              <a:rPr lang="fi-FI" altLang="fi-FI" sz="1400" b="1" dirty="0"/>
              <a:t>54 %, </a:t>
            </a:r>
            <a:r>
              <a:rPr lang="fi-FI" altLang="fi-FI" sz="1400" dirty="0"/>
              <a:t>kaksinkertainen maan keskiarvoon (27 %) verrattuna. </a:t>
            </a:r>
            <a:r>
              <a:rPr lang="fi-FI" altLang="fi-FI" sz="1400" b="1" dirty="0"/>
              <a:t>Teollisuuden vienti henkeä kohden </a:t>
            </a:r>
            <a:r>
              <a:rPr lang="fi-FI" altLang="fi-FI" sz="1400" dirty="0"/>
              <a:t>on 18 maakunnasta </a:t>
            </a:r>
            <a:r>
              <a:rPr lang="fi-FI" altLang="fi-FI" sz="1400" b="1" dirty="0"/>
              <a:t>5. korkein </a:t>
            </a:r>
            <a:r>
              <a:rPr lang="fi-FI" altLang="fi-FI" sz="1400" dirty="0"/>
              <a:t>(2019). </a:t>
            </a:r>
            <a:r>
              <a:rPr lang="fi-FI" altLang="fi-FI" sz="1400" b="1" dirty="0"/>
              <a:t>Jalostuksen (teoll., energia ja </a:t>
            </a:r>
            <a:r>
              <a:rPr lang="fi-FI" altLang="fi-FI" sz="1400" b="1" dirty="0" err="1"/>
              <a:t>rak</a:t>
            </a:r>
            <a:r>
              <a:rPr lang="fi-FI" altLang="fi-FI" sz="1400" b="1" dirty="0"/>
              <a:t>.) arvonlisäys henkeä kohden </a:t>
            </a:r>
            <a:r>
              <a:rPr lang="fi-FI" altLang="fi-FI" sz="1400" dirty="0"/>
              <a:t>on maakunnista </a:t>
            </a:r>
            <a:r>
              <a:rPr lang="fi-FI" altLang="fi-FI" sz="1400" b="1" dirty="0"/>
              <a:t>2. korkein </a:t>
            </a:r>
            <a:r>
              <a:rPr lang="fi-FI" altLang="fi-FI" sz="1400" dirty="0"/>
              <a:t>(2019).</a:t>
            </a:r>
          </a:p>
          <a:p>
            <a:pPr lvl="1" eaLnBrk="1" hangingPunct="1"/>
            <a:endParaRPr lang="fi-FI" altLang="fi-FI" sz="1400" dirty="0"/>
          </a:p>
          <a:p>
            <a:pPr lvl="1" eaLnBrk="1" hangingPunct="1"/>
            <a:r>
              <a:rPr lang="fi-FI" altLang="fi-FI" sz="1400" dirty="0"/>
              <a:t>Satakunnan osuus Suomen </a:t>
            </a:r>
            <a:r>
              <a:rPr lang="fi-FI" altLang="fi-FI" sz="1400" b="1" dirty="0"/>
              <a:t>teollisuuden</a:t>
            </a:r>
            <a:r>
              <a:rPr lang="fi-FI" altLang="fi-FI" sz="1400" dirty="0"/>
              <a:t> työpaikoista on </a:t>
            </a:r>
            <a:r>
              <a:rPr lang="fi-FI" altLang="fi-FI" sz="1400" b="1" dirty="0"/>
              <a:t>5,6 %</a:t>
            </a:r>
            <a:r>
              <a:rPr lang="fi-FI" altLang="fi-FI" sz="1400" dirty="0"/>
              <a:t>, eli vajaat 1,5 kertaa väestöosuus (2019). Osuus on </a:t>
            </a:r>
            <a:r>
              <a:rPr lang="fi-FI" altLang="fi-FI" sz="1400" b="1" dirty="0"/>
              <a:t>5,8 %</a:t>
            </a:r>
            <a:r>
              <a:rPr lang="fi-FI" altLang="fi-FI" sz="1400" dirty="0"/>
              <a:t> ml. energiantuotanto. Satakunnan teollinen rakenne on maan </a:t>
            </a:r>
            <a:r>
              <a:rPr lang="fi-FI" altLang="fi-FI" sz="1400" b="1" dirty="0"/>
              <a:t>monipuolisimpia</a:t>
            </a:r>
            <a:r>
              <a:rPr lang="fi-FI" altLang="fi-FI" sz="1400" dirty="0"/>
              <a:t>. </a:t>
            </a:r>
          </a:p>
          <a:p>
            <a:pPr marL="457200" lvl="1" indent="0" eaLnBrk="1" hangingPunct="1">
              <a:buNone/>
            </a:pPr>
            <a:endParaRPr lang="fi-FI" altLang="fi-FI" sz="1400" dirty="0"/>
          </a:p>
          <a:p>
            <a:pPr lvl="1" eaLnBrk="1" hangingPunct="1"/>
            <a:r>
              <a:rPr lang="fi-FI" altLang="fi-FI" sz="1400" dirty="0"/>
              <a:t>Satakunnan osuus Suomen </a:t>
            </a:r>
            <a:r>
              <a:rPr lang="fi-FI" altLang="fi-FI" sz="1400" b="1" dirty="0"/>
              <a:t>perusmetallien ja metallituotteiden </a:t>
            </a:r>
            <a:r>
              <a:rPr lang="fi-FI" altLang="fi-FI" sz="1400" dirty="0"/>
              <a:t>tuotoksesta on </a:t>
            </a:r>
            <a:r>
              <a:rPr lang="fi-FI" altLang="fi-FI" sz="1400" b="1" dirty="0"/>
              <a:t>13,7 %.</a:t>
            </a:r>
            <a:r>
              <a:rPr lang="fi-FI" altLang="fi-FI" sz="1400" dirty="0"/>
              <a:t> Elintarvike-, metsä-, konepaja- ja energiateollisuuden osuus on myös selvästi väestöosuutta suurempi. </a:t>
            </a:r>
            <a:r>
              <a:rPr lang="fi-FI" altLang="fi-FI" sz="1400" b="1" dirty="0"/>
              <a:t>Teollisuuden osuus BKT:stä </a:t>
            </a:r>
            <a:r>
              <a:rPr lang="fi-FI" altLang="fi-FI" sz="1400" dirty="0"/>
              <a:t>on </a:t>
            </a:r>
            <a:r>
              <a:rPr lang="fi-FI" altLang="fi-FI" sz="1400" b="1" dirty="0"/>
              <a:t>29,7 %</a:t>
            </a:r>
            <a:r>
              <a:rPr lang="fi-FI" altLang="fi-FI" sz="1400" dirty="0"/>
              <a:t>, mikä on selvästi maan keskiarvoa (20,0 %) korkeampi (2018). </a:t>
            </a:r>
          </a:p>
          <a:p>
            <a:pPr lvl="1" eaLnBrk="1" hangingPunct="1"/>
            <a:endParaRPr lang="fi-FI" altLang="fi-FI" sz="1400" dirty="0"/>
          </a:p>
          <a:p>
            <a:pPr lvl="1" eaLnBrk="1" hangingPunct="1"/>
            <a:r>
              <a:rPr lang="fi-FI" altLang="fi-FI" sz="1400" b="1" dirty="0"/>
              <a:t>Satakunnan satamien </a:t>
            </a:r>
            <a:r>
              <a:rPr lang="fi-FI" altLang="fi-FI" sz="1400" dirty="0"/>
              <a:t>osuus Suomen viennistä on </a:t>
            </a:r>
            <a:r>
              <a:rPr lang="fi-FI" altLang="fi-FI" sz="1400" b="1" dirty="0"/>
              <a:t>11,2 %</a:t>
            </a:r>
            <a:r>
              <a:rPr lang="fi-FI" altLang="fi-FI" sz="1400" dirty="0"/>
              <a:t> ja tuonnista 6,6 % (yht. 9,0 %), kun väestöosuus on 3,9 % (2019). Esim. viennissä osuus on lähes kolminkertainen väestöosuuteen nähden. </a:t>
            </a:r>
          </a:p>
          <a:p>
            <a:pPr marL="457200" lvl="1" indent="0" eaLnBrk="1" hangingPunct="1">
              <a:buNone/>
            </a:pPr>
            <a:endParaRPr lang="fi-FI" altLang="fi-FI" sz="1400" dirty="0"/>
          </a:p>
          <a:p>
            <a:pPr lvl="1" eaLnBrk="1" hangingPunct="1"/>
            <a:r>
              <a:rPr lang="fi-FI" altLang="fi-FI" sz="1400" b="1" dirty="0"/>
              <a:t>Em. seikkojen ansiosta Satakuntaan sijoittaminen edesauttaa koko Suomen hyvinvointia</a:t>
            </a:r>
          </a:p>
          <a:p>
            <a:pPr lvl="2" eaLnBrk="1" hangingPunct="1"/>
            <a:r>
              <a:rPr lang="fi-FI" altLang="fi-FI" sz="1400" dirty="0"/>
              <a:t>Teollisuudella on merkittävä asema hyvinvoinnin luomisessa pienessä maassa</a:t>
            </a:r>
          </a:p>
          <a:p>
            <a:pPr lvl="2" eaLnBrk="1" hangingPunct="1"/>
            <a:r>
              <a:rPr lang="fi-FI" altLang="fi-FI" sz="1400" dirty="0"/>
              <a:t>Teollisuuden työn tuottavuus on keskimäärin palvelualoja huomattavasti korkeampi</a:t>
            </a:r>
          </a:p>
          <a:p>
            <a:pPr lvl="2" eaLnBrk="1" hangingPunct="1"/>
            <a:r>
              <a:rPr lang="fi-FI" altLang="fi-FI" sz="1400" i="1" dirty="0"/>
              <a:t>Satakunnan elinkeinoelämä rahoittaa oman maakunnan ohella koko Suomen hyvinvointia vahvan teollisen perustan ja sen kautta syntyvän vientiylijäämän ansiosta. </a:t>
            </a:r>
          </a:p>
          <a:p>
            <a:pPr marL="914400" lvl="2" indent="0" eaLnBrk="1" hangingPunct="1">
              <a:buNone/>
            </a:pPr>
            <a:r>
              <a:rPr lang="fi-FI" altLang="fi-FI" sz="1400" dirty="0"/>
              <a:t>                         </a:t>
            </a:r>
            <a:r>
              <a:rPr lang="fi-FI" altLang="fi-FI" sz="1400" b="1" dirty="0">
                <a:effectLst>
                  <a:outerShdw blurRad="38100" dist="38100" dir="2700000" algn="tl">
                    <a:srgbClr val="000000">
                      <a:alpha val="43137"/>
                    </a:srgbClr>
                  </a:outerShdw>
                </a:effectLst>
              </a:rPr>
              <a:t>Siten investoimalla Satakuntaan koko maa hyötyy!</a:t>
            </a:r>
          </a:p>
          <a:p>
            <a:pPr marL="457200" lvl="1" indent="0" eaLnBrk="1" hangingPunct="1">
              <a:buNone/>
            </a:pPr>
            <a:endParaRPr lang="fi-FI" altLang="fi-FI" sz="1800" dirty="0"/>
          </a:p>
        </p:txBody>
      </p:sp>
    </p:spTree>
    <p:extLst>
      <p:ext uri="{BB962C8B-B14F-4D97-AF65-F5344CB8AC3E}">
        <p14:creationId xmlns:p14="http://schemas.microsoft.com/office/powerpoint/2010/main" val="14890081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B3087D9-6CC8-4239-9F79-CBB91022B82F}" type="slidenum">
              <a:rPr lang="fi-FI" altLang="fi-FI" smtClean="0">
                <a:solidFill>
                  <a:schemeClr val="bg1"/>
                </a:solidFill>
              </a:rPr>
              <a:pPr/>
              <a:t>19</a:t>
            </a:fld>
            <a:endParaRPr lang="fi-FI" altLang="fi-FI">
              <a:solidFill>
                <a:schemeClr val="bg1"/>
              </a:solidFill>
            </a:endParaRPr>
          </a:p>
        </p:txBody>
      </p:sp>
      <p:sp>
        <p:nvSpPr>
          <p:cNvPr id="19459" name="Rectangle 2"/>
          <p:cNvSpPr>
            <a:spLocks noGrp="1" noChangeArrowheads="1"/>
          </p:cNvSpPr>
          <p:nvPr>
            <p:ph type="title"/>
          </p:nvPr>
        </p:nvSpPr>
        <p:spPr>
          <a:xfrm>
            <a:off x="838200" y="92590"/>
            <a:ext cx="10515600" cy="1325563"/>
          </a:xfrm>
        </p:spPr>
        <p:txBody>
          <a:bodyPr/>
          <a:lstStyle/>
          <a:p>
            <a:r>
              <a:rPr lang="en-GB" altLang="fi-FI" sz="2700" b="1" cap="all" spc="-50" dirty="0" err="1">
                <a:solidFill>
                  <a:srgbClr val="0070C0"/>
                </a:solidFill>
                <a:effectLst>
                  <a:outerShdw blurRad="38100" dist="38100" dir="2700000" algn="tl">
                    <a:srgbClr val="000000">
                      <a:alpha val="43137"/>
                    </a:srgbClr>
                  </a:outerShdw>
                </a:effectLst>
              </a:rPr>
              <a:t>Satakunnan</a:t>
            </a:r>
            <a:r>
              <a:rPr lang="en-GB" altLang="fi-FI" sz="2700" b="1" cap="all" spc="-50" dirty="0">
                <a:solidFill>
                  <a:srgbClr val="0070C0"/>
                </a:solidFill>
                <a:effectLst>
                  <a:outerShdw blurRad="38100" dist="38100" dir="2700000" algn="tl">
                    <a:srgbClr val="000000">
                      <a:alpha val="43137"/>
                    </a:srgbClr>
                  </a:outerShdw>
                </a:effectLst>
              </a:rPr>
              <a:t> </a:t>
            </a:r>
            <a:r>
              <a:rPr lang="en-GB" altLang="fi-FI" sz="2700" b="1" cap="all" spc="-50" dirty="0" err="1">
                <a:solidFill>
                  <a:srgbClr val="0070C0"/>
                </a:solidFill>
                <a:effectLst>
                  <a:outerShdw blurRad="38100" dist="38100" dir="2700000" algn="tl">
                    <a:srgbClr val="000000">
                      <a:alpha val="43137"/>
                    </a:srgbClr>
                  </a:outerShdw>
                </a:effectLst>
              </a:rPr>
              <a:t>talouskehitys</a:t>
            </a:r>
            <a:r>
              <a:rPr lang="en-GB" altLang="fi-FI" sz="2700" b="1" cap="all" spc="-50" dirty="0">
                <a:solidFill>
                  <a:srgbClr val="0070C0"/>
                </a:solidFill>
                <a:effectLst>
                  <a:outerShdw blurRad="38100" dist="38100" dir="2700000" algn="tl">
                    <a:srgbClr val="000000">
                      <a:alpha val="43137"/>
                    </a:srgbClr>
                  </a:outerShdw>
                </a:effectLst>
              </a:rPr>
              <a:t> </a:t>
            </a:r>
            <a:r>
              <a:rPr lang="en-GB" altLang="fi-FI" sz="1600" b="1" cap="all" spc="-50" dirty="0">
                <a:solidFill>
                  <a:srgbClr val="0070C0"/>
                </a:solidFill>
                <a:effectLst>
                  <a:outerShdw blurRad="38100" dist="38100" dir="2700000" algn="tl">
                    <a:srgbClr val="000000">
                      <a:alpha val="43137"/>
                    </a:srgbClr>
                  </a:outerShdw>
                </a:effectLst>
              </a:rPr>
              <a:t>(</a:t>
            </a:r>
            <a:r>
              <a:rPr lang="en-GB" altLang="fi-FI" sz="1600" b="1" cap="all" spc="-50" dirty="0" err="1">
                <a:solidFill>
                  <a:srgbClr val="0070C0"/>
                </a:solidFill>
                <a:effectLst>
                  <a:outerShdw blurRad="38100" dist="38100" dir="2700000" algn="tl">
                    <a:srgbClr val="000000">
                      <a:alpha val="43137"/>
                    </a:srgbClr>
                  </a:outerShdw>
                </a:effectLst>
              </a:rPr>
              <a:t>Lähde</a:t>
            </a:r>
            <a:r>
              <a:rPr lang="en-GB" altLang="fi-FI" sz="1600" b="1" cap="all" spc="-50" dirty="0">
                <a:solidFill>
                  <a:srgbClr val="0070C0"/>
                </a:solidFill>
                <a:effectLst>
                  <a:outerShdw blurRad="38100" dist="38100" dir="2700000" algn="tl">
                    <a:srgbClr val="000000">
                      <a:alpha val="43137"/>
                    </a:srgbClr>
                  </a:outerShdw>
                </a:effectLst>
              </a:rPr>
              <a:t>: </a:t>
            </a:r>
            <a:r>
              <a:rPr lang="en-GB" altLang="fi-FI" sz="1600" b="1" cap="all" spc="-50" dirty="0" err="1">
                <a:solidFill>
                  <a:srgbClr val="0070C0"/>
                </a:solidFill>
                <a:effectLst>
                  <a:outerShdw blurRad="38100" dist="38100" dir="2700000" algn="tl">
                    <a:srgbClr val="000000">
                      <a:alpha val="43137"/>
                    </a:srgbClr>
                  </a:outerShdw>
                </a:effectLst>
              </a:rPr>
              <a:t>Tilastokeskus</a:t>
            </a:r>
            <a:r>
              <a:rPr lang="en-GB" altLang="fi-FI" sz="1600" b="1" cap="all" spc="-50" dirty="0">
                <a:solidFill>
                  <a:srgbClr val="0070C0"/>
                </a:solidFill>
                <a:effectLst>
                  <a:outerShdw blurRad="38100" dist="38100" dir="2700000" algn="tl">
                    <a:srgbClr val="000000">
                      <a:alpha val="43137"/>
                    </a:srgbClr>
                  </a:outerShdw>
                </a:effectLst>
              </a:rPr>
              <a:t>, </a:t>
            </a:r>
            <a:r>
              <a:rPr lang="en-GB" altLang="fi-FI" sz="1600" b="1" cap="all" spc="-50" dirty="0" err="1">
                <a:solidFill>
                  <a:srgbClr val="0070C0"/>
                </a:solidFill>
                <a:effectLst>
                  <a:outerShdw blurRad="38100" dist="38100" dir="2700000" algn="tl">
                    <a:srgbClr val="000000">
                      <a:alpha val="43137"/>
                    </a:srgbClr>
                  </a:outerShdw>
                </a:effectLst>
              </a:rPr>
              <a:t>asiakaskohtainen</a:t>
            </a:r>
            <a:r>
              <a:rPr lang="en-GB" altLang="fi-FI" sz="1600" b="1" cap="all" spc="-50" dirty="0">
                <a:solidFill>
                  <a:srgbClr val="0070C0"/>
                </a:solidFill>
                <a:effectLst>
                  <a:outerShdw blurRad="38100" dist="38100" dir="2700000" algn="tl">
                    <a:srgbClr val="000000">
                      <a:alpha val="43137"/>
                    </a:srgbClr>
                  </a:outerShdw>
                </a:effectLst>
              </a:rPr>
              <a:t> </a:t>
            </a:r>
            <a:r>
              <a:rPr lang="en-GB" altLang="fi-FI" sz="1600" b="1" cap="all" spc="-50" dirty="0" err="1">
                <a:solidFill>
                  <a:srgbClr val="0070C0"/>
                </a:solidFill>
                <a:effectLst>
                  <a:outerShdw blurRad="38100" dist="38100" dir="2700000" algn="tl">
                    <a:srgbClr val="000000">
                      <a:alpha val="43137"/>
                    </a:srgbClr>
                  </a:outerShdw>
                </a:effectLst>
              </a:rPr>
              <a:t>suhdannepalvelu</a:t>
            </a:r>
            <a:r>
              <a:rPr lang="en-GB" altLang="fi-FI" sz="1600" b="1" cap="all" spc="-50" dirty="0">
                <a:solidFill>
                  <a:srgbClr val="0070C0"/>
                </a:solidFill>
                <a:effectLst>
                  <a:outerShdw blurRad="38100" dist="38100" dir="2700000" algn="tl">
                    <a:srgbClr val="000000">
                      <a:alpha val="43137"/>
                    </a:srgbClr>
                  </a:outerShdw>
                </a:effectLst>
              </a:rPr>
              <a:t>)</a:t>
            </a:r>
            <a:endParaRPr lang="en-US" altLang="fi-FI" sz="1600" b="1" cap="all" spc="-50" dirty="0">
              <a:solidFill>
                <a:srgbClr val="0070C0"/>
              </a:solidFill>
              <a:effectLst>
                <a:outerShdw blurRad="38100" dist="38100" dir="2700000" algn="tl">
                  <a:srgbClr val="000000">
                    <a:alpha val="43137"/>
                  </a:srgbClr>
                </a:outerShdw>
              </a:effectLst>
            </a:endParaRPr>
          </a:p>
        </p:txBody>
      </p:sp>
      <p:sp>
        <p:nvSpPr>
          <p:cNvPr id="19460" name="Rectangle 3"/>
          <p:cNvSpPr>
            <a:spLocks noGrp="1" noChangeArrowheads="1"/>
          </p:cNvSpPr>
          <p:nvPr>
            <p:ph type="body" idx="1"/>
          </p:nvPr>
        </p:nvSpPr>
        <p:spPr>
          <a:xfrm>
            <a:off x="2270125" y="773114"/>
            <a:ext cx="8191500" cy="4814887"/>
          </a:xfrm>
        </p:spPr>
        <p:txBody>
          <a:bodyPr/>
          <a:lstStyle/>
          <a:p>
            <a:pPr>
              <a:buFontTx/>
              <a:buNone/>
            </a:pPr>
            <a:r>
              <a:rPr lang="en-GB" altLang="fi-FI" sz="1800" b="1" dirty="0"/>
              <a:t>         </a:t>
            </a:r>
          </a:p>
          <a:p>
            <a:pPr>
              <a:buFontTx/>
              <a:buNone/>
            </a:pPr>
            <a:r>
              <a:rPr lang="en-GB" altLang="fi-FI" sz="1800" b="1" dirty="0"/>
              <a:t>LIIKEVAIHTO</a:t>
            </a:r>
          </a:p>
          <a:p>
            <a:pPr>
              <a:buFontTx/>
              <a:buNone/>
            </a:pPr>
            <a:endParaRPr lang="fi-FI" altLang="fi-FI" sz="1800" b="1" dirty="0"/>
          </a:p>
        </p:txBody>
      </p:sp>
      <p:sp>
        <p:nvSpPr>
          <p:cNvPr id="19464" name="Rectangle 1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19465" name="Rectangle 1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19466" name="Rectangle 1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19467"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19468"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19469"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19470"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19471"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19472"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19473"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19474"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19475"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19476" name="Rectangle 23"/>
          <p:cNvSpPr>
            <a:spLocks noChangeArrowheads="1"/>
          </p:cNvSpPr>
          <p:nvPr/>
        </p:nvSpPr>
        <p:spPr bwMode="auto">
          <a:xfrm>
            <a:off x="2068514" y="36602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19477" name="Rectangle 25"/>
          <p:cNvSpPr>
            <a:spLocks noChangeArrowheads="1"/>
          </p:cNvSpPr>
          <p:nvPr/>
        </p:nvSpPr>
        <p:spPr bwMode="auto">
          <a:xfrm>
            <a:off x="6319839" y="36602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pic>
        <p:nvPicPr>
          <p:cNvPr id="23" name="Picture 22">
            <a:extLst>
              <a:ext uri="{FF2B5EF4-FFF2-40B4-BE49-F238E27FC236}">
                <a16:creationId xmlns:a16="http://schemas.microsoft.com/office/drawing/2014/main" id="{BD714D1F-E55C-485F-AF40-9513B8DD57E7}"/>
              </a:ext>
            </a:extLst>
          </p:cNvPr>
          <p:cNvPicPr>
            <a:picLocks noChangeAspect="1"/>
          </p:cNvPicPr>
          <p:nvPr/>
        </p:nvPicPr>
        <p:blipFill>
          <a:blip r:embed="rId2"/>
          <a:stretch>
            <a:fillRect/>
          </a:stretch>
        </p:blipFill>
        <p:spPr>
          <a:xfrm>
            <a:off x="10461625" y="6399081"/>
            <a:ext cx="1515423" cy="396245"/>
          </a:xfrm>
          <a:prstGeom prst="rect">
            <a:avLst/>
          </a:prstGeom>
        </p:spPr>
      </p:pic>
      <p:pic>
        <p:nvPicPr>
          <p:cNvPr id="2" name="Picture 1">
            <a:extLst>
              <a:ext uri="{FF2B5EF4-FFF2-40B4-BE49-F238E27FC236}">
                <a16:creationId xmlns:a16="http://schemas.microsoft.com/office/drawing/2014/main" id="{F8D9FA6D-8162-404D-999F-F66AEBF3D406}"/>
              </a:ext>
            </a:extLst>
          </p:cNvPr>
          <p:cNvPicPr>
            <a:picLocks noChangeAspect="1"/>
          </p:cNvPicPr>
          <p:nvPr/>
        </p:nvPicPr>
        <p:blipFill>
          <a:blip r:embed="rId3"/>
          <a:stretch>
            <a:fillRect/>
          </a:stretch>
        </p:blipFill>
        <p:spPr>
          <a:xfrm>
            <a:off x="5458457" y="1695409"/>
            <a:ext cx="5895343" cy="4218798"/>
          </a:xfrm>
          <a:prstGeom prst="rect">
            <a:avLst/>
          </a:prstGeom>
        </p:spPr>
      </p:pic>
      <p:pic>
        <p:nvPicPr>
          <p:cNvPr id="3" name="Picture 2">
            <a:extLst>
              <a:ext uri="{FF2B5EF4-FFF2-40B4-BE49-F238E27FC236}">
                <a16:creationId xmlns:a16="http://schemas.microsoft.com/office/drawing/2014/main" id="{B36710B8-FFD0-4303-A9B6-2A26FD75F2EB}"/>
              </a:ext>
            </a:extLst>
          </p:cNvPr>
          <p:cNvPicPr>
            <a:picLocks noChangeAspect="1"/>
          </p:cNvPicPr>
          <p:nvPr/>
        </p:nvPicPr>
        <p:blipFill>
          <a:blip r:embed="rId4"/>
          <a:stretch>
            <a:fillRect/>
          </a:stretch>
        </p:blipFill>
        <p:spPr>
          <a:xfrm>
            <a:off x="85725" y="1695409"/>
            <a:ext cx="5029200" cy="387985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A37F604-D968-4EFA-8BB4-78E1FB138BC1}"/>
              </a:ext>
            </a:extLst>
          </p:cNvPr>
          <p:cNvSpPr>
            <a:spLocks noGrp="1"/>
          </p:cNvSpPr>
          <p:nvPr>
            <p:ph type="ctrTitle"/>
          </p:nvPr>
        </p:nvSpPr>
        <p:spPr>
          <a:xfrm>
            <a:off x="97814" y="3219450"/>
            <a:ext cx="6988786" cy="2387600"/>
          </a:xfrm>
        </p:spPr>
        <p:txBody>
          <a:bodyPr>
            <a:normAutofit fontScale="90000"/>
          </a:bodyPr>
          <a:lstStyle/>
          <a:p>
            <a:pPr lvl="0" algn="l" eaLnBrk="0" fontAlgn="base" hangingPunct="0">
              <a:lnSpc>
                <a:spcPct val="100000"/>
              </a:lnSpc>
              <a:spcBef>
                <a:spcPct val="20000"/>
              </a:spcBef>
              <a:spcAft>
                <a:spcPct val="0"/>
              </a:spcAft>
            </a:pPr>
            <a:br>
              <a:rPr lang="en-GB" altLang="fi-FI" sz="4000" b="1" kern="0" dirty="0">
                <a:solidFill>
                  <a:srgbClr val="003399"/>
                </a:solidFill>
                <a:latin typeface="Arial"/>
              </a:rPr>
            </a:br>
            <a:br>
              <a:rPr lang="en-GB" altLang="fi-FI" sz="4000" b="1" kern="0" dirty="0">
                <a:solidFill>
                  <a:srgbClr val="003399"/>
                </a:solidFill>
                <a:latin typeface="Arial"/>
              </a:rPr>
            </a:br>
            <a:br>
              <a:rPr lang="en-GB" altLang="fi-FI" sz="4000" b="1" kern="0" dirty="0">
                <a:solidFill>
                  <a:srgbClr val="003399"/>
                </a:solidFill>
                <a:latin typeface="Arial"/>
              </a:rPr>
            </a:br>
            <a:r>
              <a:rPr lang="en-GB" altLang="fi-FI" sz="4000" b="1" kern="0" dirty="0">
                <a:solidFill>
                  <a:srgbClr val="003399"/>
                </a:solidFill>
                <a:latin typeface="Arial"/>
              </a:rPr>
              <a:t>SATAKUNNAN TALOUS </a:t>
            </a:r>
            <a:br>
              <a:rPr lang="en-GB" altLang="fi-FI" sz="4000" b="1" kern="0" dirty="0">
                <a:solidFill>
                  <a:srgbClr val="003399"/>
                </a:solidFill>
                <a:latin typeface="Arial"/>
              </a:rPr>
            </a:br>
            <a:r>
              <a:rPr lang="en-GB" altLang="fi-FI" sz="4000" b="1" kern="0" dirty="0" err="1">
                <a:solidFill>
                  <a:srgbClr val="003399"/>
                </a:solidFill>
                <a:latin typeface="Arial"/>
              </a:rPr>
              <a:t>Nykytila</a:t>
            </a:r>
            <a:r>
              <a:rPr lang="en-GB" altLang="fi-FI" sz="4000" b="1" kern="0" dirty="0">
                <a:solidFill>
                  <a:srgbClr val="003399"/>
                </a:solidFill>
                <a:latin typeface="Arial"/>
              </a:rPr>
              <a:t> </a:t>
            </a:r>
            <a:r>
              <a:rPr lang="en-GB" altLang="fi-FI" sz="4000" b="1" kern="0" dirty="0" err="1">
                <a:solidFill>
                  <a:srgbClr val="003399"/>
                </a:solidFill>
                <a:latin typeface="Arial"/>
              </a:rPr>
              <a:t>ja</a:t>
            </a:r>
            <a:r>
              <a:rPr lang="en-GB" altLang="fi-FI" sz="4000" b="1" kern="0" dirty="0">
                <a:solidFill>
                  <a:srgbClr val="003399"/>
                </a:solidFill>
                <a:latin typeface="Arial"/>
              </a:rPr>
              <a:t> </a:t>
            </a:r>
            <a:r>
              <a:rPr lang="en-GB" altLang="fi-FI" sz="4000" b="1" kern="0" dirty="0" err="1">
                <a:solidFill>
                  <a:srgbClr val="003399"/>
                </a:solidFill>
                <a:latin typeface="Arial"/>
              </a:rPr>
              <a:t>lähiajan</a:t>
            </a:r>
            <a:r>
              <a:rPr lang="en-GB" altLang="fi-FI" sz="4000" b="1" kern="0" dirty="0">
                <a:solidFill>
                  <a:srgbClr val="003399"/>
                </a:solidFill>
                <a:latin typeface="Arial"/>
              </a:rPr>
              <a:t> </a:t>
            </a:r>
            <a:r>
              <a:rPr lang="en-GB" altLang="fi-FI" sz="4000" b="1" kern="0" dirty="0" err="1">
                <a:solidFill>
                  <a:srgbClr val="003399"/>
                </a:solidFill>
                <a:latin typeface="Arial"/>
              </a:rPr>
              <a:t>näkymät</a:t>
            </a:r>
            <a:r>
              <a:rPr lang="en-GB" altLang="fi-FI" sz="4000" b="1" kern="0" dirty="0">
                <a:solidFill>
                  <a:srgbClr val="003399"/>
                </a:solidFill>
                <a:latin typeface="Arial"/>
              </a:rPr>
              <a:t> 36</a:t>
            </a:r>
            <a:br>
              <a:rPr lang="en-GB" altLang="fi-FI" sz="2800" b="1" kern="0" dirty="0">
                <a:solidFill>
                  <a:srgbClr val="003399"/>
                </a:solidFill>
                <a:latin typeface="Arial"/>
              </a:rPr>
            </a:br>
            <a:r>
              <a:rPr lang="en-GB" altLang="fi-FI" sz="3600" kern="0" dirty="0" err="1">
                <a:solidFill>
                  <a:srgbClr val="003399"/>
                </a:solidFill>
                <a:latin typeface="Arial"/>
                <a:ea typeface="+mn-ea"/>
                <a:cs typeface="+mn-cs"/>
              </a:rPr>
              <a:t>Toukokuu</a:t>
            </a:r>
            <a:r>
              <a:rPr lang="en-GB" altLang="fi-FI" sz="3600" kern="0" dirty="0">
                <a:solidFill>
                  <a:srgbClr val="003399"/>
                </a:solidFill>
                <a:latin typeface="Arial"/>
                <a:ea typeface="+mn-ea"/>
                <a:cs typeface="+mn-cs"/>
              </a:rPr>
              <a:t> 2021</a:t>
            </a:r>
            <a:br>
              <a:rPr lang="en-GB" altLang="fi-FI" sz="2200" kern="0" dirty="0">
                <a:solidFill>
                  <a:srgbClr val="003399"/>
                </a:solidFill>
                <a:latin typeface="Arial"/>
                <a:ea typeface="+mn-ea"/>
                <a:cs typeface="+mn-cs"/>
              </a:rPr>
            </a:br>
            <a:br>
              <a:rPr lang="en-GB" altLang="fi-FI" sz="2200" kern="0" dirty="0">
                <a:solidFill>
                  <a:srgbClr val="FF9933"/>
                </a:solidFill>
                <a:latin typeface="Arial"/>
                <a:ea typeface="+mn-ea"/>
                <a:cs typeface="+mn-cs"/>
              </a:rPr>
            </a:br>
            <a:r>
              <a:rPr lang="fi-FI" altLang="fi-FI" sz="2200" kern="0" dirty="0">
                <a:solidFill>
                  <a:srgbClr val="FF9933"/>
                </a:solidFill>
                <a:latin typeface="Arial"/>
                <a:ea typeface="+mn-ea"/>
                <a:cs typeface="+mn-cs"/>
              </a:rPr>
              <a:t>Katsauksen ovat rahoittaneet Satakuntaliitto, Pyhäjärvi-instituutti, Satafood Kehittämisyhdistys ry, Porin kaupunki, Prizztech Oy, Satakunnan koulutuskuntayhtymä, Huittisten kaupunki, Länsirannikon Koulutus Oy </a:t>
            </a:r>
            <a:r>
              <a:rPr lang="fi-FI" altLang="fi-FI" sz="2200" kern="0" dirty="0" err="1">
                <a:solidFill>
                  <a:srgbClr val="FF9933"/>
                </a:solidFill>
                <a:latin typeface="Arial"/>
                <a:ea typeface="+mn-ea"/>
                <a:cs typeface="+mn-cs"/>
              </a:rPr>
              <a:t>WinNova</a:t>
            </a:r>
            <a:r>
              <a:rPr lang="fi-FI" altLang="fi-FI" sz="2200" kern="0" dirty="0">
                <a:solidFill>
                  <a:srgbClr val="FF9933"/>
                </a:solidFill>
                <a:latin typeface="Arial"/>
                <a:ea typeface="+mn-ea"/>
                <a:cs typeface="+mn-cs"/>
              </a:rPr>
              <a:t>, Satakunnan Yrittäjät ry, Satakunnan ELY-keskus, Rauman kaupunki, Kankaanpään kaupunki, Porin yliopistokeskus, Satakunnan ammattikorkeakoulu, Turun kauppakorkeakoulun Porin yksikkö, Satakunnan kauppakamari, Rauman kauppakamari sekä Eurajoen kunta.</a:t>
            </a:r>
            <a:endParaRPr lang="fi-FI" sz="7200" dirty="0"/>
          </a:p>
        </p:txBody>
      </p:sp>
      <p:pic>
        <p:nvPicPr>
          <p:cNvPr id="6" name="Kuva 5">
            <a:extLst>
              <a:ext uri="{FF2B5EF4-FFF2-40B4-BE49-F238E27FC236}">
                <a16:creationId xmlns:a16="http://schemas.microsoft.com/office/drawing/2014/main" id="{6CB86CD0-746B-4147-ABBE-6C57FA4E22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00914" y="-60960"/>
            <a:ext cx="5491086" cy="6918960"/>
          </a:xfrm>
          <a:prstGeom prst="rect">
            <a:avLst/>
          </a:prstGeom>
        </p:spPr>
      </p:pic>
      <p:pic>
        <p:nvPicPr>
          <p:cNvPr id="9" name="Kuva 8">
            <a:extLst>
              <a:ext uri="{FF2B5EF4-FFF2-40B4-BE49-F238E27FC236}">
                <a16:creationId xmlns:a16="http://schemas.microsoft.com/office/drawing/2014/main" id="{8E0C73A3-E886-4DFE-BEEA-EB0B6C83C1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9905" y="5948680"/>
            <a:ext cx="2196830" cy="584200"/>
          </a:xfrm>
          <a:prstGeom prst="rect">
            <a:avLst/>
          </a:prstGeom>
        </p:spPr>
      </p:pic>
    </p:spTree>
    <p:extLst>
      <p:ext uri="{BB962C8B-B14F-4D97-AF65-F5344CB8AC3E}">
        <p14:creationId xmlns:p14="http://schemas.microsoft.com/office/powerpoint/2010/main" val="41755367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B3087D9-6CC8-4239-9F79-CBB91022B82F}" type="slidenum">
              <a:rPr lang="fi-FI" altLang="fi-FI" smtClean="0">
                <a:solidFill>
                  <a:schemeClr val="bg1"/>
                </a:solidFill>
              </a:rPr>
              <a:pPr/>
              <a:t>20</a:t>
            </a:fld>
            <a:endParaRPr lang="fi-FI" altLang="fi-FI">
              <a:solidFill>
                <a:schemeClr val="bg1"/>
              </a:solidFill>
            </a:endParaRPr>
          </a:p>
        </p:txBody>
      </p:sp>
      <p:sp>
        <p:nvSpPr>
          <p:cNvPr id="19459" name="Rectangle 2"/>
          <p:cNvSpPr>
            <a:spLocks noGrp="1" noChangeArrowheads="1"/>
          </p:cNvSpPr>
          <p:nvPr>
            <p:ph type="title"/>
          </p:nvPr>
        </p:nvSpPr>
        <p:spPr>
          <a:xfrm>
            <a:off x="838200" y="92590"/>
            <a:ext cx="10515600" cy="1325563"/>
          </a:xfrm>
        </p:spPr>
        <p:txBody>
          <a:bodyPr/>
          <a:lstStyle/>
          <a:p>
            <a:r>
              <a:rPr lang="en-GB" altLang="fi-FI" sz="2700" b="1" cap="all" spc="-50" dirty="0" err="1">
                <a:solidFill>
                  <a:srgbClr val="0070C0"/>
                </a:solidFill>
                <a:effectLst>
                  <a:outerShdw blurRad="38100" dist="38100" dir="2700000" algn="tl">
                    <a:srgbClr val="000000">
                      <a:alpha val="43137"/>
                    </a:srgbClr>
                  </a:outerShdw>
                </a:effectLst>
              </a:rPr>
              <a:t>Satakunnan</a:t>
            </a:r>
            <a:r>
              <a:rPr lang="en-GB" altLang="fi-FI" sz="2700" b="1" cap="all" spc="-50" dirty="0">
                <a:solidFill>
                  <a:srgbClr val="0070C0"/>
                </a:solidFill>
                <a:effectLst>
                  <a:outerShdw blurRad="38100" dist="38100" dir="2700000" algn="tl">
                    <a:srgbClr val="000000">
                      <a:alpha val="43137"/>
                    </a:srgbClr>
                  </a:outerShdw>
                </a:effectLst>
              </a:rPr>
              <a:t> </a:t>
            </a:r>
            <a:r>
              <a:rPr lang="en-GB" altLang="fi-FI" sz="2700" b="1" cap="all" spc="-50" dirty="0" err="1">
                <a:solidFill>
                  <a:srgbClr val="0070C0"/>
                </a:solidFill>
                <a:effectLst>
                  <a:outerShdw blurRad="38100" dist="38100" dir="2700000" algn="tl">
                    <a:srgbClr val="000000">
                      <a:alpha val="43137"/>
                    </a:srgbClr>
                  </a:outerShdw>
                </a:effectLst>
              </a:rPr>
              <a:t>talouskehitys</a:t>
            </a:r>
            <a:r>
              <a:rPr lang="en-GB" altLang="fi-FI" sz="2700" b="1" cap="all" spc="-50" dirty="0">
                <a:solidFill>
                  <a:srgbClr val="0070C0"/>
                </a:solidFill>
                <a:effectLst>
                  <a:outerShdw blurRad="38100" dist="38100" dir="2700000" algn="tl">
                    <a:srgbClr val="000000">
                      <a:alpha val="43137"/>
                    </a:srgbClr>
                  </a:outerShdw>
                </a:effectLst>
              </a:rPr>
              <a:t> </a:t>
            </a:r>
            <a:r>
              <a:rPr lang="en-GB" altLang="fi-FI" sz="1600" b="1" cap="all" spc="-50" dirty="0">
                <a:solidFill>
                  <a:srgbClr val="0070C0"/>
                </a:solidFill>
                <a:effectLst>
                  <a:outerShdw blurRad="38100" dist="38100" dir="2700000" algn="tl">
                    <a:srgbClr val="000000">
                      <a:alpha val="43137"/>
                    </a:srgbClr>
                  </a:outerShdw>
                </a:effectLst>
              </a:rPr>
              <a:t>(</a:t>
            </a:r>
            <a:r>
              <a:rPr lang="en-GB" altLang="fi-FI" sz="1600" b="1" cap="all" spc="-50" dirty="0" err="1">
                <a:solidFill>
                  <a:srgbClr val="0070C0"/>
                </a:solidFill>
                <a:effectLst>
                  <a:outerShdw blurRad="38100" dist="38100" dir="2700000" algn="tl">
                    <a:srgbClr val="000000">
                      <a:alpha val="43137"/>
                    </a:srgbClr>
                  </a:outerShdw>
                </a:effectLst>
              </a:rPr>
              <a:t>Lähde</a:t>
            </a:r>
            <a:r>
              <a:rPr lang="en-GB" altLang="fi-FI" sz="1600" b="1" cap="all" spc="-50" dirty="0">
                <a:solidFill>
                  <a:srgbClr val="0070C0"/>
                </a:solidFill>
                <a:effectLst>
                  <a:outerShdw blurRad="38100" dist="38100" dir="2700000" algn="tl">
                    <a:srgbClr val="000000">
                      <a:alpha val="43137"/>
                    </a:srgbClr>
                  </a:outerShdw>
                </a:effectLst>
              </a:rPr>
              <a:t>: </a:t>
            </a:r>
            <a:r>
              <a:rPr lang="en-GB" altLang="fi-FI" sz="1600" b="1" cap="all" spc="-50" dirty="0" err="1">
                <a:solidFill>
                  <a:srgbClr val="0070C0"/>
                </a:solidFill>
                <a:effectLst>
                  <a:outerShdw blurRad="38100" dist="38100" dir="2700000" algn="tl">
                    <a:srgbClr val="000000">
                      <a:alpha val="43137"/>
                    </a:srgbClr>
                  </a:outerShdw>
                </a:effectLst>
              </a:rPr>
              <a:t>Tilastokeskus</a:t>
            </a:r>
            <a:r>
              <a:rPr lang="en-GB" altLang="fi-FI" sz="1600" b="1" cap="all" spc="-50" dirty="0">
                <a:solidFill>
                  <a:srgbClr val="0070C0"/>
                </a:solidFill>
                <a:effectLst>
                  <a:outerShdw blurRad="38100" dist="38100" dir="2700000" algn="tl">
                    <a:srgbClr val="000000">
                      <a:alpha val="43137"/>
                    </a:srgbClr>
                  </a:outerShdw>
                </a:effectLst>
              </a:rPr>
              <a:t>, </a:t>
            </a:r>
            <a:r>
              <a:rPr lang="en-GB" altLang="fi-FI" sz="1600" b="1" cap="all" spc="-50" dirty="0" err="1">
                <a:solidFill>
                  <a:srgbClr val="0070C0"/>
                </a:solidFill>
                <a:effectLst>
                  <a:outerShdw blurRad="38100" dist="38100" dir="2700000" algn="tl">
                    <a:srgbClr val="000000">
                      <a:alpha val="43137"/>
                    </a:srgbClr>
                  </a:outerShdw>
                </a:effectLst>
              </a:rPr>
              <a:t>asiakaskohtainen</a:t>
            </a:r>
            <a:r>
              <a:rPr lang="en-GB" altLang="fi-FI" sz="1600" b="1" cap="all" spc="-50" dirty="0">
                <a:solidFill>
                  <a:srgbClr val="0070C0"/>
                </a:solidFill>
                <a:effectLst>
                  <a:outerShdw blurRad="38100" dist="38100" dir="2700000" algn="tl">
                    <a:srgbClr val="000000">
                      <a:alpha val="43137"/>
                    </a:srgbClr>
                  </a:outerShdw>
                </a:effectLst>
              </a:rPr>
              <a:t> </a:t>
            </a:r>
            <a:r>
              <a:rPr lang="en-GB" altLang="fi-FI" sz="1600" b="1" cap="all" spc="-50" dirty="0" err="1">
                <a:solidFill>
                  <a:srgbClr val="0070C0"/>
                </a:solidFill>
                <a:effectLst>
                  <a:outerShdw blurRad="38100" dist="38100" dir="2700000" algn="tl">
                    <a:srgbClr val="000000">
                      <a:alpha val="43137"/>
                    </a:srgbClr>
                  </a:outerShdw>
                </a:effectLst>
              </a:rPr>
              <a:t>suhdannepalvelu</a:t>
            </a:r>
            <a:r>
              <a:rPr lang="en-GB" altLang="fi-FI" sz="1600" b="1" cap="all" spc="-50" dirty="0">
                <a:solidFill>
                  <a:srgbClr val="0070C0"/>
                </a:solidFill>
                <a:effectLst>
                  <a:outerShdw blurRad="38100" dist="38100" dir="2700000" algn="tl">
                    <a:srgbClr val="000000">
                      <a:alpha val="43137"/>
                    </a:srgbClr>
                  </a:outerShdw>
                </a:effectLst>
              </a:rPr>
              <a:t>)</a:t>
            </a:r>
            <a:endParaRPr lang="en-US" altLang="fi-FI" sz="1600" b="1" cap="all" spc="-50" dirty="0">
              <a:solidFill>
                <a:srgbClr val="0070C0"/>
              </a:solidFill>
              <a:effectLst>
                <a:outerShdw blurRad="38100" dist="38100" dir="2700000" algn="tl">
                  <a:srgbClr val="000000">
                    <a:alpha val="43137"/>
                  </a:srgbClr>
                </a:outerShdw>
              </a:effectLst>
            </a:endParaRPr>
          </a:p>
        </p:txBody>
      </p:sp>
      <p:sp>
        <p:nvSpPr>
          <p:cNvPr id="19460" name="Rectangle 3"/>
          <p:cNvSpPr>
            <a:spLocks noGrp="1" noChangeArrowheads="1"/>
          </p:cNvSpPr>
          <p:nvPr>
            <p:ph type="body" idx="1"/>
          </p:nvPr>
        </p:nvSpPr>
        <p:spPr>
          <a:xfrm>
            <a:off x="2270125" y="773114"/>
            <a:ext cx="8191500" cy="4814887"/>
          </a:xfrm>
        </p:spPr>
        <p:txBody>
          <a:bodyPr/>
          <a:lstStyle/>
          <a:p>
            <a:pPr>
              <a:buFontTx/>
              <a:buNone/>
            </a:pPr>
            <a:r>
              <a:rPr lang="en-GB" altLang="fi-FI" sz="1800" b="1" dirty="0"/>
              <a:t>         </a:t>
            </a:r>
          </a:p>
          <a:p>
            <a:pPr>
              <a:buFontTx/>
              <a:buNone/>
            </a:pPr>
            <a:r>
              <a:rPr lang="en-GB" altLang="fi-FI" sz="1800" b="1" dirty="0"/>
              <a:t>HENKILÖSTÖMÄÄRÄ</a:t>
            </a:r>
          </a:p>
          <a:p>
            <a:pPr>
              <a:buFontTx/>
              <a:buNone/>
            </a:pPr>
            <a:endParaRPr lang="fi-FI" altLang="fi-FI" sz="1800" b="1" dirty="0"/>
          </a:p>
        </p:txBody>
      </p:sp>
      <p:sp>
        <p:nvSpPr>
          <p:cNvPr id="19464" name="Rectangle 1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19465" name="Rectangle 1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19466" name="Rectangle 1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19467"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19468"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19469"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19470"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19471"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19472"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19473"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19474"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19475"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19476" name="Rectangle 23"/>
          <p:cNvSpPr>
            <a:spLocks noChangeArrowheads="1"/>
          </p:cNvSpPr>
          <p:nvPr/>
        </p:nvSpPr>
        <p:spPr bwMode="auto">
          <a:xfrm>
            <a:off x="2068514" y="36602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19477" name="Rectangle 25"/>
          <p:cNvSpPr>
            <a:spLocks noChangeArrowheads="1"/>
          </p:cNvSpPr>
          <p:nvPr/>
        </p:nvSpPr>
        <p:spPr bwMode="auto">
          <a:xfrm>
            <a:off x="6319839" y="36602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pic>
        <p:nvPicPr>
          <p:cNvPr id="23" name="Picture 22">
            <a:extLst>
              <a:ext uri="{FF2B5EF4-FFF2-40B4-BE49-F238E27FC236}">
                <a16:creationId xmlns:a16="http://schemas.microsoft.com/office/drawing/2014/main" id="{BD714D1F-E55C-485F-AF40-9513B8DD57E7}"/>
              </a:ext>
            </a:extLst>
          </p:cNvPr>
          <p:cNvPicPr>
            <a:picLocks noChangeAspect="1"/>
          </p:cNvPicPr>
          <p:nvPr/>
        </p:nvPicPr>
        <p:blipFill>
          <a:blip r:embed="rId2"/>
          <a:stretch>
            <a:fillRect/>
          </a:stretch>
        </p:blipFill>
        <p:spPr>
          <a:xfrm>
            <a:off x="10461625" y="6399081"/>
            <a:ext cx="1515423" cy="396245"/>
          </a:xfrm>
          <a:prstGeom prst="rect">
            <a:avLst/>
          </a:prstGeom>
        </p:spPr>
      </p:pic>
      <p:pic>
        <p:nvPicPr>
          <p:cNvPr id="3" name="Picture 2">
            <a:extLst>
              <a:ext uri="{FF2B5EF4-FFF2-40B4-BE49-F238E27FC236}">
                <a16:creationId xmlns:a16="http://schemas.microsoft.com/office/drawing/2014/main" id="{3D3F43D3-637C-4DC9-84D7-C781F2E3600B}"/>
              </a:ext>
            </a:extLst>
          </p:cNvPr>
          <p:cNvPicPr>
            <a:picLocks noChangeAspect="1"/>
          </p:cNvPicPr>
          <p:nvPr/>
        </p:nvPicPr>
        <p:blipFill>
          <a:blip r:embed="rId3"/>
          <a:stretch>
            <a:fillRect/>
          </a:stretch>
        </p:blipFill>
        <p:spPr>
          <a:xfrm>
            <a:off x="5907430" y="1945458"/>
            <a:ext cx="5895343" cy="4230991"/>
          </a:xfrm>
          <a:prstGeom prst="rect">
            <a:avLst/>
          </a:prstGeom>
        </p:spPr>
      </p:pic>
      <p:pic>
        <p:nvPicPr>
          <p:cNvPr id="2" name="Picture 1">
            <a:extLst>
              <a:ext uri="{FF2B5EF4-FFF2-40B4-BE49-F238E27FC236}">
                <a16:creationId xmlns:a16="http://schemas.microsoft.com/office/drawing/2014/main" id="{8DE7EBC2-1213-40C5-9F7D-9E86787E13E0}"/>
              </a:ext>
            </a:extLst>
          </p:cNvPr>
          <p:cNvPicPr>
            <a:picLocks noChangeAspect="1"/>
          </p:cNvPicPr>
          <p:nvPr/>
        </p:nvPicPr>
        <p:blipFill>
          <a:blip r:embed="rId4"/>
          <a:stretch>
            <a:fillRect/>
          </a:stretch>
        </p:blipFill>
        <p:spPr>
          <a:xfrm>
            <a:off x="238125" y="1945458"/>
            <a:ext cx="5029200" cy="4044950"/>
          </a:xfrm>
          <a:prstGeom prst="rect">
            <a:avLst/>
          </a:prstGeom>
        </p:spPr>
      </p:pic>
    </p:spTree>
    <p:extLst>
      <p:ext uri="{BB962C8B-B14F-4D97-AF65-F5344CB8AC3E}">
        <p14:creationId xmlns:p14="http://schemas.microsoft.com/office/powerpoint/2010/main" val="35382681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Content Placeholder 1"/>
          <p:cNvSpPr>
            <a:spLocks noGrp="1"/>
          </p:cNvSpPr>
          <p:nvPr>
            <p:ph sz="half" idx="2"/>
          </p:nvPr>
        </p:nvSpPr>
        <p:spPr>
          <a:xfrm>
            <a:off x="171332" y="989945"/>
            <a:ext cx="11708881" cy="2526345"/>
          </a:xfrm>
        </p:spPr>
        <p:txBody>
          <a:bodyPr>
            <a:noAutofit/>
          </a:bodyPr>
          <a:lstStyle/>
          <a:p>
            <a:pPr>
              <a:defRPr/>
            </a:pPr>
            <a:r>
              <a:rPr lang="fi-FI" altLang="fi-FI" sz="1600" b="1" dirty="0"/>
              <a:t>Satakunnan talouden peruspilarit näyttävät kärsineen vaihtelevasti koronakriisistä vuoden 2020 loppuun mennessä. Pahimmat uhkakuvat eivät kuitenkaan näyttäisi toteutuneen. Talous on supistunut hieman vähemmän kuin maassa keskimäärin. Syynä on lähinnä palvelualojen parempi veto. Myös elintärkeä vientiteollisuus on selvinnyt osin lievemmin vaurioin kuin valtakunnallisesti, sillä teknologiateollisuuden vienti kasvoi Satakunnassa edelleen kohisten ja koko ajan voimistuen loppuvuoden ajan värimetallien ja meriteollisuuden vetäminä. Sen sijaan metsäteollisuuden tila on edelleen heikko paperin kysynnän laskun myötä. Sellu ja sahatavara käyvät kuitenkin paperia paremmin kaupaksi. </a:t>
            </a:r>
          </a:p>
          <a:p>
            <a:pPr>
              <a:defRPr/>
            </a:pPr>
            <a:r>
              <a:rPr lang="fi-FI" altLang="fi-FI" sz="1600" b="1" dirty="0"/>
              <a:t>Satakunnan valopilkkuja olivat vuoden 2020 heinä-joulukuussa edelleen metallien jalostus sekä meriteollisuus, joiden liikevaihto kohosi, meriteollisuudessa tuntuvastikin. Myös kaupan ja luovien alojen liikevaihto ponnisti plussalle. Muissa palveluissa kirjattiin laskua, majoitus- ja ravitsemistoiminnassa roimastikin. Sen sijaan kestomenestyjän, automaatio- ja robotiikkaklusterin, liikevaihto laski jyrkästi, joskin mahdollisena syynä on tilausten laskutusaikataulut. Tähän viittaa myös henkilöstömäärän hyvin lievä lasku. Myös muun teknologiateollisuuden tila on hyvin alavireinen. Maakunnan kemianteollisuuden suhdanteet piirtyvät yhä hyvin synkkinä </a:t>
            </a:r>
            <a:r>
              <a:rPr lang="fi-FI" altLang="fi-FI" sz="1600" b="1" dirty="0" err="1"/>
              <a:t>Venatorin</a:t>
            </a:r>
            <a:r>
              <a:rPr lang="fi-FI" altLang="fi-FI" sz="1600" b="1" dirty="0"/>
              <a:t> hiipumisen myötä. Sen sijaan elintarviketeollisuus pärjäsi suhteellisen hyvin loppuvuonna, sillä liikevaihto ei laskenut kovin paljoa. Kaikkiaan teollisuuden alakohtainen vaihtelu on ollut huomattavaa ja Satakunnan kehitys poikkeaa monilta osin muusta maasta. Rakentamisen liikevaihto tippui hieman loppuvuonna. </a:t>
            </a:r>
          </a:p>
        </p:txBody>
      </p:sp>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4D88758-6F26-4E0F-8C14-550F5C0188B8}" type="slidenum">
              <a:rPr lang="fi-FI" altLang="fi-FI" smtClean="0">
                <a:solidFill>
                  <a:schemeClr val="bg1"/>
                </a:solidFill>
              </a:rPr>
              <a:pPr/>
              <a:t>21</a:t>
            </a:fld>
            <a:endParaRPr lang="fi-FI" altLang="fi-FI">
              <a:solidFill>
                <a:schemeClr val="bg1"/>
              </a:solidFill>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311787" y="-9580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fi-FI" sz="2700" b="1" cap="all" spc="-50" dirty="0">
                <a:solidFill>
                  <a:srgbClr val="0070C0"/>
                </a:solidFill>
                <a:effectLst>
                  <a:outerShdw blurRad="38100" dist="38100" dir="2700000" algn="tl">
                    <a:srgbClr val="000000">
                      <a:alpha val="43137"/>
                    </a:srgbClr>
                  </a:outerShdw>
                </a:effectLst>
              </a:rPr>
              <a:t>Satakunnan </a:t>
            </a:r>
            <a:r>
              <a:rPr lang="en-GB" altLang="fi-FI" sz="2700" b="1" cap="all" spc="-50" dirty="0" err="1">
                <a:solidFill>
                  <a:srgbClr val="0070C0"/>
                </a:solidFill>
                <a:effectLst>
                  <a:outerShdw blurRad="38100" dist="38100" dir="2700000" algn="tl">
                    <a:srgbClr val="000000">
                      <a:alpha val="43137"/>
                    </a:srgbClr>
                  </a:outerShdw>
                </a:effectLst>
              </a:rPr>
              <a:t>talouskehitys</a:t>
            </a:r>
            <a:r>
              <a:rPr lang="en-GB" altLang="fi-FI" sz="2700" b="1" cap="all" spc="-50" dirty="0">
                <a:solidFill>
                  <a:srgbClr val="0070C0"/>
                </a:solidFill>
                <a:effectLst>
                  <a:outerShdw blurRad="38100" dist="38100" dir="2700000" algn="tl">
                    <a:srgbClr val="000000">
                      <a:alpha val="43137"/>
                    </a:srgbClr>
                  </a:outerShdw>
                </a:effectLst>
              </a:rPr>
              <a:t> </a:t>
            </a:r>
            <a:r>
              <a:rPr lang="en-GB" altLang="fi-FI" sz="2700" b="1" cap="all" spc="-50" dirty="0" err="1">
                <a:solidFill>
                  <a:srgbClr val="0070C0"/>
                </a:solidFill>
                <a:effectLst>
                  <a:outerShdw blurRad="38100" dist="38100" dir="2700000" algn="tl">
                    <a:srgbClr val="000000">
                      <a:alpha val="43137"/>
                    </a:srgbClr>
                  </a:outerShdw>
                </a:effectLst>
              </a:rPr>
              <a:t>heinä−joulukuu</a:t>
            </a:r>
            <a:r>
              <a:rPr lang="en-GB" altLang="fi-FI" sz="2700" b="1" cap="all" spc="-50" dirty="0">
                <a:solidFill>
                  <a:srgbClr val="0070C0"/>
                </a:solidFill>
                <a:effectLst>
                  <a:outerShdw blurRad="38100" dist="38100" dir="2700000" algn="tl">
                    <a:srgbClr val="000000">
                      <a:alpha val="43137"/>
                    </a:srgbClr>
                  </a:outerShdw>
                </a:effectLst>
              </a:rPr>
              <a:t> 2020: </a:t>
            </a:r>
          </a:p>
          <a:p>
            <a:r>
              <a:rPr lang="en-GB" altLang="fi-FI" sz="2700" b="1" cap="all" spc="-50" dirty="0" err="1">
                <a:solidFill>
                  <a:srgbClr val="0070C0"/>
                </a:solidFill>
                <a:effectLst>
                  <a:outerShdw blurRad="38100" dist="38100" dir="2700000" algn="tl">
                    <a:srgbClr val="000000">
                      <a:alpha val="43137"/>
                    </a:srgbClr>
                  </a:outerShdw>
                </a:effectLst>
              </a:rPr>
              <a:t>Liikevaihdon</a:t>
            </a:r>
            <a:r>
              <a:rPr lang="en-GB" altLang="fi-FI" sz="2700" b="1" cap="all" spc="-50" dirty="0">
                <a:solidFill>
                  <a:srgbClr val="0070C0"/>
                </a:solidFill>
                <a:effectLst>
                  <a:outerShdw blurRad="38100" dist="38100" dir="2700000" algn="tl">
                    <a:srgbClr val="000000">
                      <a:alpha val="43137"/>
                    </a:srgbClr>
                  </a:outerShdw>
                </a:effectLst>
              </a:rPr>
              <a:t> </a:t>
            </a:r>
            <a:r>
              <a:rPr lang="en-GB" altLang="fi-FI" sz="2700" b="1" cap="all" spc="-50" dirty="0" err="1">
                <a:solidFill>
                  <a:srgbClr val="0070C0"/>
                </a:solidFill>
                <a:effectLst>
                  <a:outerShdw blurRad="38100" dist="38100" dir="2700000" algn="tl">
                    <a:srgbClr val="000000">
                      <a:alpha val="43137"/>
                    </a:srgbClr>
                  </a:outerShdw>
                </a:effectLst>
              </a:rPr>
              <a:t>ja</a:t>
            </a:r>
            <a:r>
              <a:rPr lang="en-GB" altLang="fi-FI" sz="2700" b="1" cap="all" spc="-50" dirty="0">
                <a:solidFill>
                  <a:srgbClr val="0070C0"/>
                </a:solidFill>
                <a:effectLst>
                  <a:outerShdw blurRad="38100" dist="38100" dir="2700000" algn="tl">
                    <a:srgbClr val="000000">
                      <a:alpha val="43137"/>
                    </a:srgbClr>
                  </a:outerShdw>
                </a:effectLst>
              </a:rPr>
              <a:t> </a:t>
            </a:r>
            <a:r>
              <a:rPr lang="en-GB" altLang="fi-FI" sz="2700" b="1" cap="all" spc="-50" dirty="0" err="1">
                <a:solidFill>
                  <a:srgbClr val="0070C0"/>
                </a:solidFill>
                <a:effectLst>
                  <a:outerShdw blurRad="38100" dist="38100" dir="2700000" algn="tl">
                    <a:srgbClr val="000000">
                      <a:alpha val="43137"/>
                    </a:srgbClr>
                  </a:outerShdw>
                </a:effectLst>
              </a:rPr>
              <a:t>viennin</a:t>
            </a:r>
            <a:r>
              <a:rPr lang="en-GB" altLang="fi-FI" sz="2700" b="1" cap="all" spc="-50" dirty="0">
                <a:solidFill>
                  <a:srgbClr val="0070C0"/>
                </a:solidFill>
                <a:effectLst>
                  <a:outerShdw blurRad="38100" dist="38100" dir="2700000" algn="tl">
                    <a:srgbClr val="000000">
                      <a:alpha val="43137"/>
                    </a:srgbClr>
                  </a:outerShdw>
                </a:effectLst>
              </a:rPr>
              <a:t> </a:t>
            </a:r>
            <a:r>
              <a:rPr lang="en-GB" altLang="fi-FI" sz="2700" b="1" cap="all" spc="-50" dirty="0" err="1">
                <a:solidFill>
                  <a:srgbClr val="0070C0"/>
                </a:solidFill>
                <a:effectLst>
                  <a:outerShdw blurRad="38100" dist="38100" dir="2700000" algn="tl">
                    <a:srgbClr val="000000">
                      <a:alpha val="43137"/>
                    </a:srgbClr>
                  </a:outerShdw>
                </a:effectLst>
              </a:rPr>
              <a:t>yleiskatsaus</a:t>
            </a:r>
            <a:endParaRPr lang="en-US" altLang="fi-FI" sz="2700" b="1" cap="all" spc="-50" dirty="0">
              <a:solidFill>
                <a:srgbClr val="0070C0"/>
              </a:solidFill>
              <a:effectLst>
                <a:outerShdw blurRad="38100" dist="38100" dir="2700000" algn="tl">
                  <a:srgbClr val="000000">
                    <a:alpha val="43137"/>
                  </a:srgbClr>
                </a:outerShdw>
              </a:effectLst>
            </a:endParaRPr>
          </a:p>
        </p:txBody>
      </p:sp>
      <p:pic>
        <p:nvPicPr>
          <p:cNvPr id="51" name="Picture 50">
            <a:extLst>
              <a:ext uri="{FF2B5EF4-FFF2-40B4-BE49-F238E27FC236}">
                <a16:creationId xmlns:a16="http://schemas.microsoft.com/office/drawing/2014/main" id="{5E45CC9A-6FE2-45FD-93A3-774A37873141}"/>
              </a:ext>
            </a:extLst>
          </p:cNvPr>
          <p:cNvPicPr>
            <a:picLocks noChangeAspect="1"/>
          </p:cNvPicPr>
          <p:nvPr/>
        </p:nvPicPr>
        <p:blipFill>
          <a:blip r:embed="rId2"/>
          <a:stretch>
            <a:fillRect/>
          </a:stretch>
        </p:blipFill>
        <p:spPr>
          <a:xfrm>
            <a:off x="9982200" y="120134"/>
            <a:ext cx="2044173" cy="534499"/>
          </a:xfrm>
          <a:prstGeom prst="rect">
            <a:avLst/>
          </a:prstGeom>
        </p:spPr>
      </p:pic>
      <p:pic>
        <p:nvPicPr>
          <p:cNvPr id="6" name="Picture 2">
            <a:extLst>
              <a:ext uri="{FF2B5EF4-FFF2-40B4-BE49-F238E27FC236}">
                <a16:creationId xmlns:a16="http://schemas.microsoft.com/office/drawing/2014/main" id="{4174F97F-4CEC-4B41-B63A-52F25E033A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132" y="4299466"/>
            <a:ext cx="4298950" cy="260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
            <a:extLst>
              <a:ext uri="{FF2B5EF4-FFF2-40B4-BE49-F238E27FC236}">
                <a16:creationId xmlns:a16="http://schemas.microsoft.com/office/drawing/2014/main" id="{695DD03B-4324-4D0C-9332-9205BA762C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73376" y="4380590"/>
            <a:ext cx="4298950" cy="260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22823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Content Placeholder 1"/>
          <p:cNvSpPr>
            <a:spLocks noGrp="1"/>
          </p:cNvSpPr>
          <p:nvPr>
            <p:ph sz="half" idx="2"/>
          </p:nvPr>
        </p:nvSpPr>
        <p:spPr>
          <a:xfrm>
            <a:off x="126057" y="905457"/>
            <a:ext cx="11755156" cy="3275261"/>
          </a:xfrm>
        </p:spPr>
        <p:txBody>
          <a:bodyPr>
            <a:noAutofit/>
          </a:bodyPr>
          <a:lstStyle/>
          <a:p>
            <a:pPr>
              <a:defRPr/>
            </a:pPr>
            <a:r>
              <a:rPr lang="fi-FI" altLang="fi-FI" sz="1600" b="1" dirty="0"/>
              <a:t>Tilastokeskuksen tuoreimpien suhdannetietojen mukaan Satakunnan yritysten yhteenlaskettu liikevaihto laski vuoden 2020 heinä–joulukuussa 3,4 % vuoden 2019 vastaavaan aikaan verrattuna. Koko maassa laskua kirjattiin vastaavasti 3,9 %. Ero selittyy palvelualojen sekä metallien jalostuksen ja todennäköisesti myös meriteollisuuden paremmalla vedolla. Näiden kahden metallialan voimistuva kasvu vaikutti koko aluetalouden liikevaihdon laskun loivenemiseen vuodenvaihdetta kohden. Kuitenkin koneiden ja laitteiden sekä metalli- ja sähkötuotteiden valmistuksessa loppuvuosi jäi hyvin heikoksi. Rakentaminen hiipui maakunnassa samaa tahtia muun maan kanssa.</a:t>
            </a:r>
          </a:p>
          <a:p>
            <a:pPr>
              <a:defRPr/>
            </a:pPr>
            <a:r>
              <a:rPr lang="fi-FI" altLang="fi-FI" sz="1600" b="1" dirty="0"/>
              <a:t>Puolet maakunnan yrityksistä saavutti heinä-joulukuussa liikevaihdon kasvua. Suunnilleen 36 % yrityksistä ylsi vähintään 15 %:n nousuun. Siten koronakriisissäkin moni yritys kykeni menestymään. Toimiala- ja yrityskohtainen vaihtelu on ollut merkittävää. Heinä-syyskuussa eniten laski yli 20 henkilön yritysten liikevaihto, 6,6 %. Alle viiden hengen yritysten lasku jäi 2,7 %:iin ja 5-19 työntekijän 4,3 %:iin. Loka-joulukuussa alle viiden henkilön yritysten liikevaihto laski 5 %, mutta sitä suurempien enää 1,4 %. Suurin muutosvaikutus on kuitenkin ollut yli 20 hengen yrityksillä, jotka toimivat lähinnä teollisuudessa. Alle viisi vuotta toimineiden yritysten liikevaihto kasvoi keskimäärin 35 %:n verran, mutta yli viisi vuotta toimineiden aleni 4,5 %. </a:t>
            </a:r>
          </a:p>
          <a:p>
            <a:pPr>
              <a:defRPr/>
            </a:pPr>
            <a:r>
              <a:rPr lang="fi-FI" altLang="fi-FI" sz="1600" b="1" dirty="0"/>
              <a:t>Koko maassa keskimäärin teknologiateollisuuden ja palveluiden heikompi kehitys loppuvuonna 2020 tiputti liikevaihdon laskun Satakuntaa hieman syvemmäksi. Kemian- ja metsäteollisuudessa, koneiden ja laitteiden sekä metalli-, elektroniikka- ja sähkötuotteiden valmistuksessa loppuvuosi 2020 sujui valtakunnallisesti Satakuntaa valoisammin. Osassa näistäkin liikevaihto laski jopa tuntuvasti. Lisäksi erityisen suuret vauriot syntyivät majoitus- ja ravitsemistoimintaan, jonka liikevaihdosta hävisi yli neljännes. </a:t>
            </a:r>
          </a:p>
        </p:txBody>
      </p:sp>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4D88758-6F26-4E0F-8C14-550F5C0188B8}" type="slidenum">
              <a:rPr lang="fi-FI" altLang="fi-FI" smtClean="0">
                <a:solidFill>
                  <a:schemeClr val="bg1"/>
                </a:solidFill>
              </a:rPr>
              <a:pPr/>
              <a:t>22</a:t>
            </a:fld>
            <a:endParaRPr lang="fi-FI" altLang="fi-FI">
              <a:solidFill>
                <a:schemeClr val="bg1"/>
              </a:solidFill>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397166" y="-13097"/>
            <a:ext cx="10515600" cy="90951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fi-FI" sz="2700" b="1" cap="all" spc="-50" dirty="0">
                <a:solidFill>
                  <a:srgbClr val="0070C0"/>
                </a:solidFill>
                <a:effectLst>
                  <a:outerShdw blurRad="38100" dist="38100" dir="2700000" algn="tl">
                    <a:srgbClr val="000000">
                      <a:alpha val="43137"/>
                    </a:srgbClr>
                  </a:outerShdw>
                </a:effectLst>
              </a:rPr>
              <a:t>Satakunnan </a:t>
            </a:r>
            <a:r>
              <a:rPr lang="en-GB" altLang="fi-FI" sz="2700" b="1" cap="all" spc="-50" dirty="0" err="1">
                <a:solidFill>
                  <a:srgbClr val="0070C0"/>
                </a:solidFill>
                <a:effectLst>
                  <a:outerShdw blurRad="38100" dist="38100" dir="2700000" algn="tl">
                    <a:srgbClr val="000000">
                      <a:alpha val="43137"/>
                    </a:srgbClr>
                  </a:outerShdw>
                </a:effectLst>
              </a:rPr>
              <a:t>talouskehitys</a:t>
            </a:r>
            <a:r>
              <a:rPr lang="en-GB" altLang="fi-FI" sz="2700" b="1" cap="all" spc="-50" dirty="0">
                <a:solidFill>
                  <a:srgbClr val="0070C0"/>
                </a:solidFill>
                <a:effectLst>
                  <a:outerShdw blurRad="38100" dist="38100" dir="2700000" algn="tl">
                    <a:srgbClr val="000000">
                      <a:alpha val="43137"/>
                    </a:srgbClr>
                  </a:outerShdw>
                </a:effectLst>
              </a:rPr>
              <a:t> </a:t>
            </a:r>
            <a:r>
              <a:rPr lang="en-GB" altLang="fi-FI" sz="2700" b="1" cap="all" spc="-50" dirty="0" err="1">
                <a:solidFill>
                  <a:srgbClr val="0070C0"/>
                </a:solidFill>
                <a:effectLst>
                  <a:outerShdw blurRad="38100" dist="38100" dir="2700000" algn="tl">
                    <a:srgbClr val="000000">
                      <a:alpha val="43137"/>
                    </a:srgbClr>
                  </a:outerShdw>
                </a:effectLst>
              </a:rPr>
              <a:t>heinä−joulukuu</a:t>
            </a:r>
            <a:r>
              <a:rPr lang="en-GB" altLang="fi-FI" sz="2700" b="1" cap="all" spc="-50" dirty="0">
                <a:solidFill>
                  <a:srgbClr val="0070C0"/>
                </a:solidFill>
                <a:effectLst>
                  <a:outerShdw blurRad="38100" dist="38100" dir="2700000" algn="tl">
                    <a:srgbClr val="000000">
                      <a:alpha val="43137"/>
                    </a:srgbClr>
                  </a:outerShdw>
                </a:effectLst>
              </a:rPr>
              <a:t> 2020: </a:t>
            </a:r>
            <a:r>
              <a:rPr lang="en-GB" altLang="fi-FI" sz="2700" b="1" cap="all" spc="-50" dirty="0" err="1">
                <a:solidFill>
                  <a:srgbClr val="0070C0"/>
                </a:solidFill>
                <a:effectLst>
                  <a:outerShdw blurRad="38100" dist="38100" dir="2700000" algn="tl">
                    <a:srgbClr val="000000">
                      <a:alpha val="43137"/>
                    </a:srgbClr>
                  </a:outerShdw>
                </a:effectLst>
              </a:rPr>
              <a:t>liikevaihto</a:t>
            </a:r>
            <a:endParaRPr lang="en-US" altLang="fi-FI" sz="2700" b="1" cap="all" spc="-50" dirty="0">
              <a:solidFill>
                <a:srgbClr val="0070C0"/>
              </a:solidFill>
              <a:effectLst>
                <a:outerShdw blurRad="38100" dist="38100" dir="2700000" algn="tl">
                  <a:srgbClr val="000000">
                    <a:alpha val="43137"/>
                  </a:srgbClr>
                </a:outerShdw>
              </a:effectLst>
            </a:endParaRPr>
          </a:p>
        </p:txBody>
      </p:sp>
      <p:pic>
        <p:nvPicPr>
          <p:cNvPr id="51" name="Picture 50">
            <a:extLst>
              <a:ext uri="{FF2B5EF4-FFF2-40B4-BE49-F238E27FC236}">
                <a16:creationId xmlns:a16="http://schemas.microsoft.com/office/drawing/2014/main" id="{5E45CC9A-6FE2-45FD-93A3-774A37873141}"/>
              </a:ext>
            </a:extLst>
          </p:cNvPr>
          <p:cNvPicPr>
            <a:picLocks noChangeAspect="1"/>
          </p:cNvPicPr>
          <p:nvPr/>
        </p:nvPicPr>
        <p:blipFill>
          <a:blip r:embed="rId2"/>
          <a:stretch>
            <a:fillRect/>
          </a:stretch>
        </p:blipFill>
        <p:spPr>
          <a:xfrm>
            <a:off x="9982200" y="120134"/>
            <a:ext cx="2044173" cy="534499"/>
          </a:xfrm>
          <a:prstGeom prst="rect">
            <a:avLst/>
          </a:prstGeom>
        </p:spPr>
      </p:pic>
      <p:pic>
        <p:nvPicPr>
          <p:cNvPr id="11" name="Picture 10">
            <a:extLst>
              <a:ext uri="{FF2B5EF4-FFF2-40B4-BE49-F238E27FC236}">
                <a16:creationId xmlns:a16="http://schemas.microsoft.com/office/drawing/2014/main" id="{BFE92E80-5313-429C-84D0-0B78625E7D74}"/>
              </a:ext>
            </a:extLst>
          </p:cNvPr>
          <p:cNvPicPr>
            <a:picLocks noChangeAspect="1"/>
          </p:cNvPicPr>
          <p:nvPr/>
        </p:nvPicPr>
        <p:blipFill>
          <a:blip r:embed="rId3"/>
          <a:stretch>
            <a:fillRect/>
          </a:stretch>
        </p:blipFill>
        <p:spPr>
          <a:xfrm>
            <a:off x="511175" y="4892474"/>
            <a:ext cx="7854950" cy="1327150"/>
          </a:xfrm>
          <a:prstGeom prst="rect">
            <a:avLst/>
          </a:prstGeom>
        </p:spPr>
      </p:pic>
    </p:spTree>
    <p:extLst>
      <p:ext uri="{BB962C8B-B14F-4D97-AF65-F5344CB8AC3E}">
        <p14:creationId xmlns:p14="http://schemas.microsoft.com/office/powerpoint/2010/main" val="19814625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Content Placeholder 1"/>
          <p:cNvSpPr>
            <a:spLocks noGrp="1"/>
          </p:cNvSpPr>
          <p:nvPr>
            <p:ph sz="half" idx="2"/>
          </p:nvPr>
        </p:nvSpPr>
        <p:spPr>
          <a:xfrm>
            <a:off x="478745" y="1356540"/>
            <a:ext cx="5321980" cy="2523584"/>
          </a:xfrm>
        </p:spPr>
        <p:txBody>
          <a:bodyPr>
            <a:noAutofit/>
          </a:bodyPr>
          <a:lstStyle/>
          <a:p>
            <a:pPr>
              <a:defRPr/>
            </a:pPr>
            <a:r>
              <a:rPr lang="fi-FI" altLang="fi-FI" sz="1600" b="1" dirty="0"/>
              <a:t>Kaikkien yritysten yhteenlaskettu liikevaihto kääntyi laskuun Satakunnan seutukunnissa suurin piirtein vuoden 2019 keväällä. Lasku syveni loppuvuoden aikana. Suurin lasku kirjattiin Pohjois-Satakunnassa, kenties osin Kankaanpää Worksin lakkautuksen vuoksi. Porin seutukunnassa vuoden 2020 tammi-syyskuun kehitys oli selvästi muita alueita suotuisampaa metallien jalostuksen myötätuulen ansiosta. Liikevaihto kasvoi vuoden 2020 alussa kääntyen laskuun huhti-syyskuussa, mutta pudotusta kirjattiin vähemmän kuin valtakunnallisesti. Rauman seudulla kehitys oli jonkin verran maan keskitasoa synkempää vuoden 2020 kolmen ensimmäisen neljänneksen aikana osin paperiteollisuuden supistumisen vuoksi. Pohjois-Satakunnassa jäätiin myös hieman alle maan keskiarvon. </a:t>
            </a:r>
          </a:p>
        </p:txBody>
      </p:sp>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4D88758-6F26-4E0F-8C14-550F5C0188B8}" type="slidenum">
              <a:rPr lang="fi-FI" altLang="fi-FI" smtClean="0">
                <a:solidFill>
                  <a:schemeClr val="bg1"/>
                </a:solidFill>
              </a:rPr>
              <a:pPr/>
              <a:t>23</a:t>
            </a:fld>
            <a:endParaRPr lang="fi-FI" altLang="fi-FI">
              <a:solidFill>
                <a:schemeClr val="bg1"/>
              </a:solidFill>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625766" y="12013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fi-FI" sz="2700" b="1" cap="all" spc="-50" dirty="0">
                <a:solidFill>
                  <a:srgbClr val="0070C0"/>
                </a:solidFill>
                <a:effectLst>
                  <a:outerShdw blurRad="38100" dist="38100" dir="2700000" algn="tl">
                    <a:srgbClr val="000000">
                      <a:alpha val="43137"/>
                    </a:srgbClr>
                  </a:outerShdw>
                </a:effectLst>
              </a:rPr>
              <a:t>Satakunnan </a:t>
            </a:r>
            <a:r>
              <a:rPr lang="en-GB" altLang="fi-FI" sz="2700" b="1" cap="all" spc="-50" dirty="0" err="1">
                <a:solidFill>
                  <a:srgbClr val="0070C0"/>
                </a:solidFill>
                <a:effectLst>
                  <a:outerShdw blurRad="38100" dist="38100" dir="2700000" algn="tl">
                    <a:srgbClr val="000000">
                      <a:alpha val="43137"/>
                    </a:srgbClr>
                  </a:outerShdw>
                </a:effectLst>
              </a:rPr>
              <a:t>talouskehitys</a:t>
            </a:r>
            <a:r>
              <a:rPr lang="en-GB" altLang="fi-FI" sz="2700" b="1" cap="all" spc="-50" dirty="0">
                <a:solidFill>
                  <a:srgbClr val="0070C0"/>
                </a:solidFill>
                <a:effectLst>
                  <a:outerShdw blurRad="38100" dist="38100" dir="2700000" algn="tl">
                    <a:srgbClr val="000000">
                      <a:alpha val="43137"/>
                    </a:srgbClr>
                  </a:outerShdw>
                </a:effectLst>
              </a:rPr>
              <a:t> 2020: </a:t>
            </a:r>
          </a:p>
          <a:p>
            <a:r>
              <a:rPr lang="en-GB" altLang="fi-FI" sz="2700" b="1" cap="all" spc="-50" dirty="0" err="1">
                <a:solidFill>
                  <a:srgbClr val="0070C0"/>
                </a:solidFill>
                <a:effectLst>
                  <a:outerShdw blurRad="38100" dist="38100" dir="2700000" algn="tl">
                    <a:srgbClr val="000000">
                      <a:alpha val="43137"/>
                    </a:srgbClr>
                  </a:outerShdw>
                </a:effectLst>
              </a:rPr>
              <a:t>Liikevaihto</a:t>
            </a:r>
            <a:r>
              <a:rPr lang="en-GB" altLang="fi-FI" sz="2700" b="1" cap="all" spc="-50" dirty="0">
                <a:solidFill>
                  <a:srgbClr val="0070C0"/>
                </a:solidFill>
                <a:effectLst>
                  <a:outerShdw blurRad="38100" dist="38100" dir="2700000" algn="tl">
                    <a:srgbClr val="000000">
                      <a:alpha val="43137"/>
                    </a:srgbClr>
                  </a:outerShdw>
                </a:effectLst>
              </a:rPr>
              <a:t> </a:t>
            </a:r>
            <a:r>
              <a:rPr lang="en-GB" altLang="fi-FI" sz="2700" b="1" cap="all" spc="-50" dirty="0" err="1">
                <a:solidFill>
                  <a:srgbClr val="0070C0"/>
                </a:solidFill>
                <a:effectLst>
                  <a:outerShdw blurRad="38100" dist="38100" dir="2700000" algn="tl">
                    <a:srgbClr val="000000">
                      <a:alpha val="43137"/>
                    </a:srgbClr>
                  </a:outerShdw>
                </a:effectLst>
              </a:rPr>
              <a:t>seutukunnittain</a:t>
            </a:r>
            <a:endParaRPr lang="en-US" altLang="fi-FI" sz="2700" b="1" cap="all" spc="-50" dirty="0">
              <a:solidFill>
                <a:srgbClr val="0070C0"/>
              </a:solidFill>
              <a:effectLst>
                <a:outerShdw blurRad="38100" dist="38100" dir="2700000" algn="tl">
                  <a:srgbClr val="000000">
                    <a:alpha val="43137"/>
                  </a:srgbClr>
                </a:outerShdw>
              </a:effectLst>
            </a:endParaRPr>
          </a:p>
        </p:txBody>
      </p:sp>
      <p:pic>
        <p:nvPicPr>
          <p:cNvPr id="51" name="Picture 50">
            <a:extLst>
              <a:ext uri="{FF2B5EF4-FFF2-40B4-BE49-F238E27FC236}">
                <a16:creationId xmlns:a16="http://schemas.microsoft.com/office/drawing/2014/main" id="{5E45CC9A-6FE2-45FD-93A3-774A37873141}"/>
              </a:ext>
            </a:extLst>
          </p:cNvPr>
          <p:cNvPicPr>
            <a:picLocks noChangeAspect="1"/>
          </p:cNvPicPr>
          <p:nvPr/>
        </p:nvPicPr>
        <p:blipFill>
          <a:blip r:embed="rId2"/>
          <a:stretch>
            <a:fillRect/>
          </a:stretch>
        </p:blipFill>
        <p:spPr>
          <a:xfrm>
            <a:off x="9982200" y="120134"/>
            <a:ext cx="2044173" cy="534499"/>
          </a:xfrm>
          <a:prstGeom prst="rect">
            <a:avLst/>
          </a:prstGeom>
        </p:spPr>
      </p:pic>
      <p:pic>
        <p:nvPicPr>
          <p:cNvPr id="9" name="Picture 2">
            <a:extLst>
              <a:ext uri="{FF2B5EF4-FFF2-40B4-BE49-F238E27FC236}">
                <a16:creationId xmlns:a16="http://schemas.microsoft.com/office/drawing/2014/main" id="{86CF985B-C441-407D-9B27-EEA46DB242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005919"/>
            <a:ext cx="5192387" cy="3155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B1EB5C9D-462F-4798-979D-5DF506DE5186}"/>
              </a:ext>
            </a:extLst>
          </p:cNvPr>
          <p:cNvPicPr>
            <a:picLocks noChangeAspect="1"/>
          </p:cNvPicPr>
          <p:nvPr/>
        </p:nvPicPr>
        <p:blipFill>
          <a:blip r:embed="rId4"/>
          <a:stretch>
            <a:fillRect/>
          </a:stretch>
        </p:blipFill>
        <p:spPr>
          <a:xfrm>
            <a:off x="803275" y="4723352"/>
            <a:ext cx="9004300" cy="1301750"/>
          </a:xfrm>
          <a:prstGeom prst="rect">
            <a:avLst/>
          </a:prstGeom>
        </p:spPr>
      </p:pic>
    </p:spTree>
    <p:extLst>
      <p:ext uri="{BB962C8B-B14F-4D97-AF65-F5344CB8AC3E}">
        <p14:creationId xmlns:p14="http://schemas.microsoft.com/office/powerpoint/2010/main" val="2343266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4D88758-6F26-4E0F-8C14-550F5C0188B8}" type="slidenum">
              <a:rPr kumimoji="0" lang="fi-FI" altLang="fi-FI"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fi-FI" altLang="fi-FI"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171487" y="-75128"/>
            <a:ext cx="10515600" cy="86842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kumimoji="0" lang="en-GB" altLang="fi-FI" sz="2700" b="1" i="0" u="none" strike="noStrike" kern="1200" cap="all" spc="-50" normalizeH="0" baseline="0" noProof="0" dirty="0">
                <a:ln>
                  <a:noFill/>
                </a:ln>
                <a:solidFill>
                  <a:srgbClr val="FFC000"/>
                </a:solidFill>
                <a:effectLst>
                  <a:outerShdw blurRad="38100" dist="38100" dir="2700000" algn="tl">
                    <a:srgbClr val="000000">
                      <a:alpha val="43137"/>
                    </a:srgbClr>
                  </a:outerShdw>
                </a:effectLst>
                <a:uLnTx/>
                <a:uFillTx/>
                <a:latin typeface="Calibri Light" panose="020F0302020204030204"/>
                <a:ea typeface="+mj-ea"/>
                <a:cs typeface="+mj-cs"/>
              </a:rPr>
              <a:t>Satakunnan </a:t>
            </a:r>
            <a:r>
              <a:rPr kumimoji="0" lang="en-GB" altLang="fi-FI" sz="2700" b="1" i="0" u="none" strike="noStrike" kern="1200" cap="all" spc="-50" normalizeH="0" baseline="0" noProof="0" dirty="0" err="1">
                <a:ln>
                  <a:noFill/>
                </a:ln>
                <a:solidFill>
                  <a:srgbClr val="FFC000"/>
                </a:solidFill>
                <a:effectLst>
                  <a:outerShdw blurRad="38100" dist="38100" dir="2700000" algn="tl">
                    <a:srgbClr val="000000">
                      <a:alpha val="43137"/>
                    </a:srgbClr>
                  </a:outerShdw>
                </a:effectLst>
                <a:uLnTx/>
                <a:uFillTx/>
                <a:latin typeface="Calibri Light" panose="020F0302020204030204"/>
                <a:ea typeface="+mj-ea"/>
                <a:cs typeface="+mj-cs"/>
              </a:rPr>
              <a:t>talouskehitys</a:t>
            </a:r>
            <a:r>
              <a:rPr kumimoji="0" lang="en-GB" altLang="fi-FI" sz="2700" b="1" i="0" u="none" strike="noStrike" kern="1200" cap="all" spc="-50" normalizeH="0" baseline="0" noProof="0" dirty="0">
                <a:ln>
                  <a:noFill/>
                </a:ln>
                <a:solidFill>
                  <a:srgbClr val="FFC000"/>
                </a:solidFill>
                <a:effectLst>
                  <a:outerShdw blurRad="38100" dist="38100" dir="2700000" algn="tl">
                    <a:srgbClr val="000000">
                      <a:alpha val="43137"/>
                    </a:srgbClr>
                  </a:outerShdw>
                </a:effectLst>
                <a:uLnTx/>
                <a:uFillTx/>
                <a:latin typeface="Calibri Light" panose="020F0302020204030204"/>
                <a:ea typeface="+mj-ea"/>
                <a:cs typeface="+mj-cs"/>
              </a:rPr>
              <a:t> </a:t>
            </a:r>
            <a:r>
              <a:rPr kumimoji="0" lang="en-GB" altLang="fi-FI" sz="2700" b="1" i="0" u="none" strike="noStrike" kern="1200" cap="all" spc="-50" normalizeH="0" baseline="0" noProof="0" dirty="0" err="1">
                <a:ln>
                  <a:noFill/>
                </a:ln>
                <a:solidFill>
                  <a:srgbClr val="FFC000"/>
                </a:solidFill>
                <a:effectLst>
                  <a:outerShdw blurRad="38100" dist="38100" dir="2700000" algn="tl">
                    <a:srgbClr val="000000">
                      <a:alpha val="43137"/>
                    </a:srgbClr>
                  </a:outerShdw>
                </a:effectLst>
                <a:uLnTx/>
                <a:uFillTx/>
                <a:latin typeface="Calibri Light" panose="020F0302020204030204"/>
                <a:ea typeface="+mj-ea"/>
                <a:cs typeface="+mj-cs"/>
              </a:rPr>
              <a:t>heinä</a:t>
            </a:r>
            <a:r>
              <a:rPr lang="en-GB" altLang="fi-FI" sz="2700" b="1" cap="all" spc="-50" dirty="0">
                <a:solidFill>
                  <a:srgbClr val="FFC000"/>
                </a:solidFill>
                <a:effectLst>
                  <a:outerShdw blurRad="38100" dist="38100" dir="2700000" algn="tl">
                    <a:srgbClr val="000000">
                      <a:alpha val="43137"/>
                    </a:srgbClr>
                  </a:outerShdw>
                </a:effectLst>
                <a:latin typeface="Calibri Light" panose="020F0302020204030204"/>
              </a:rPr>
              <a:t>−</a:t>
            </a:r>
            <a:r>
              <a:rPr lang="en-GB" altLang="fi-FI" sz="2700" b="1" cap="all" spc="-50" dirty="0" err="1">
                <a:solidFill>
                  <a:srgbClr val="FFC000"/>
                </a:solidFill>
                <a:effectLst>
                  <a:outerShdw blurRad="38100" dist="38100" dir="2700000" algn="tl">
                    <a:srgbClr val="000000">
                      <a:alpha val="43137"/>
                    </a:srgbClr>
                  </a:outerShdw>
                </a:effectLst>
                <a:latin typeface="Calibri Light" panose="020F0302020204030204"/>
              </a:rPr>
              <a:t>joulukuu</a:t>
            </a:r>
            <a:r>
              <a:rPr lang="en-GB" altLang="fi-FI" sz="2700" b="1" cap="all" spc="-50" dirty="0">
                <a:solidFill>
                  <a:srgbClr val="FFC000"/>
                </a:solidFill>
                <a:effectLst>
                  <a:outerShdw blurRad="38100" dist="38100" dir="2700000" algn="tl">
                    <a:srgbClr val="000000">
                      <a:alpha val="43137"/>
                    </a:srgbClr>
                  </a:outerShdw>
                </a:effectLst>
                <a:latin typeface="Calibri Light" panose="020F0302020204030204"/>
              </a:rPr>
              <a:t> 2020</a:t>
            </a:r>
            <a:r>
              <a:rPr kumimoji="0" lang="en-GB" altLang="fi-FI" sz="2700" b="1" i="0" u="none" strike="noStrike" kern="1200" cap="all" spc="-50" normalizeH="0" baseline="0" noProof="0" dirty="0">
                <a:ln>
                  <a:noFill/>
                </a:ln>
                <a:solidFill>
                  <a:srgbClr val="FFC000"/>
                </a:solidFill>
                <a:effectLst>
                  <a:outerShdw blurRad="38100" dist="38100" dir="2700000" algn="tl">
                    <a:srgbClr val="000000">
                      <a:alpha val="43137"/>
                    </a:srgbClr>
                  </a:outerShdw>
                </a:effectLst>
                <a:uLnTx/>
                <a:uFillTx/>
                <a:latin typeface="Calibri Light" panose="020F0302020204030204"/>
                <a:ea typeface="+mj-ea"/>
                <a:cs typeface="+mj-cs"/>
              </a:rPr>
              <a:t>: </a:t>
            </a:r>
            <a:r>
              <a:rPr lang="en-GB" altLang="fi-FI" sz="2700" b="1" cap="all" spc="-50" dirty="0" err="1">
                <a:solidFill>
                  <a:srgbClr val="FFC000"/>
                </a:solidFill>
                <a:effectLst>
                  <a:outerShdw blurRad="38100" dist="38100" dir="2700000" algn="tl">
                    <a:srgbClr val="000000">
                      <a:alpha val="43137"/>
                    </a:srgbClr>
                  </a:outerShdw>
                </a:effectLst>
                <a:latin typeface="Calibri Light" panose="020F0302020204030204"/>
              </a:rPr>
              <a:t>vienti</a:t>
            </a:r>
            <a:endParaRPr kumimoji="0" lang="en-US" altLang="fi-FI" sz="2700" b="1" i="0" u="none" strike="noStrike" kern="1200" cap="all" spc="-50" normalizeH="0" baseline="0" noProof="0" dirty="0">
              <a:ln>
                <a:noFill/>
              </a:ln>
              <a:solidFill>
                <a:srgbClr val="FFC000"/>
              </a:solidFill>
              <a:effectLst>
                <a:outerShdw blurRad="38100" dist="38100" dir="2700000" algn="tl">
                  <a:srgbClr val="000000">
                    <a:alpha val="43137"/>
                  </a:srgbClr>
                </a:outerShdw>
              </a:effectLst>
              <a:uLnTx/>
              <a:uFillTx/>
              <a:latin typeface="Calibri Light" panose="020F0302020204030204"/>
            </a:endParaRPr>
          </a:p>
        </p:txBody>
      </p:sp>
      <p:pic>
        <p:nvPicPr>
          <p:cNvPr id="46" name="Picture 45">
            <a:extLst>
              <a:ext uri="{FF2B5EF4-FFF2-40B4-BE49-F238E27FC236}">
                <a16:creationId xmlns:a16="http://schemas.microsoft.com/office/drawing/2014/main" id="{17C23CC9-6641-4C58-8FFB-97984EBF625B}"/>
              </a:ext>
            </a:extLst>
          </p:cNvPr>
          <p:cNvPicPr>
            <a:picLocks noChangeAspect="1"/>
          </p:cNvPicPr>
          <p:nvPr/>
        </p:nvPicPr>
        <p:blipFill>
          <a:blip r:embed="rId2"/>
          <a:stretch>
            <a:fillRect/>
          </a:stretch>
        </p:blipFill>
        <p:spPr>
          <a:xfrm>
            <a:off x="9874405" y="237820"/>
            <a:ext cx="2044173" cy="534499"/>
          </a:xfrm>
          <a:prstGeom prst="rect">
            <a:avLst/>
          </a:prstGeom>
        </p:spPr>
      </p:pic>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171487" y="740268"/>
            <a:ext cx="10292383" cy="167726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fi-FI" altLang="fi-FI" sz="1600" b="1" dirty="0"/>
              <a:t>Satakunnassa teollisuuden viennin arvo kääntyi laskuun jo vuoden 2019 puolivälin jälkeen, eikä koronakriisi juuri syventänyt laskua vuoden 2020 huhti-kesäkuussa. Satakunnassa vienti supistui heinä-joulukuussa suunnilleen saman verran kuin valtakunnallisesti, mutta alakohtaiset erot olivat suuria. </a:t>
            </a:r>
          </a:p>
          <a:p>
            <a:pPr>
              <a:defRPr/>
            </a:pPr>
            <a:r>
              <a:rPr lang="fi-FI" altLang="fi-FI" sz="1600" b="1" dirty="0"/>
              <a:t>Toimialoittain tarkasteltuna teknologiateollisuuden vienti kohosi reippaasti loppuvuonna koronasta huolimatta toisin kuin valtakunnallisesti. Elintarviketeollisuuden vienti kasvoi laski selvästi Satakunnassa, mutta maassa keskimäärin kasvu jatkui. Sen sijaan metsäteollisuus kärsi suuresti loppuvuonna erityisesti Satakunnassa. </a:t>
            </a:r>
          </a:p>
          <a:p>
            <a:pPr>
              <a:defRPr/>
            </a:pPr>
            <a:endParaRPr lang="fi-FI" altLang="fi-FI" sz="1400" b="1" dirty="0"/>
          </a:p>
          <a:p>
            <a:pPr>
              <a:defRPr/>
            </a:pPr>
            <a:endParaRPr lang="fi-FI" altLang="fi-FI" sz="1400" b="1" dirty="0"/>
          </a:p>
        </p:txBody>
      </p:sp>
      <p:sp>
        <p:nvSpPr>
          <p:cNvPr id="9" name="TextBox 8">
            <a:extLst>
              <a:ext uri="{FF2B5EF4-FFF2-40B4-BE49-F238E27FC236}">
                <a16:creationId xmlns:a16="http://schemas.microsoft.com/office/drawing/2014/main" id="{68D7291F-5797-49D9-BE6D-B609C8C9A6D5}"/>
              </a:ext>
            </a:extLst>
          </p:cNvPr>
          <p:cNvSpPr txBox="1"/>
          <p:nvPr/>
        </p:nvSpPr>
        <p:spPr>
          <a:xfrm>
            <a:off x="171487" y="2441863"/>
            <a:ext cx="5266648" cy="1776064"/>
          </a:xfrm>
          <a:prstGeom prst="rect">
            <a:avLst/>
          </a:prstGeom>
          <a:noFill/>
        </p:spPr>
        <p:txBody>
          <a:bodyPr wrap="square" rtlCol="0">
            <a:spAutoFit/>
          </a:bodyPr>
          <a:lstStyle/>
          <a:p>
            <a:pPr marL="230400" indent="-230400">
              <a:lnSpc>
                <a:spcPct val="80000"/>
              </a:lnSpc>
              <a:spcBef>
                <a:spcPts val="1000"/>
              </a:spcBef>
              <a:buFont typeface="Arial" panose="020B0604020202020204" pitchFamily="34" charset="0"/>
              <a:buChar char="•"/>
            </a:pPr>
            <a:r>
              <a:rPr lang="sv-SE" sz="1400" b="1" dirty="0"/>
              <a:t>Satakunnan </a:t>
            </a:r>
            <a:r>
              <a:rPr lang="sv-SE" sz="1400" b="1" dirty="0" err="1"/>
              <a:t>teollisuuden</a:t>
            </a:r>
            <a:r>
              <a:rPr lang="sv-SE" sz="1400" b="1" dirty="0"/>
              <a:t> </a:t>
            </a:r>
            <a:r>
              <a:rPr lang="sv-SE" sz="1400" b="1" dirty="0" err="1"/>
              <a:t>viennin</a:t>
            </a:r>
            <a:r>
              <a:rPr lang="sv-SE" sz="1400" b="1" dirty="0"/>
              <a:t> </a:t>
            </a:r>
            <a:r>
              <a:rPr lang="sv-SE" sz="1400" b="1" dirty="0" err="1"/>
              <a:t>arvosta</a:t>
            </a:r>
            <a:r>
              <a:rPr lang="sv-SE" sz="1400" b="1" dirty="0"/>
              <a:t> 58 % </a:t>
            </a:r>
            <a:r>
              <a:rPr lang="sv-SE" sz="1400" b="1" dirty="0" err="1"/>
              <a:t>syntyy</a:t>
            </a:r>
            <a:r>
              <a:rPr lang="sv-SE" sz="1400" b="1" dirty="0"/>
              <a:t> </a:t>
            </a:r>
            <a:r>
              <a:rPr lang="sv-SE" sz="1400" b="1" dirty="0" err="1"/>
              <a:t>teknologiateollisuudessa</a:t>
            </a:r>
            <a:r>
              <a:rPr lang="sv-SE" sz="1400" b="1" dirty="0"/>
              <a:t> (2,32 </a:t>
            </a:r>
            <a:r>
              <a:rPr lang="sv-SE" sz="1400" b="1" dirty="0" err="1"/>
              <a:t>mrd</a:t>
            </a:r>
            <a:r>
              <a:rPr lang="sv-SE" sz="1400" b="1" dirty="0"/>
              <a:t>. €), 31 % </a:t>
            </a:r>
            <a:r>
              <a:rPr lang="sv-SE" sz="1400" b="1" dirty="0" err="1"/>
              <a:t>metsäteollisuudessa</a:t>
            </a:r>
            <a:r>
              <a:rPr lang="sv-SE" sz="1400" b="1" dirty="0"/>
              <a:t> (1,22 </a:t>
            </a:r>
            <a:r>
              <a:rPr lang="sv-SE" sz="1400" b="1" dirty="0" err="1"/>
              <a:t>mrd</a:t>
            </a:r>
            <a:r>
              <a:rPr lang="sv-SE" sz="1400" b="1" dirty="0"/>
              <a:t>. €) ja 1 % </a:t>
            </a:r>
            <a:r>
              <a:rPr lang="sv-SE" sz="1400" b="1" dirty="0" err="1"/>
              <a:t>elintarviketeollisuudessa</a:t>
            </a:r>
            <a:r>
              <a:rPr lang="sv-SE" sz="1400" b="1" dirty="0"/>
              <a:t> (42 milj. €) v. 2020. </a:t>
            </a:r>
            <a:r>
              <a:rPr lang="sv-SE" sz="1400" b="1" dirty="0" err="1"/>
              <a:t>Lopusta</a:t>
            </a:r>
            <a:r>
              <a:rPr lang="sv-SE" sz="1400" b="1" dirty="0"/>
              <a:t> 10 %:sta (440 milj. €) </a:t>
            </a:r>
            <a:r>
              <a:rPr lang="sv-SE" sz="1400" b="1" dirty="0" err="1"/>
              <a:t>valtaosa</a:t>
            </a:r>
            <a:r>
              <a:rPr lang="sv-SE" sz="1400" b="1" dirty="0"/>
              <a:t> </a:t>
            </a:r>
            <a:r>
              <a:rPr lang="sv-SE" sz="1400" b="1" dirty="0" err="1"/>
              <a:t>muodostuu</a:t>
            </a:r>
            <a:r>
              <a:rPr lang="sv-SE" sz="1400" b="1" dirty="0"/>
              <a:t> </a:t>
            </a:r>
            <a:r>
              <a:rPr lang="sv-SE" sz="1400" b="1" dirty="0" err="1"/>
              <a:t>kemianteollisuudesta</a:t>
            </a:r>
            <a:r>
              <a:rPr lang="sv-SE" sz="1400" b="1" dirty="0"/>
              <a:t>. </a:t>
            </a:r>
            <a:r>
              <a:rPr lang="sv-SE" sz="1400" b="1" dirty="0" err="1"/>
              <a:t>Yhteensä</a:t>
            </a:r>
            <a:r>
              <a:rPr lang="sv-SE" sz="1400" b="1" dirty="0"/>
              <a:t> </a:t>
            </a:r>
            <a:r>
              <a:rPr lang="sv-SE" sz="1400" b="1" dirty="0" err="1"/>
              <a:t>teollisuuden</a:t>
            </a:r>
            <a:r>
              <a:rPr lang="sv-SE" sz="1400" b="1" dirty="0"/>
              <a:t> </a:t>
            </a:r>
            <a:r>
              <a:rPr lang="sv-SE" sz="1400" b="1" dirty="0" err="1"/>
              <a:t>viennin</a:t>
            </a:r>
            <a:r>
              <a:rPr lang="sv-SE" sz="1400" b="1" dirty="0"/>
              <a:t> </a:t>
            </a:r>
            <a:r>
              <a:rPr lang="sv-SE" sz="1400" b="1" dirty="0" err="1"/>
              <a:t>arvo</a:t>
            </a:r>
            <a:r>
              <a:rPr lang="sv-SE" sz="1400" b="1" dirty="0"/>
              <a:t> </a:t>
            </a:r>
            <a:r>
              <a:rPr lang="sv-SE" sz="1400" b="1" dirty="0" err="1"/>
              <a:t>oli</a:t>
            </a:r>
            <a:r>
              <a:rPr lang="sv-SE" sz="1400" b="1" dirty="0"/>
              <a:t> 4,0 </a:t>
            </a:r>
            <a:r>
              <a:rPr lang="sv-SE" sz="1400" b="1" dirty="0" err="1"/>
              <a:t>mrd</a:t>
            </a:r>
            <a:r>
              <a:rPr lang="sv-SE" sz="1400" b="1" dirty="0"/>
              <a:t>. € v. 2020, </a:t>
            </a:r>
            <a:r>
              <a:rPr lang="sv-SE" sz="1400" b="1" dirty="0" err="1"/>
              <a:t>Henkeä</a:t>
            </a:r>
            <a:r>
              <a:rPr lang="sv-SE" sz="1400" b="1" dirty="0"/>
              <a:t> </a:t>
            </a:r>
            <a:r>
              <a:rPr lang="sv-SE" sz="1400" b="1" dirty="0" err="1"/>
              <a:t>kohti</a:t>
            </a:r>
            <a:r>
              <a:rPr lang="sv-SE" sz="1400" b="1" dirty="0"/>
              <a:t> </a:t>
            </a:r>
            <a:r>
              <a:rPr lang="sv-SE" sz="1400" b="1" dirty="0" err="1"/>
              <a:t>laskettuna</a:t>
            </a:r>
            <a:r>
              <a:rPr lang="sv-SE" sz="1400" b="1" dirty="0"/>
              <a:t> </a:t>
            </a:r>
            <a:r>
              <a:rPr lang="sv-SE" sz="1400" b="1" dirty="0" err="1"/>
              <a:t>sija</a:t>
            </a:r>
            <a:r>
              <a:rPr lang="sv-SE" sz="1400" b="1" dirty="0"/>
              <a:t> </a:t>
            </a:r>
            <a:r>
              <a:rPr lang="sv-SE" sz="1400" b="1" dirty="0" err="1"/>
              <a:t>oli</a:t>
            </a:r>
            <a:r>
              <a:rPr lang="sv-SE" sz="1400" b="1" dirty="0"/>
              <a:t> </a:t>
            </a:r>
            <a:r>
              <a:rPr lang="sv-SE" sz="1400" b="1" dirty="0" err="1"/>
              <a:t>viides</a:t>
            </a:r>
            <a:r>
              <a:rPr lang="sv-SE" sz="1400" b="1" dirty="0"/>
              <a:t> 19 </a:t>
            </a:r>
            <a:r>
              <a:rPr lang="sv-SE" sz="1400" b="1" dirty="0" err="1"/>
              <a:t>maakunnasta</a:t>
            </a:r>
            <a:r>
              <a:rPr lang="sv-SE" sz="1400" b="1" dirty="0"/>
              <a:t>.  </a:t>
            </a:r>
          </a:p>
          <a:p>
            <a:pPr marL="230400" indent="-230400">
              <a:lnSpc>
                <a:spcPct val="80000"/>
              </a:lnSpc>
              <a:spcBef>
                <a:spcPts val="1000"/>
              </a:spcBef>
              <a:buFont typeface="Arial" panose="020B0604020202020204" pitchFamily="34" charset="0"/>
              <a:buChar char="•"/>
            </a:pPr>
            <a:r>
              <a:rPr lang="sv-SE" sz="1400" b="1" dirty="0" err="1"/>
              <a:t>Tullin</a:t>
            </a:r>
            <a:r>
              <a:rPr lang="sv-SE" sz="1400" b="1" dirty="0"/>
              <a:t> </a:t>
            </a:r>
            <a:r>
              <a:rPr lang="sv-SE" sz="1400" b="1" dirty="0" err="1"/>
              <a:t>mukaan</a:t>
            </a:r>
            <a:r>
              <a:rPr lang="sv-SE" sz="1400" b="1" dirty="0"/>
              <a:t> </a:t>
            </a:r>
            <a:r>
              <a:rPr lang="fi-FI" sz="1400" b="1" dirty="0"/>
              <a:t>Satakunnan osuus oli jo 7,2 % Suomen viennistä ja sija 4 (19 maakuntaa) 1-6/2020 vs. 1-6/2019. </a:t>
            </a:r>
          </a:p>
        </p:txBody>
      </p:sp>
      <p:pic>
        <p:nvPicPr>
          <p:cNvPr id="11" name="Picture 2">
            <a:extLst>
              <a:ext uri="{FF2B5EF4-FFF2-40B4-BE49-F238E27FC236}">
                <a16:creationId xmlns:a16="http://schemas.microsoft.com/office/drawing/2014/main" id="{E4B7DE08-AC2B-4F2C-B2D5-13676A195C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516" y="4066104"/>
            <a:ext cx="4484652" cy="272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a:extLst>
              <a:ext uri="{FF2B5EF4-FFF2-40B4-BE49-F238E27FC236}">
                <a16:creationId xmlns:a16="http://schemas.microsoft.com/office/drawing/2014/main" id="{C67DB5F1-ECAA-49EE-B92F-D9DAC837EE9E}"/>
              </a:ext>
            </a:extLst>
          </p:cNvPr>
          <p:cNvPicPr>
            <a:picLocks noChangeAspect="1"/>
          </p:cNvPicPr>
          <p:nvPr/>
        </p:nvPicPr>
        <p:blipFill>
          <a:blip r:embed="rId4"/>
          <a:stretch>
            <a:fillRect/>
          </a:stretch>
        </p:blipFill>
        <p:spPr>
          <a:xfrm>
            <a:off x="5660711" y="2683321"/>
            <a:ext cx="6074713" cy="2955707"/>
          </a:xfrm>
          <a:prstGeom prst="rect">
            <a:avLst/>
          </a:prstGeom>
        </p:spPr>
      </p:pic>
    </p:spTree>
    <p:extLst>
      <p:ext uri="{BB962C8B-B14F-4D97-AF65-F5344CB8AC3E}">
        <p14:creationId xmlns:p14="http://schemas.microsoft.com/office/powerpoint/2010/main" val="14372080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4D88758-6F26-4E0F-8C14-550F5C0188B8}" type="slidenum">
              <a:rPr kumimoji="0" lang="fi-FI" altLang="fi-FI"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fi-FI" altLang="fi-FI"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100720" y="-274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altLang="fi-FI" sz="2700" b="1" i="0" u="none" strike="noStrike" kern="1200" cap="all" spc="-50" normalizeH="0" baseline="0" noProof="0" dirty="0">
                <a:ln>
                  <a:noFill/>
                </a:ln>
                <a:solidFill>
                  <a:srgbClr val="00B050"/>
                </a:solidFill>
                <a:effectLst>
                  <a:outerShdw blurRad="38100" dist="38100" dir="2700000" algn="tl">
                    <a:srgbClr val="000000">
                      <a:alpha val="43137"/>
                    </a:srgbClr>
                  </a:outerShdw>
                </a:effectLst>
                <a:uLnTx/>
                <a:uFillTx/>
                <a:latin typeface="Calibri Light" panose="020F0302020204030204"/>
                <a:ea typeface="+mj-ea"/>
                <a:cs typeface="+mj-cs"/>
              </a:rPr>
              <a:t>Satakunnan </a:t>
            </a:r>
            <a:r>
              <a:rPr kumimoji="0" lang="en-GB" altLang="fi-FI" sz="2700" b="1" i="0" u="none" strike="noStrike" kern="1200" cap="all" spc="-50" normalizeH="0" baseline="0" noProof="0" dirty="0" err="1">
                <a:ln>
                  <a:noFill/>
                </a:ln>
                <a:solidFill>
                  <a:srgbClr val="00B050"/>
                </a:solidFill>
                <a:effectLst>
                  <a:outerShdw blurRad="38100" dist="38100" dir="2700000" algn="tl">
                    <a:srgbClr val="000000">
                      <a:alpha val="43137"/>
                    </a:srgbClr>
                  </a:outerShdw>
                </a:effectLst>
                <a:uLnTx/>
                <a:uFillTx/>
                <a:latin typeface="Calibri Light" panose="020F0302020204030204"/>
                <a:ea typeface="+mj-ea"/>
                <a:cs typeface="+mj-cs"/>
              </a:rPr>
              <a:t>talouskehitys</a:t>
            </a:r>
            <a:r>
              <a:rPr kumimoji="0" lang="en-GB" altLang="fi-FI" sz="2700" b="1" i="0" u="none" strike="noStrike" kern="1200" cap="all" spc="-50" normalizeH="0" baseline="0" noProof="0" dirty="0">
                <a:ln>
                  <a:noFill/>
                </a:ln>
                <a:solidFill>
                  <a:srgbClr val="00B050"/>
                </a:solidFill>
                <a:effectLst>
                  <a:outerShdw blurRad="38100" dist="38100" dir="2700000" algn="tl">
                    <a:srgbClr val="000000">
                      <a:alpha val="43137"/>
                    </a:srgbClr>
                  </a:outerShdw>
                </a:effectLst>
                <a:uLnTx/>
                <a:uFillTx/>
                <a:latin typeface="Calibri Light" panose="020F0302020204030204"/>
                <a:ea typeface="+mj-ea"/>
                <a:cs typeface="+mj-cs"/>
              </a:rPr>
              <a:t> </a:t>
            </a:r>
            <a:r>
              <a:rPr lang="en-GB" altLang="fi-FI" sz="2700" b="1" cap="all" spc="-50" dirty="0" err="1">
                <a:solidFill>
                  <a:srgbClr val="00B050"/>
                </a:solidFill>
                <a:effectLst>
                  <a:outerShdw blurRad="38100" dist="38100" dir="2700000" algn="tl">
                    <a:srgbClr val="000000">
                      <a:alpha val="43137"/>
                    </a:srgbClr>
                  </a:outerShdw>
                </a:effectLst>
                <a:latin typeface="Calibri Light" panose="020F0302020204030204"/>
              </a:rPr>
              <a:t>heinä</a:t>
            </a:r>
            <a:r>
              <a:rPr kumimoji="0" lang="en-GB" altLang="fi-FI" sz="2700" b="1" i="0" u="none" strike="noStrike" kern="1200" cap="all" spc="-50" normalizeH="0" baseline="0" noProof="0" dirty="0">
                <a:ln>
                  <a:noFill/>
                </a:ln>
                <a:solidFill>
                  <a:srgbClr val="00B050"/>
                </a:solidFill>
                <a:effectLst>
                  <a:outerShdw blurRad="38100" dist="38100" dir="2700000" algn="tl">
                    <a:srgbClr val="000000">
                      <a:alpha val="43137"/>
                    </a:srgbClr>
                  </a:outerShdw>
                </a:effectLst>
                <a:uLnTx/>
                <a:uFillTx/>
                <a:latin typeface="Calibri Light" panose="020F0302020204030204"/>
                <a:ea typeface="+mj-ea"/>
                <a:cs typeface="+mj-cs"/>
              </a:rPr>
              <a:t>−</a:t>
            </a:r>
            <a:r>
              <a:rPr lang="en-GB" altLang="fi-FI" sz="2700" b="1" cap="all" spc="-50" dirty="0" err="1">
                <a:solidFill>
                  <a:srgbClr val="00B050"/>
                </a:solidFill>
                <a:effectLst>
                  <a:outerShdw blurRad="38100" dist="38100" dir="2700000" algn="tl">
                    <a:srgbClr val="000000">
                      <a:alpha val="43137"/>
                    </a:srgbClr>
                  </a:outerShdw>
                </a:effectLst>
                <a:latin typeface="Calibri Light" panose="020F0302020204030204"/>
              </a:rPr>
              <a:t>joulu</a:t>
            </a:r>
            <a:r>
              <a:rPr kumimoji="0" lang="en-GB" altLang="fi-FI" sz="2700" b="1" i="0" u="none" strike="noStrike" kern="1200" cap="all" spc="-50" normalizeH="0" baseline="0" noProof="0" dirty="0" err="1">
                <a:ln>
                  <a:noFill/>
                </a:ln>
                <a:solidFill>
                  <a:srgbClr val="00B050"/>
                </a:solidFill>
                <a:effectLst>
                  <a:outerShdw blurRad="38100" dist="38100" dir="2700000" algn="tl">
                    <a:srgbClr val="000000">
                      <a:alpha val="43137"/>
                    </a:srgbClr>
                  </a:outerShdw>
                </a:effectLst>
                <a:uLnTx/>
                <a:uFillTx/>
                <a:latin typeface="Calibri Light" panose="020F0302020204030204"/>
                <a:ea typeface="+mj-ea"/>
                <a:cs typeface="+mj-cs"/>
              </a:rPr>
              <a:t>kuu</a:t>
            </a:r>
            <a:r>
              <a:rPr kumimoji="0" lang="en-GB" altLang="fi-FI" sz="2700" b="1" i="0" u="none" strike="noStrike" kern="1200" cap="all" spc="-50" normalizeH="0" baseline="0" noProof="0" dirty="0">
                <a:ln>
                  <a:noFill/>
                </a:ln>
                <a:solidFill>
                  <a:srgbClr val="00B050"/>
                </a:solidFill>
                <a:effectLst>
                  <a:outerShdw blurRad="38100" dist="38100" dir="2700000" algn="tl">
                    <a:srgbClr val="000000">
                      <a:alpha val="43137"/>
                    </a:srgbClr>
                  </a:outerShdw>
                </a:effectLst>
                <a:uLnTx/>
                <a:uFillTx/>
                <a:latin typeface="Calibri Light" panose="020F0302020204030204"/>
                <a:ea typeface="+mj-ea"/>
                <a:cs typeface="+mj-cs"/>
              </a:rPr>
              <a:t> 2020: </a:t>
            </a:r>
            <a:r>
              <a:rPr lang="en-GB" altLang="fi-FI" sz="2700" b="1" cap="all" spc="-50" dirty="0" err="1">
                <a:solidFill>
                  <a:srgbClr val="00B050"/>
                </a:solidFill>
                <a:effectLst>
                  <a:outerShdw blurRad="38100" dist="38100" dir="2700000" algn="tl">
                    <a:srgbClr val="000000">
                      <a:alpha val="43137"/>
                    </a:srgbClr>
                  </a:outerShdw>
                </a:effectLst>
                <a:latin typeface="Calibri Light" panose="020F0302020204030204"/>
              </a:rPr>
              <a:t>palkkasumma</a:t>
            </a:r>
            <a:endParaRPr kumimoji="0" lang="en-US" altLang="fi-FI" sz="2700" b="1" i="0" u="none" strike="noStrike" kern="1200" cap="all" spc="-50" normalizeH="0" baseline="0" noProof="0" dirty="0">
              <a:ln>
                <a:noFill/>
              </a:ln>
              <a:solidFill>
                <a:srgbClr val="00B050"/>
              </a:solidFill>
              <a:effectLst>
                <a:outerShdw blurRad="38100" dist="38100" dir="2700000" algn="tl">
                  <a:srgbClr val="000000">
                    <a:alpha val="43137"/>
                  </a:srgbClr>
                </a:outerShdw>
              </a:effectLst>
              <a:uLnTx/>
              <a:uFillTx/>
              <a:latin typeface="Calibri Light" panose="020F0302020204030204"/>
            </a:endParaRPr>
          </a:p>
        </p:txBody>
      </p:sp>
      <p:pic>
        <p:nvPicPr>
          <p:cNvPr id="46" name="Picture 45">
            <a:extLst>
              <a:ext uri="{FF2B5EF4-FFF2-40B4-BE49-F238E27FC236}">
                <a16:creationId xmlns:a16="http://schemas.microsoft.com/office/drawing/2014/main" id="{17C23CC9-6641-4C58-8FFB-97984EBF625B}"/>
              </a:ext>
            </a:extLst>
          </p:cNvPr>
          <p:cNvPicPr>
            <a:picLocks noChangeAspect="1"/>
          </p:cNvPicPr>
          <p:nvPr/>
        </p:nvPicPr>
        <p:blipFill>
          <a:blip r:embed="rId2"/>
          <a:stretch>
            <a:fillRect/>
          </a:stretch>
        </p:blipFill>
        <p:spPr>
          <a:xfrm>
            <a:off x="9874405" y="237820"/>
            <a:ext cx="2044173" cy="534499"/>
          </a:xfrm>
          <a:prstGeom prst="rect">
            <a:avLst/>
          </a:prstGeom>
        </p:spPr>
      </p:pic>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176034" y="1310132"/>
            <a:ext cx="10035669" cy="153122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fi-FI" altLang="fi-FI" sz="1800" b="1" dirty="0"/>
              <a:t>Satakunnassa palkkasumma kohosi koronakriisin alkuun saakka. Vuoden 2020 huhti-kesäkuussa palkkasumma putosi poikkeuksellisen paljon. Vuoden 2020 heinä-joulukuussa palkkasumman lasku pysähtyi sekä Satakunnassa että maassa keskimäärin, sillä talouden laskusuhdanne hellitti hieman rajoitusten lieventämisen jälkeen.</a:t>
            </a:r>
          </a:p>
          <a:p>
            <a:pPr marL="0" indent="0">
              <a:buNone/>
              <a:defRPr/>
            </a:pPr>
            <a:endParaRPr lang="fi-FI" altLang="fi-FI" sz="1400" b="1" dirty="0"/>
          </a:p>
          <a:p>
            <a:pPr marL="0" indent="0">
              <a:buNone/>
              <a:defRPr/>
            </a:pPr>
            <a:endParaRPr lang="fi-FI" altLang="fi-FI" sz="1400" b="1" dirty="0"/>
          </a:p>
        </p:txBody>
      </p:sp>
      <p:pic>
        <p:nvPicPr>
          <p:cNvPr id="9" name="Picture 2">
            <a:extLst>
              <a:ext uri="{FF2B5EF4-FFF2-40B4-BE49-F238E27FC236}">
                <a16:creationId xmlns:a16="http://schemas.microsoft.com/office/drawing/2014/main" id="{2A8CCBB2-F7A2-4F84-8BF9-825062E8B3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034" y="2872492"/>
            <a:ext cx="5182486" cy="3146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68CA9E7B-2392-4747-8CF4-57B453226AB4}"/>
              </a:ext>
            </a:extLst>
          </p:cNvPr>
          <p:cNvPicPr>
            <a:picLocks noChangeAspect="1"/>
          </p:cNvPicPr>
          <p:nvPr/>
        </p:nvPicPr>
        <p:blipFill>
          <a:blip r:embed="rId4"/>
          <a:stretch>
            <a:fillRect/>
          </a:stretch>
        </p:blipFill>
        <p:spPr>
          <a:xfrm>
            <a:off x="5695950" y="3168774"/>
            <a:ext cx="6372986" cy="1130691"/>
          </a:xfrm>
          <a:prstGeom prst="rect">
            <a:avLst/>
          </a:prstGeom>
        </p:spPr>
      </p:pic>
    </p:spTree>
    <p:extLst>
      <p:ext uri="{BB962C8B-B14F-4D97-AF65-F5344CB8AC3E}">
        <p14:creationId xmlns:p14="http://schemas.microsoft.com/office/powerpoint/2010/main" val="6839484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4D88758-6F26-4E0F-8C14-550F5C0188B8}" type="slidenum">
              <a:rPr kumimoji="0" lang="fi-FI" altLang="fi-FI"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fi-FI" altLang="fi-FI"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45349" y="-261939"/>
            <a:ext cx="113244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altLang="fi-FI" sz="2700" b="1" i="0" u="none" strike="noStrike" kern="1200" cap="all" spc="-50" normalizeH="0" baseline="0" noProof="0" dirty="0">
                <a:ln>
                  <a:noFill/>
                </a:ln>
                <a:solidFill>
                  <a:srgbClr val="FF0000"/>
                </a:solidFill>
                <a:effectLst>
                  <a:outerShdw blurRad="38100" dist="38100" dir="2700000" algn="tl">
                    <a:srgbClr val="000000">
                      <a:alpha val="43137"/>
                    </a:srgbClr>
                  </a:outerShdw>
                </a:effectLst>
                <a:uLnTx/>
                <a:uFillTx/>
                <a:latin typeface="Calibri Light" panose="020F0302020204030204"/>
                <a:ea typeface="+mj-ea"/>
                <a:cs typeface="+mj-cs"/>
              </a:rPr>
              <a:t>Satakunnan </a:t>
            </a:r>
            <a:r>
              <a:rPr kumimoji="0" lang="en-GB" altLang="fi-FI" sz="2700" b="1" i="0" u="none" strike="noStrike" kern="1200" cap="all" spc="-50" normalizeH="0" baseline="0" noProof="0" dirty="0" err="1">
                <a:ln>
                  <a:noFill/>
                </a:ln>
                <a:solidFill>
                  <a:srgbClr val="FF0000"/>
                </a:solidFill>
                <a:effectLst>
                  <a:outerShdw blurRad="38100" dist="38100" dir="2700000" algn="tl">
                    <a:srgbClr val="000000">
                      <a:alpha val="43137"/>
                    </a:srgbClr>
                  </a:outerShdw>
                </a:effectLst>
                <a:uLnTx/>
                <a:uFillTx/>
                <a:latin typeface="Calibri Light" panose="020F0302020204030204"/>
                <a:ea typeface="+mj-ea"/>
                <a:cs typeface="+mj-cs"/>
              </a:rPr>
              <a:t>talouskehitys</a:t>
            </a:r>
            <a:r>
              <a:rPr kumimoji="0" lang="en-GB" altLang="fi-FI" sz="2700" b="1" i="0" u="none" strike="noStrike" kern="1200" cap="all" spc="-50" normalizeH="0" baseline="0" noProof="0" dirty="0">
                <a:ln>
                  <a:noFill/>
                </a:ln>
                <a:solidFill>
                  <a:srgbClr val="FF0000"/>
                </a:solidFill>
                <a:effectLst>
                  <a:outerShdw blurRad="38100" dist="38100" dir="2700000" algn="tl">
                    <a:srgbClr val="000000">
                      <a:alpha val="43137"/>
                    </a:srgbClr>
                  </a:outerShdw>
                </a:effectLst>
                <a:uLnTx/>
                <a:uFillTx/>
                <a:latin typeface="Calibri Light" panose="020F0302020204030204"/>
                <a:ea typeface="+mj-ea"/>
                <a:cs typeface="+mj-cs"/>
              </a:rPr>
              <a:t> </a:t>
            </a:r>
            <a:r>
              <a:rPr lang="en-GB" altLang="fi-FI" sz="2700" b="1" cap="all" spc="-50" dirty="0" err="1">
                <a:solidFill>
                  <a:srgbClr val="FF0000"/>
                </a:solidFill>
                <a:effectLst>
                  <a:outerShdw blurRad="38100" dist="38100" dir="2700000" algn="tl">
                    <a:srgbClr val="000000">
                      <a:alpha val="43137"/>
                    </a:srgbClr>
                  </a:outerShdw>
                </a:effectLst>
                <a:latin typeface="Calibri Light" panose="020F0302020204030204"/>
              </a:rPr>
              <a:t>heinä</a:t>
            </a:r>
            <a:r>
              <a:rPr kumimoji="0" lang="en-GB" altLang="fi-FI" sz="2700" b="1" i="0" u="none" strike="noStrike" kern="1200" cap="all" spc="-50" normalizeH="0" baseline="0" noProof="0" dirty="0">
                <a:ln>
                  <a:noFill/>
                </a:ln>
                <a:solidFill>
                  <a:srgbClr val="FF0000"/>
                </a:solidFill>
                <a:effectLst>
                  <a:outerShdw blurRad="38100" dist="38100" dir="2700000" algn="tl">
                    <a:srgbClr val="000000">
                      <a:alpha val="43137"/>
                    </a:srgbClr>
                  </a:outerShdw>
                </a:effectLst>
                <a:uLnTx/>
                <a:uFillTx/>
                <a:latin typeface="Calibri Light" panose="020F0302020204030204"/>
                <a:ea typeface="+mj-ea"/>
                <a:cs typeface="+mj-cs"/>
              </a:rPr>
              <a:t>−</a:t>
            </a:r>
            <a:r>
              <a:rPr lang="en-GB" altLang="fi-FI" sz="2700" b="1" cap="all" spc="-50" dirty="0" err="1">
                <a:solidFill>
                  <a:srgbClr val="FF0000"/>
                </a:solidFill>
                <a:effectLst>
                  <a:outerShdw blurRad="38100" dist="38100" dir="2700000" algn="tl">
                    <a:srgbClr val="000000">
                      <a:alpha val="43137"/>
                    </a:srgbClr>
                  </a:outerShdw>
                </a:effectLst>
                <a:latin typeface="Calibri Light" panose="020F0302020204030204"/>
              </a:rPr>
              <a:t>joulu</a:t>
            </a:r>
            <a:r>
              <a:rPr kumimoji="0" lang="en-GB" altLang="fi-FI" sz="2700" b="1" i="0" u="none" strike="noStrike" kern="1200" cap="all" spc="-50" normalizeH="0" baseline="0" noProof="0" dirty="0" err="1">
                <a:ln>
                  <a:noFill/>
                </a:ln>
                <a:solidFill>
                  <a:srgbClr val="FF0000"/>
                </a:solidFill>
                <a:effectLst>
                  <a:outerShdw blurRad="38100" dist="38100" dir="2700000" algn="tl">
                    <a:srgbClr val="000000">
                      <a:alpha val="43137"/>
                    </a:srgbClr>
                  </a:outerShdw>
                </a:effectLst>
                <a:uLnTx/>
                <a:uFillTx/>
                <a:latin typeface="Calibri Light" panose="020F0302020204030204"/>
                <a:ea typeface="+mj-ea"/>
                <a:cs typeface="+mj-cs"/>
              </a:rPr>
              <a:t>kuu</a:t>
            </a:r>
            <a:r>
              <a:rPr kumimoji="0" lang="en-GB" altLang="fi-FI" sz="2700" b="1" i="0" u="none" strike="noStrike" kern="1200" cap="all" spc="-50" normalizeH="0" baseline="0" noProof="0" dirty="0">
                <a:ln>
                  <a:noFill/>
                </a:ln>
                <a:solidFill>
                  <a:srgbClr val="FF0000"/>
                </a:solidFill>
                <a:effectLst>
                  <a:outerShdw blurRad="38100" dist="38100" dir="2700000" algn="tl">
                    <a:srgbClr val="000000">
                      <a:alpha val="43137"/>
                    </a:srgbClr>
                  </a:outerShdw>
                </a:effectLst>
                <a:uLnTx/>
                <a:uFillTx/>
                <a:latin typeface="Calibri Light" panose="020F0302020204030204"/>
                <a:ea typeface="+mj-ea"/>
                <a:cs typeface="+mj-cs"/>
              </a:rPr>
              <a:t> 2020: </a:t>
            </a:r>
            <a:r>
              <a:rPr lang="en-GB" altLang="fi-FI" sz="2700" b="1" cap="all" spc="-50" dirty="0" err="1">
                <a:solidFill>
                  <a:srgbClr val="FF0000"/>
                </a:solidFill>
                <a:effectLst>
                  <a:outerShdw blurRad="38100" dist="38100" dir="2700000" algn="tl">
                    <a:srgbClr val="000000">
                      <a:alpha val="43137"/>
                    </a:srgbClr>
                  </a:outerShdw>
                </a:effectLst>
                <a:latin typeface="Calibri Light" panose="020F0302020204030204"/>
              </a:rPr>
              <a:t>työllisyys</a:t>
            </a:r>
            <a:endParaRPr kumimoji="0" lang="en-US" altLang="fi-FI" sz="2700" b="1" i="0" u="none" strike="noStrike" kern="1200" cap="all" spc="-50" normalizeH="0" baseline="0" noProof="0" dirty="0">
              <a:ln>
                <a:noFill/>
              </a:ln>
              <a:solidFill>
                <a:srgbClr val="FF0000"/>
              </a:solidFill>
              <a:effectLst>
                <a:outerShdw blurRad="38100" dist="38100" dir="2700000" algn="tl">
                  <a:srgbClr val="000000">
                    <a:alpha val="43137"/>
                  </a:srgbClr>
                </a:outerShdw>
              </a:effectLst>
              <a:uLnTx/>
              <a:uFillTx/>
              <a:latin typeface="Calibri Light" panose="020F0302020204030204"/>
            </a:endParaRPr>
          </a:p>
        </p:txBody>
      </p:sp>
      <p:pic>
        <p:nvPicPr>
          <p:cNvPr id="46" name="Picture 45">
            <a:extLst>
              <a:ext uri="{FF2B5EF4-FFF2-40B4-BE49-F238E27FC236}">
                <a16:creationId xmlns:a16="http://schemas.microsoft.com/office/drawing/2014/main" id="{17C23CC9-6641-4C58-8FFB-97984EBF625B}"/>
              </a:ext>
            </a:extLst>
          </p:cNvPr>
          <p:cNvPicPr>
            <a:picLocks noChangeAspect="1"/>
          </p:cNvPicPr>
          <p:nvPr/>
        </p:nvPicPr>
        <p:blipFill>
          <a:blip r:embed="rId2"/>
          <a:stretch>
            <a:fillRect/>
          </a:stretch>
        </p:blipFill>
        <p:spPr>
          <a:xfrm>
            <a:off x="10078876" y="133594"/>
            <a:ext cx="2044173" cy="534499"/>
          </a:xfrm>
          <a:prstGeom prst="rect">
            <a:avLst/>
          </a:prstGeom>
        </p:spPr>
      </p:pic>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130893" y="784424"/>
            <a:ext cx="6315317" cy="3128247"/>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fi-FI" altLang="fi-FI" sz="1400" b="1" dirty="0"/>
              <a:t>Satakunnassa henkilöstömäärien lasku jatkui vuoden 2020 jälkipuoliskolla. Koronakriisi vei suunnilleen joka 25:nnen työpaikan loppuvuoden aikana. Heinä-joulukuussa vain elintarviketeollisuuden henkilöstömäärä kasvoi. </a:t>
            </a:r>
          </a:p>
          <a:p>
            <a:pPr>
              <a:defRPr/>
            </a:pPr>
            <a:r>
              <a:rPr lang="fi-FI" altLang="fi-FI" sz="1400" b="1" dirty="0"/>
              <a:t>Satakunnan työ- ja elinkeinotoimistossa oli maaliskuun lopussa 11 500 työtöntä työnhakijaa, mikä on 240 henkeä (2,1 prosenttia) vähemmän kuin vuotta aikaisemmin. Kuukautta aiemmasta työttömien määrä laski 100 hengellä. Työttömien työnhakijoiden osuus työvoimasta oli maaliskuussa 11,9 prosenttia. Lomautusten kasvu jarrutti työttömyyden tavanomaista kausiluontoista laskua. Lomautettuja oli lähes 100 enemmän kuin kuukautta aiemmin. Muiden työttömien määrä aleni noin 200 hengellä. Työ- ja elinkeinotoimistossa oli maaliskuussa lähes 5 300 avointa työpaikkaa Satakunnassa. Näistä 2 370 oli maaliskuun aikana avautuneita uusia työpaikkoja. Uusia työpaikkoja avautui selvästi enemmän kuin vuotta aikaisemmin.</a:t>
            </a:r>
          </a:p>
          <a:p>
            <a:pPr>
              <a:defRPr/>
            </a:pPr>
            <a:r>
              <a:rPr lang="fi-FI" altLang="fi-FI" sz="1400" b="1" dirty="0"/>
              <a:t>Vanhimmissa ikäryhmissä työttömyyden lasku on ollut hidasta. Yli 55-vuotiaita työttömiä oli vielä maaliskuussa vuoden takaista enemmän. Pitkäaikaistyöttömyys on jo syksystä 2019 alkaen ollut kasvussa. </a:t>
            </a:r>
          </a:p>
          <a:p>
            <a:pPr>
              <a:defRPr/>
            </a:pPr>
            <a:endParaRPr lang="fi-FI" altLang="fi-FI" sz="1400" b="1" dirty="0"/>
          </a:p>
          <a:p>
            <a:pPr>
              <a:defRPr/>
            </a:pPr>
            <a:endParaRPr lang="fi-FI" altLang="fi-FI" sz="1400" b="1" dirty="0"/>
          </a:p>
          <a:p>
            <a:pPr>
              <a:defRPr/>
            </a:pPr>
            <a:endParaRPr lang="fi-FI" altLang="fi-FI" sz="1400" b="1" dirty="0"/>
          </a:p>
          <a:p>
            <a:pPr>
              <a:defRPr/>
            </a:pPr>
            <a:endParaRPr lang="fi-FI" altLang="fi-FI" sz="1400" b="1" dirty="0"/>
          </a:p>
          <a:p>
            <a:pPr>
              <a:defRPr/>
            </a:pPr>
            <a:endParaRPr lang="fi-FI" altLang="fi-FI" sz="1400" b="1" dirty="0"/>
          </a:p>
        </p:txBody>
      </p:sp>
      <p:sp>
        <p:nvSpPr>
          <p:cNvPr id="6" name="Rectangle 2">
            <a:extLst>
              <a:ext uri="{FF2B5EF4-FFF2-40B4-BE49-F238E27FC236}">
                <a16:creationId xmlns:a16="http://schemas.microsoft.com/office/drawing/2014/main" id="{FD9D2BE4-BA61-4753-A506-AD74DC0389E2}"/>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9" name="Rectangle 4">
            <a:extLst>
              <a:ext uri="{FF2B5EF4-FFF2-40B4-BE49-F238E27FC236}">
                <a16:creationId xmlns:a16="http://schemas.microsoft.com/office/drawing/2014/main" id="{49D8B2FB-9746-4B4B-9C01-05D9344DBF00}"/>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pic>
        <p:nvPicPr>
          <p:cNvPr id="16" name="Picture 15">
            <a:extLst>
              <a:ext uri="{FF2B5EF4-FFF2-40B4-BE49-F238E27FC236}">
                <a16:creationId xmlns:a16="http://schemas.microsoft.com/office/drawing/2014/main" id="{A344E0C1-26B8-4137-BCDF-B92FFE3440E0}"/>
              </a:ext>
            </a:extLst>
          </p:cNvPr>
          <p:cNvPicPr>
            <a:picLocks noChangeAspect="1"/>
          </p:cNvPicPr>
          <p:nvPr/>
        </p:nvPicPr>
        <p:blipFill>
          <a:blip r:embed="rId3"/>
          <a:stretch>
            <a:fillRect/>
          </a:stretch>
        </p:blipFill>
        <p:spPr>
          <a:xfrm>
            <a:off x="6229351" y="784424"/>
            <a:ext cx="5917300" cy="3870598"/>
          </a:xfrm>
          <a:prstGeom prst="rect">
            <a:avLst/>
          </a:prstGeom>
        </p:spPr>
      </p:pic>
      <p:pic>
        <p:nvPicPr>
          <p:cNvPr id="14" name="Picture 2">
            <a:extLst>
              <a:ext uri="{FF2B5EF4-FFF2-40B4-BE49-F238E27FC236}">
                <a16:creationId xmlns:a16="http://schemas.microsoft.com/office/drawing/2014/main" id="{F97D8B15-1EEC-48DF-8FB2-2E322B7804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6688" y="3832227"/>
            <a:ext cx="4863951" cy="2952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a:extLst>
              <a:ext uri="{FF2B5EF4-FFF2-40B4-BE49-F238E27FC236}">
                <a16:creationId xmlns:a16="http://schemas.microsoft.com/office/drawing/2014/main" id="{0BF52481-E19B-4790-A121-D47A7ACC091E}"/>
              </a:ext>
            </a:extLst>
          </p:cNvPr>
          <p:cNvPicPr>
            <a:picLocks noChangeAspect="1"/>
          </p:cNvPicPr>
          <p:nvPr/>
        </p:nvPicPr>
        <p:blipFill>
          <a:blip r:embed="rId5"/>
          <a:stretch>
            <a:fillRect/>
          </a:stretch>
        </p:blipFill>
        <p:spPr>
          <a:xfrm>
            <a:off x="6549019" y="5086586"/>
            <a:ext cx="4942427" cy="986990"/>
          </a:xfrm>
          <a:prstGeom prst="rect">
            <a:avLst/>
          </a:prstGeom>
        </p:spPr>
      </p:pic>
    </p:spTree>
    <p:extLst>
      <p:ext uri="{BB962C8B-B14F-4D97-AF65-F5344CB8AC3E}">
        <p14:creationId xmlns:p14="http://schemas.microsoft.com/office/powerpoint/2010/main" val="15441202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4D88758-6F26-4E0F-8C14-550F5C0188B8}" type="slidenum">
              <a:rPr kumimoji="0" lang="fi-FI" altLang="fi-FI"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fi-FI" altLang="fi-FI"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1411869"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altLang="fi-FI" sz="2700" b="1" i="0" u="none" strike="noStrike" kern="1200" cap="all" spc="-50" normalizeH="0" baseline="0" noProof="0" dirty="0">
                <a:ln>
                  <a:noFill/>
                </a:ln>
                <a:solidFill>
                  <a:srgbClr val="FF0000"/>
                </a:solidFill>
                <a:effectLst>
                  <a:outerShdw blurRad="38100" dist="38100" dir="2700000" algn="tl">
                    <a:srgbClr val="000000">
                      <a:alpha val="43137"/>
                    </a:srgbClr>
                  </a:outerShdw>
                </a:effectLst>
                <a:uLnTx/>
                <a:uFillTx/>
                <a:latin typeface="Calibri Light" panose="020F0302020204030204"/>
                <a:ea typeface="+mj-ea"/>
                <a:cs typeface="+mj-cs"/>
              </a:rPr>
              <a:t>Satakunnan </a:t>
            </a:r>
            <a:r>
              <a:rPr kumimoji="0" lang="en-GB" altLang="fi-FI" sz="2700" b="1" i="0" u="none" strike="noStrike" kern="1200" cap="all" spc="-50" normalizeH="0" baseline="0" noProof="0" dirty="0" err="1">
                <a:ln>
                  <a:noFill/>
                </a:ln>
                <a:solidFill>
                  <a:srgbClr val="FF0000"/>
                </a:solidFill>
                <a:effectLst>
                  <a:outerShdw blurRad="38100" dist="38100" dir="2700000" algn="tl">
                    <a:srgbClr val="000000">
                      <a:alpha val="43137"/>
                    </a:srgbClr>
                  </a:outerShdw>
                </a:effectLst>
                <a:uLnTx/>
                <a:uFillTx/>
                <a:latin typeface="Calibri Light" panose="020F0302020204030204"/>
                <a:ea typeface="+mj-ea"/>
                <a:cs typeface="+mj-cs"/>
              </a:rPr>
              <a:t>talouskehitys</a:t>
            </a:r>
            <a:r>
              <a:rPr kumimoji="0" lang="en-GB" altLang="fi-FI" sz="2700" b="1" i="0" u="none" strike="noStrike" kern="1200" cap="all" spc="-50" normalizeH="0" baseline="0" noProof="0" dirty="0">
                <a:ln>
                  <a:noFill/>
                </a:ln>
                <a:solidFill>
                  <a:srgbClr val="FF0000"/>
                </a:solidFill>
                <a:effectLst>
                  <a:outerShdw blurRad="38100" dist="38100" dir="2700000" algn="tl">
                    <a:srgbClr val="000000">
                      <a:alpha val="43137"/>
                    </a:srgbClr>
                  </a:outerShdw>
                </a:effectLst>
                <a:uLnTx/>
                <a:uFillTx/>
                <a:latin typeface="Calibri Light" panose="020F0302020204030204"/>
                <a:ea typeface="+mj-ea"/>
                <a:cs typeface="+mj-cs"/>
              </a:rPr>
              <a:t> 2020: </a:t>
            </a:r>
          </a:p>
          <a:p>
            <a:pPr marL="0" marR="0" lvl="0" indent="0" algn="l" defTabSz="914400" rtl="0" eaLnBrk="1" fontAlgn="auto" latinLnBrk="0" hangingPunct="1">
              <a:lnSpc>
                <a:spcPct val="90000"/>
              </a:lnSpc>
              <a:spcBef>
                <a:spcPct val="0"/>
              </a:spcBef>
              <a:spcAft>
                <a:spcPts val="0"/>
              </a:spcAft>
              <a:buClrTx/>
              <a:buSzTx/>
              <a:buFontTx/>
              <a:buNone/>
              <a:tabLst/>
              <a:defRPr/>
            </a:pPr>
            <a:r>
              <a:rPr lang="en-GB" altLang="fi-FI" sz="2700" b="1" cap="all" spc="-50" dirty="0" err="1">
                <a:solidFill>
                  <a:srgbClr val="FF0000"/>
                </a:solidFill>
                <a:effectLst>
                  <a:outerShdw blurRad="38100" dist="38100" dir="2700000" algn="tl">
                    <a:srgbClr val="000000">
                      <a:alpha val="43137"/>
                    </a:srgbClr>
                  </a:outerShdw>
                </a:effectLst>
                <a:latin typeface="Calibri Light" panose="020F0302020204030204"/>
              </a:rPr>
              <a:t>Henkilöstömäärien</a:t>
            </a:r>
            <a:r>
              <a:rPr lang="en-GB" altLang="fi-FI" sz="2700" b="1" cap="all" spc="-50" dirty="0">
                <a:solidFill>
                  <a:srgbClr val="FF0000"/>
                </a:solidFill>
                <a:effectLst>
                  <a:outerShdw blurRad="38100" dist="38100" dir="2700000" algn="tl">
                    <a:srgbClr val="000000">
                      <a:alpha val="43137"/>
                    </a:srgbClr>
                  </a:outerShdw>
                </a:effectLst>
                <a:latin typeface="Calibri Light" panose="020F0302020204030204"/>
              </a:rPr>
              <a:t> </a:t>
            </a:r>
            <a:r>
              <a:rPr lang="en-GB" altLang="fi-FI" sz="2700" b="1" cap="all" spc="-50" dirty="0" err="1">
                <a:solidFill>
                  <a:srgbClr val="FF0000"/>
                </a:solidFill>
                <a:effectLst>
                  <a:outerShdw blurRad="38100" dist="38100" dir="2700000" algn="tl">
                    <a:srgbClr val="000000">
                      <a:alpha val="43137"/>
                    </a:srgbClr>
                  </a:outerShdw>
                </a:effectLst>
                <a:latin typeface="Calibri Light" panose="020F0302020204030204"/>
              </a:rPr>
              <a:t>kehitys</a:t>
            </a:r>
            <a:r>
              <a:rPr lang="en-GB" altLang="fi-FI" sz="2700" b="1" cap="all" spc="-50" dirty="0">
                <a:solidFill>
                  <a:srgbClr val="FF0000"/>
                </a:solidFill>
                <a:effectLst>
                  <a:outerShdw blurRad="38100" dist="38100" dir="2700000" algn="tl">
                    <a:srgbClr val="000000">
                      <a:alpha val="43137"/>
                    </a:srgbClr>
                  </a:outerShdw>
                </a:effectLst>
                <a:latin typeface="Calibri Light" panose="020F0302020204030204"/>
              </a:rPr>
              <a:t> </a:t>
            </a:r>
            <a:r>
              <a:rPr lang="en-GB" altLang="fi-FI" sz="2700" b="1" cap="all" spc="-50" dirty="0" err="1">
                <a:solidFill>
                  <a:srgbClr val="FF0000"/>
                </a:solidFill>
                <a:effectLst>
                  <a:outerShdw blurRad="38100" dist="38100" dir="2700000" algn="tl">
                    <a:srgbClr val="000000">
                      <a:alpha val="43137"/>
                    </a:srgbClr>
                  </a:outerShdw>
                </a:effectLst>
                <a:latin typeface="Calibri Light" panose="020F0302020204030204"/>
              </a:rPr>
              <a:t>seutukunnittain</a:t>
            </a:r>
            <a:endParaRPr kumimoji="0" lang="en-US" altLang="fi-FI" sz="2700" b="1" i="0" u="none" strike="noStrike" kern="1200" cap="all" spc="-50" normalizeH="0" baseline="0" noProof="0" dirty="0">
              <a:ln>
                <a:noFill/>
              </a:ln>
              <a:solidFill>
                <a:srgbClr val="FF0000"/>
              </a:solidFill>
              <a:effectLst>
                <a:outerShdw blurRad="38100" dist="38100" dir="2700000" algn="tl">
                  <a:srgbClr val="000000">
                    <a:alpha val="43137"/>
                  </a:srgbClr>
                </a:outerShdw>
              </a:effectLst>
              <a:uLnTx/>
              <a:uFillTx/>
              <a:latin typeface="Calibri Light" panose="020F0302020204030204"/>
            </a:endParaRPr>
          </a:p>
        </p:txBody>
      </p:sp>
      <p:pic>
        <p:nvPicPr>
          <p:cNvPr id="46" name="Picture 45">
            <a:extLst>
              <a:ext uri="{FF2B5EF4-FFF2-40B4-BE49-F238E27FC236}">
                <a16:creationId xmlns:a16="http://schemas.microsoft.com/office/drawing/2014/main" id="{17C23CC9-6641-4C58-8FFB-97984EBF625B}"/>
              </a:ext>
            </a:extLst>
          </p:cNvPr>
          <p:cNvPicPr>
            <a:picLocks noChangeAspect="1"/>
          </p:cNvPicPr>
          <p:nvPr/>
        </p:nvPicPr>
        <p:blipFill>
          <a:blip r:embed="rId2"/>
          <a:stretch>
            <a:fillRect/>
          </a:stretch>
        </p:blipFill>
        <p:spPr>
          <a:xfrm>
            <a:off x="9874405" y="237820"/>
            <a:ext cx="2044173" cy="534499"/>
          </a:xfrm>
          <a:prstGeom prst="rect">
            <a:avLst/>
          </a:prstGeom>
        </p:spPr>
      </p:pic>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1138200" y="1271746"/>
            <a:ext cx="10035669" cy="254829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fi-FI" altLang="fi-FI" sz="1400" b="1" dirty="0"/>
              <a:t>Satakunnan seutukunnissa henkilöstömäärien nousu taittui vuonna 2019. Porin ja Pohjois-Satakunnan seutukunnassa laskua kirjattiin eniten ja suurin piirtein saman verran kuin maassa keskimäärin vuoden 2020 tammi-kesäkuussa. Rauman seutukunnassa pudotus jäi loivemmaksi. Vuoden 2020 heinä-syyskuussa kaikkien seutujen lasku jäi alle valtakunnan tason ja myös edeltävään neljännekseen verrattuna pudotus tasoittui. Luvut sisältävät myös julkisen sektorin. </a:t>
            </a:r>
          </a:p>
          <a:p>
            <a:pPr>
              <a:defRPr/>
            </a:pPr>
            <a:endParaRPr lang="fi-FI" altLang="fi-FI" sz="1400" b="1" dirty="0"/>
          </a:p>
          <a:p>
            <a:pPr>
              <a:defRPr/>
            </a:pPr>
            <a:endParaRPr lang="fi-FI" altLang="fi-FI" sz="1400" b="1" dirty="0"/>
          </a:p>
          <a:p>
            <a:pPr>
              <a:defRPr/>
            </a:pPr>
            <a:endParaRPr lang="fi-FI" altLang="fi-FI" sz="1400" b="1" dirty="0"/>
          </a:p>
        </p:txBody>
      </p:sp>
      <p:sp>
        <p:nvSpPr>
          <p:cNvPr id="6" name="Rectangle 2">
            <a:extLst>
              <a:ext uri="{FF2B5EF4-FFF2-40B4-BE49-F238E27FC236}">
                <a16:creationId xmlns:a16="http://schemas.microsoft.com/office/drawing/2014/main" id="{FD9D2BE4-BA61-4753-A506-AD74DC0389E2}"/>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9" name="Rectangle 4">
            <a:extLst>
              <a:ext uri="{FF2B5EF4-FFF2-40B4-BE49-F238E27FC236}">
                <a16:creationId xmlns:a16="http://schemas.microsoft.com/office/drawing/2014/main" id="{49D8B2FB-9746-4B4B-9C01-05D9344DBF00}"/>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pic>
        <p:nvPicPr>
          <p:cNvPr id="14" name="Picture 2">
            <a:extLst>
              <a:ext uri="{FF2B5EF4-FFF2-40B4-BE49-F238E27FC236}">
                <a16:creationId xmlns:a16="http://schemas.microsoft.com/office/drawing/2014/main" id="{AA1BE260-0078-47F6-94C4-7AB0DDCC7C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4620" y="3660496"/>
            <a:ext cx="5052550" cy="3067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a:extLst>
              <a:ext uri="{FF2B5EF4-FFF2-40B4-BE49-F238E27FC236}">
                <a16:creationId xmlns:a16="http://schemas.microsoft.com/office/drawing/2014/main" id="{F6C4857F-4806-464B-A688-57B110C641DF}"/>
              </a:ext>
            </a:extLst>
          </p:cNvPr>
          <p:cNvPicPr>
            <a:picLocks noChangeAspect="1"/>
          </p:cNvPicPr>
          <p:nvPr/>
        </p:nvPicPr>
        <p:blipFill>
          <a:blip r:embed="rId4"/>
          <a:stretch>
            <a:fillRect/>
          </a:stretch>
        </p:blipFill>
        <p:spPr>
          <a:xfrm>
            <a:off x="1498600" y="2179281"/>
            <a:ext cx="8756650" cy="1301750"/>
          </a:xfrm>
          <a:prstGeom prst="rect">
            <a:avLst/>
          </a:prstGeom>
        </p:spPr>
      </p:pic>
    </p:spTree>
    <p:extLst>
      <p:ext uri="{BB962C8B-B14F-4D97-AF65-F5344CB8AC3E}">
        <p14:creationId xmlns:p14="http://schemas.microsoft.com/office/powerpoint/2010/main" val="12546207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Content Placeholder 1"/>
          <p:cNvSpPr>
            <a:spLocks noGrp="1"/>
          </p:cNvSpPr>
          <p:nvPr>
            <p:ph sz="half" idx="2"/>
          </p:nvPr>
        </p:nvSpPr>
        <p:spPr>
          <a:xfrm>
            <a:off x="170368" y="1186019"/>
            <a:ext cx="7860449" cy="4053891"/>
          </a:xfrm>
        </p:spPr>
        <p:txBody>
          <a:bodyPr>
            <a:normAutofit fontScale="85000" lnSpcReduction="20000"/>
          </a:bodyPr>
          <a:lstStyle/>
          <a:p>
            <a:pPr>
              <a:defRPr/>
            </a:pPr>
            <a:r>
              <a:rPr lang="fi-FI" altLang="fi-FI" sz="2000" b="1" dirty="0"/>
              <a:t>Elintarviketeollisuuden liikevaihto kääntyi loivaan laskuun vuoden 2020 kesän tienoilla sekä Satakunnassa että valtakunnallisesti. Henkilöstömäärä on sen sijaan kohonnut Satakunnassa selvästi heinä-syyskuussa, joskin aivan vuoden lopussa kirjattiin lievää laskua. Vienti putosi kuitenkin selvästi Satakunnassa vuoden viimeisellä puoliskolla. Koko maassa viennin arvo kuitenkin kohosi hieman.</a:t>
            </a:r>
          </a:p>
          <a:p>
            <a:pPr>
              <a:defRPr/>
            </a:pPr>
            <a:r>
              <a:rPr lang="fi-FI" altLang="fi-FI" sz="2000" b="1" dirty="0"/>
              <a:t>Valtakunnallisesti koronakriisi on koetellut alaa Satakuntaa pahemmin. </a:t>
            </a:r>
            <a:r>
              <a:rPr lang="fi-FI" altLang="fi-FI" sz="2000" b="1" i="1" dirty="0"/>
              <a:t>Pellervon viime syksyn ennusteen mukaan elintarviketeollisuus ei kärsi koronakriisistä yhtä paljon kuin teollisuus keskimäärin. Alan kokonaistilanne pysyy verraten vakaana. </a:t>
            </a:r>
          </a:p>
          <a:p>
            <a:pPr>
              <a:defRPr/>
            </a:pPr>
            <a:r>
              <a:rPr lang="fi-FI" altLang="fi-FI" sz="2000" b="1" i="1" dirty="0"/>
              <a:t>Koronakriisin vaikutukset elintarviketeollisuudessa näkyvät ennen kaikkea kysynnän muuttuneena rakenteena, kun ruuan kysyntä on siirtynyt ruokapalveluista vähittäiskauppaan. Ruokapalvelualaa palvelleille yrityksille kysynnän rakenteelliset muutokset tuovat merkittäviä kannattavuusongelmia. Lisäksi toimitusvarmuuden parantaminen vähittäiskauppaan aiheuttaa yleisesti yrityksille lisäkustannuksia.</a:t>
            </a:r>
          </a:p>
          <a:p>
            <a:pPr>
              <a:defRPr/>
            </a:pPr>
            <a:r>
              <a:rPr lang="fi-FI" altLang="fi-FI" sz="2000" b="1" i="1" dirty="0"/>
              <a:t>Tuotannon volyymi ja liikevaihto palautuvat hieman tänä vuonna. Kotimaisen raaka-aineen tarjonnan pienentyessä uutta kasvua elintarvikkeiden tuotantoon syntyy kuitenkin hitaasti. Ostovoiman kasvun heiketessä lisäarvotuotteiden kysyntä vaimenee ja liikevaihdon kasvu perustuu ensi sijassa palautumiseen koronarajoitusten tuomista muutoksista kysynnän rakenteessa. </a:t>
            </a:r>
          </a:p>
        </p:txBody>
      </p:sp>
      <p:sp>
        <p:nvSpPr>
          <p:cNvPr id="21508" name="Slide Number Placeholder 5"/>
          <p:cNvSpPr>
            <a:spLocks noGrp="1"/>
          </p:cNvSpPr>
          <p:nvPr>
            <p:ph type="sldNum" sz="quarter" idx="12"/>
          </p:nvPr>
        </p:nvSpPr>
        <p:spPr>
          <a:xfrm>
            <a:off x="8591550" y="6400456"/>
            <a:ext cx="2743200" cy="365125"/>
          </a:xfrm>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4D88758-6F26-4E0F-8C14-550F5C0188B8}" type="slidenum">
              <a:rPr lang="fi-FI" altLang="fi-FI" smtClean="0">
                <a:solidFill>
                  <a:schemeClr val="bg1"/>
                </a:solidFill>
              </a:rPr>
              <a:pPr/>
              <a:t>28</a:t>
            </a:fld>
            <a:endParaRPr lang="fi-FI" altLang="fi-FI">
              <a:solidFill>
                <a:schemeClr val="bg1"/>
              </a:solidFill>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165627" y="0"/>
            <a:ext cx="1176184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fi-FI" sz="2700" b="1" cap="all" spc="-50" dirty="0">
                <a:solidFill>
                  <a:srgbClr val="0070C0"/>
                </a:solidFill>
                <a:effectLst>
                  <a:outerShdw blurRad="38100" dist="38100" dir="2700000" algn="tl">
                    <a:srgbClr val="000000">
                      <a:alpha val="43137"/>
                    </a:srgbClr>
                  </a:outerShdw>
                </a:effectLst>
              </a:rPr>
              <a:t>Satakunnan </a:t>
            </a:r>
            <a:r>
              <a:rPr lang="en-GB" altLang="fi-FI" sz="2700" b="1" cap="all" spc="-50" dirty="0" err="1">
                <a:solidFill>
                  <a:srgbClr val="0070C0"/>
                </a:solidFill>
                <a:effectLst>
                  <a:outerShdw blurRad="38100" dist="38100" dir="2700000" algn="tl">
                    <a:srgbClr val="000000">
                      <a:alpha val="43137"/>
                    </a:srgbClr>
                  </a:outerShdw>
                </a:effectLst>
              </a:rPr>
              <a:t>talouskehitys</a:t>
            </a:r>
            <a:r>
              <a:rPr lang="en-GB" altLang="fi-FI" sz="2700" b="1" cap="all" spc="-50" dirty="0">
                <a:solidFill>
                  <a:srgbClr val="0070C0"/>
                </a:solidFill>
                <a:effectLst>
                  <a:outerShdw blurRad="38100" dist="38100" dir="2700000" algn="tl">
                    <a:srgbClr val="000000">
                      <a:alpha val="43137"/>
                    </a:srgbClr>
                  </a:outerShdw>
                </a:effectLst>
              </a:rPr>
              <a:t> </a:t>
            </a:r>
            <a:r>
              <a:rPr lang="en-GB" altLang="fi-FI" sz="2700" b="1" cap="all" spc="-50" dirty="0" err="1">
                <a:solidFill>
                  <a:srgbClr val="0070C0"/>
                </a:solidFill>
                <a:effectLst>
                  <a:outerShdw blurRad="38100" dist="38100" dir="2700000" algn="tl">
                    <a:srgbClr val="000000">
                      <a:alpha val="43137"/>
                    </a:srgbClr>
                  </a:outerShdw>
                </a:effectLst>
              </a:rPr>
              <a:t>heinä−joulukuu</a:t>
            </a:r>
            <a:r>
              <a:rPr lang="en-GB" altLang="fi-FI" sz="2700" b="1" cap="all" spc="-50" dirty="0">
                <a:solidFill>
                  <a:srgbClr val="0070C0"/>
                </a:solidFill>
                <a:effectLst>
                  <a:outerShdw blurRad="38100" dist="38100" dir="2700000" algn="tl">
                    <a:srgbClr val="000000">
                      <a:alpha val="43137"/>
                    </a:srgbClr>
                  </a:outerShdw>
                </a:effectLst>
              </a:rPr>
              <a:t> 2020: </a:t>
            </a:r>
          </a:p>
          <a:p>
            <a:r>
              <a:rPr lang="en-GB" altLang="fi-FI" sz="2700" b="1" cap="all" spc="-50" dirty="0" err="1">
                <a:solidFill>
                  <a:srgbClr val="0070C0"/>
                </a:solidFill>
                <a:effectLst>
                  <a:outerShdw blurRad="38100" dist="38100" dir="2700000" algn="tl">
                    <a:srgbClr val="000000">
                      <a:alpha val="43137"/>
                    </a:srgbClr>
                  </a:outerShdw>
                </a:effectLst>
              </a:rPr>
              <a:t>elintarviketeollisuus</a:t>
            </a:r>
            <a:endParaRPr lang="en-US" altLang="fi-FI" sz="2700" b="1" cap="all" spc="-50" dirty="0">
              <a:solidFill>
                <a:srgbClr val="0070C0"/>
              </a:solidFill>
              <a:effectLst>
                <a:outerShdw blurRad="38100" dist="38100" dir="2700000" algn="tl">
                  <a:srgbClr val="000000">
                    <a:alpha val="43137"/>
                  </a:srgbClr>
                </a:outerShdw>
              </a:effectLst>
            </a:endParaRPr>
          </a:p>
        </p:txBody>
      </p:sp>
      <p:pic>
        <p:nvPicPr>
          <p:cNvPr id="51" name="Picture 50">
            <a:extLst>
              <a:ext uri="{FF2B5EF4-FFF2-40B4-BE49-F238E27FC236}">
                <a16:creationId xmlns:a16="http://schemas.microsoft.com/office/drawing/2014/main" id="{5E45CC9A-6FE2-45FD-93A3-774A37873141}"/>
              </a:ext>
            </a:extLst>
          </p:cNvPr>
          <p:cNvPicPr>
            <a:picLocks noChangeAspect="1"/>
          </p:cNvPicPr>
          <p:nvPr/>
        </p:nvPicPr>
        <p:blipFill>
          <a:blip r:embed="rId2"/>
          <a:stretch>
            <a:fillRect/>
          </a:stretch>
        </p:blipFill>
        <p:spPr>
          <a:xfrm>
            <a:off x="10035696" y="0"/>
            <a:ext cx="2044173" cy="534499"/>
          </a:xfrm>
          <a:prstGeom prst="rect">
            <a:avLst/>
          </a:prstGeom>
        </p:spPr>
      </p:pic>
      <p:pic>
        <p:nvPicPr>
          <p:cNvPr id="6" name="Picture 2">
            <a:extLst>
              <a:ext uri="{FF2B5EF4-FFF2-40B4-BE49-F238E27FC236}">
                <a16:creationId xmlns:a16="http://schemas.microsoft.com/office/drawing/2014/main" id="{7D692524-D17E-4CDD-ACA6-1C0F135743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23412" y="495259"/>
            <a:ext cx="3598220" cy="2184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a:extLst>
              <a:ext uri="{FF2B5EF4-FFF2-40B4-BE49-F238E27FC236}">
                <a16:creationId xmlns:a16="http://schemas.microsoft.com/office/drawing/2014/main" id="{76606979-3276-48B3-98EF-ACAC37A770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20645" y="2656937"/>
            <a:ext cx="3598220" cy="2184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
            <a:extLst>
              <a:ext uri="{FF2B5EF4-FFF2-40B4-BE49-F238E27FC236}">
                <a16:creationId xmlns:a16="http://schemas.microsoft.com/office/drawing/2014/main" id="{607DEB9A-E1A5-4663-8C51-FD0949779C9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20068" y="4743223"/>
            <a:ext cx="3557055" cy="2159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a:extLst>
              <a:ext uri="{FF2B5EF4-FFF2-40B4-BE49-F238E27FC236}">
                <a16:creationId xmlns:a16="http://schemas.microsoft.com/office/drawing/2014/main" id="{88084864-5CC7-45AD-908F-D8AB9794F3A2}"/>
              </a:ext>
            </a:extLst>
          </p:cNvPr>
          <p:cNvPicPr>
            <a:picLocks noChangeAspect="1"/>
          </p:cNvPicPr>
          <p:nvPr/>
        </p:nvPicPr>
        <p:blipFill>
          <a:blip r:embed="rId6"/>
          <a:stretch>
            <a:fillRect/>
          </a:stretch>
        </p:blipFill>
        <p:spPr>
          <a:xfrm>
            <a:off x="530225" y="5412947"/>
            <a:ext cx="6635750" cy="831850"/>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Content Placeholder 1"/>
          <p:cNvSpPr>
            <a:spLocks noGrp="1"/>
          </p:cNvSpPr>
          <p:nvPr>
            <p:ph sz="half" idx="2"/>
          </p:nvPr>
        </p:nvSpPr>
        <p:spPr>
          <a:xfrm>
            <a:off x="134675" y="1030680"/>
            <a:ext cx="7516942" cy="3953173"/>
          </a:xfrm>
        </p:spPr>
        <p:txBody>
          <a:bodyPr>
            <a:normAutofit/>
          </a:bodyPr>
          <a:lstStyle/>
          <a:p>
            <a:pPr>
              <a:defRPr/>
            </a:pPr>
            <a:r>
              <a:rPr lang="fi-FI" altLang="fi-FI" sz="1700" b="1" dirty="0"/>
              <a:t>Metsäteollisuudessa vuoden 2020 loppupuolisko sujui edelleen hyvin heikosti, sillä sekä liikevaihto että viennin arvo romahtivat. Satakunnassa kehitys oli edelleen maan keskiarvoa synkempää. Satakunnassa henkilöstömäärä aleni heikentyvien suhdanteiden vanavedessä. Taustalla vaikuttaa vahvasti paperikoneen sulkeminen Raumalla vuoden 2019 lopussa. </a:t>
            </a:r>
          </a:p>
          <a:p>
            <a:pPr>
              <a:defRPr/>
            </a:pPr>
            <a:r>
              <a:rPr lang="fi-FI" altLang="fi-FI" sz="1700" b="1" dirty="0"/>
              <a:t>PTT:n huhtikuisen ennusteen mukaan </a:t>
            </a:r>
            <a:r>
              <a:rPr lang="fi-FI" altLang="fi-FI" sz="1700" b="1" i="1" dirty="0"/>
              <a:t>Suomen metsäteollisuus ponkaisee tänä ja ensi vuonna ylös koronakuopasta, kun maailman maiden taloudet avautuvat sulkutiloista. Sellun ja sahatavaran vientimäärä ja hinta ovat vahvassa kasvussa. Paperin vienti kuitenkin laskee edelleen nopeasti, joten viennin arvo jää koronaa edeltävää aikaa pienemmäksi.</a:t>
            </a:r>
          </a:p>
          <a:p>
            <a:pPr>
              <a:defRPr/>
            </a:pPr>
            <a:r>
              <a:rPr lang="fi-FI" altLang="fi-FI" sz="1700" b="1" i="1" dirty="0">
                <a:hlinkClick r:id="rId2"/>
              </a:rPr>
              <a:t>https://www.ptt.fi/julkaisut-ja-hankkeet/uutiset/sellu-ja-sahatavara-porskuttavat-kun-talous-kipuaa-koronasta-paperi-pysyy-alamaissa.html</a:t>
            </a:r>
            <a:r>
              <a:rPr lang="fi-FI" altLang="fi-FI" sz="1700" b="1" i="1" dirty="0"/>
              <a:t> </a:t>
            </a:r>
          </a:p>
        </p:txBody>
      </p:sp>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4D88758-6F26-4E0F-8C14-550F5C0188B8}" type="slidenum">
              <a:rPr lang="fi-FI" altLang="fi-FI" smtClean="0">
                <a:solidFill>
                  <a:schemeClr val="bg1"/>
                </a:solidFill>
              </a:rPr>
              <a:pPr/>
              <a:t>29</a:t>
            </a:fld>
            <a:endParaRPr lang="fi-FI" altLang="fi-FI">
              <a:solidFill>
                <a:schemeClr val="bg1"/>
              </a:solidFill>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203572" y="0"/>
            <a:ext cx="1178485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fi-FI" sz="2700" b="1" cap="all" spc="-50" dirty="0">
                <a:solidFill>
                  <a:srgbClr val="0070C0"/>
                </a:solidFill>
                <a:effectLst>
                  <a:outerShdw blurRad="38100" dist="38100" dir="2700000" algn="tl">
                    <a:srgbClr val="000000">
                      <a:alpha val="43137"/>
                    </a:srgbClr>
                  </a:outerShdw>
                </a:effectLst>
              </a:rPr>
              <a:t>Satakunnan </a:t>
            </a:r>
            <a:r>
              <a:rPr lang="en-GB" altLang="fi-FI" sz="2700" b="1" cap="all" spc="-50" dirty="0" err="1">
                <a:solidFill>
                  <a:srgbClr val="0070C0"/>
                </a:solidFill>
                <a:effectLst>
                  <a:outerShdw blurRad="38100" dist="38100" dir="2700000" algn="tl">
                    <a:srgbClr val="000000">
                      <a:alpha val="43137"/>
                    </a:srgbClr>
                  </a:outerShdw>
                </a:effectLst>
              </a:rPr>
              <a:t>talouskehitys</a:t>
            </a:r>
            <a:r>
              <a:rPr lang="en-GB" altLang="fi-FI" sz="2700" b="1" cap="all" spc="-50" dirty="0">
                <a:solidFill>
                  <a:srgbClr val="0070C0"/>
                </a:solidFill>
                <a:effectLst>
                  <a:outerShdw blurRad="38100" dist="38100" dir="2700000" algn="tl">
                    <a:srgbClr val="000000">
                      <a:alpha val="43137"/>
                    </a:srgbClr>
                  </a:outerShdw>
                </a:effectLst>
              </a:rPr>
              <a:t> </a:t>
            </a:r>
            <a:r>
              <a:rPr lang="en-GB" altLang="fi-FI" sz="2700" b="1" cap="all" spc="-50" dirty="0" err="1">
                <a:solidFill>
                  <a:srgbClr val="0070C0"/>
                </a:solidFill>
                <a:effectLst>
                  <a:outerShdw blurRad="38100" dist="38100" dir="2700000" algn="tl">
                    <a:srgbClr val="000000">
                      <a:alpha val="43137"/>
                    </a:srgbClr>
                  </a:outerShdw>
                </a:effectLst>
              </a:rPr>
              <a:t>heinä−joulukuu</a:t>
            </a:r>
            <a:r>
              <a:rPr lang="en-GB" altLang="fi-FI" sz="2700" b="1" cap="all" spc="-50" dirty="0">
                <a:solidFill>
                  <a:srgbClr val="0070C0"/>
                </a:solidFill>
                <a:effectLst>
                  <a:outerShdw blurRad="38100" dist="38100" dir="2700000" algn="tl">
                    <a:srgbClr val="000000">
                      <a:alpha val="43137"/>
                    </a:srgbClr>
                  </a:outerShdw>
                </a:effectLst>
              </a:rPr>
              <a:t> 2020: </a:t>
            </a:r>
            <a:r>
              <a:rPr lang="en-GB" altLang="fi-FI" sz="2700" b="1" cap="all" spc="-50" dirty="0" err="1">
                <a:solidFill>
                  <a:srgbClr val="0070C0"/>
                </a:solidFill>
                <a:effectLst>
                  <a:outerShdw blurRad="38100" dist="38100" dir="2700000" algn="tl">
                    <a:srgbClr val="000000">
                      <a:alpha val="43137"/>
                    </a:srgbClr>
                  </a:outerShdw>
                </a:effectLst>
              </a:rPr>
              <a:t>metsäteollisuus</a:t>
            </a:r>
            <a:endParaRPr lang="en-US" altLang="fi-FI" sz="2700" b="1" cap="all" spc="-50" dirty="0">
              <a:solidFill>
                <a:srgbClr val="0070C0"/>
              </a:solidFill>
              <a:effectLst>
                <a:outerShdw blurRad="38100" dist="38100" dir="2700000" algn="tl">
                  <a:srgbClr val="000000">
                    <a:alpha val="43137"/>
                  </a:srgbClr>
                </a:outerShdw>
              </a:effectLst>
            </a:endParaRPr>
          </a:p>
        </p:txBody>
      </p:sp>
      <p:pic>
        <p:nvPicPr>
          <p:cNvPr id="46" name="Picture 45">
            <a:extLst>
              <a:ext uri="{FF2B5EF4-FFF2-40B4-BE49-F238E27FC236}">
                <a16:creationId xmlns:a16="http://schemas.microsoft.com/office/drawing/2014/main" id="{17C23CC9-6641-4C58-8FFB-97984EBF625B}"/>
              </a:ext>
            </a:extLst>
          </p:cNvPr>
          <p:cNvPicPr>
            <a:picLocks noChangeAspect="1"/>
          </p:cNvPicPr>
          <p:nvPr/>
        </p:nvPicPr>
        <p:blipFill>
          <a:blip r:embed="rId3"/>
          <a:stretch>
            <a:fillRect/>
          </a:stretch>
        </p:blipFill>
        <p:spPr>
          <a:xfrm>
            <a:off x="9982200" y="-15359"/>
            <a:ext cx="2044173" cy="534499"/>
          </a:xfrm>
          <a:prstGeom prst="rect">
            <a:avLst/>
          </a:prstGeom>
        </p:spPr>
      </p:pic>
      <p:pic>
        <p:nvPicPr>
          <p:cNvPr id="9" name="Picture 2">
            <a:extLst>
              <a:ext uri="{FF2B5EF4-FFF2-40B4-BE49-F238E27FC236}">
                <a16:creationId xmlns:a16="http://schemas.microsoft.com/office/drawing/2014/main" id="{A8F0772F-F037-4822-B47B-64FA11690C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37362" y="693856"/>
            <a:ext cx="351447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a:extLst>
              <a:ext uri="{FF2B5EF4-FFF2-40B4-BE49-F238E27FC236}">
                <a16:creationId xmlns:a16="http://schemas.microsoft.com/office/drawing/2014/main" id="{5F2822DD-E1CF-49CB-A60B-54FD09511EE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70774" y="2708514"/>
            <a:ext cx="3568923" cy="2166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
            <a:extLst>
              <a:ext uri="{FF2B5EF4-FFF2-40B4-BE49-F238E27FC236}">
                <a16:creationId xmlns:a16="http://schemas.microsoft.com/office/drawing/2014/main" id="{D670DE87-528A-4CE0-B179-17BCD8A4F4B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79722" y="4724400"/>
            <a:ext cx="351447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78FC6317-4BBE-474E-AE84-9CDE3502C4C0}"/>
              </a:ext>
            </a:extLst>
          </p:cNvPr>
          <p:cNvPicPr>
            <a:picLocks noChangeAspect="1"/>
          </p:cNvPicPr>
          <p:nvPr/>
        </p:nvPicPr>
        <p:blipFill>
          <a:blip r:embed="rId7"/>
          <a:stretch>
            <a:fillRect/>
          </a:stretch>
        </p:blipFill>
        <p:spPr>
          <a:xfrm>
            <a:off x="134675" y="5332751"/>
            <a:ext cx="7962900" cy="831850"/>
          </a:xfrm>
          <a:prstGeom prst="rect">
            <a:avLst/>
          </a:prstGeom>
        </p:spPr>
      </p:pic>
    </p:spTree>
    <p:extLst>
      <p:ext uri="{BB962C8B-B14F-4D97-AF65-F5344CB8AC3E}">
        <p14:creationId xmlns:p14="http://schemas.microsoft.com/office/powerpoint/2010/main" val="27399834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0470AC6-3197-4EB1-8944-C0BFA0914C5A}"/>
              </a:ext>
            </a:extLst>
          </p:cNvPr>
          <p:cNvPicPr>
            <a:picLocks noChangeAspect="1"/>
          </p:cNvPicPr>
          <p:nvPr/>
        </p:nvPicPr>
        <p:blipFill>
          <a:blip r:embed="rId2"/>
          <a:stretch>
            <a:fillRect/>
          </a:stretch>
        </p:blipFill>
        <p:spPr>
          <a:xfrm>
            <a:off x="8374553" y="97180"/>
            <a:ext cx="2002372" cy="2831808"/>
          </a:xfrm>
          <a:prstGeom prst="rect">
            <a:avLst/>
          </a:prstGeom>
        </p:spPr>
      </p:pic>
      <p:pic>
        <p:nvPicPr>
          <p:cNvPr id="3" name="Picture 2" descr="A picture containing text, map&#10;&#10;Description automatically generated">
            <a:extLst>
              <a:ext uri="{FF2B5EF4-FFF2-40B4-BE49-F238E27FC236}">
                <a16:creationId xmlns:a16="http://schemas.microsoft.com/office/drawing/2014/main" id="{B98D11FD-9D06-4A01-A7FD-95BA990BED6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77738" y="2993216"/>
            <a:ext cx="2003684" cy="2831808"/>
          </a:xfrm>
          <a:prstGeom prst="rect">
            <a:avLst/>
          </a:prstGeom>
        </p:spPr>
      </p:pic>
      <p:sp>
        <p:nvSpPr>
          <p:cNvPr id="2" name="Otsikko 1"/>
          <p:cNvSpPr>
            <a:spLocks noGrp="1"/>
          </p:cNvSpPr>
          <p:nvPr>
            <p:ph type="ctrTitle"/>
          </p:nvPr>
        </p:nvSpPr>
        <p:spPr>
          <a:xfrm>
            <a:off x="1611844" y="151770"/>
            <a:ext cx="7798445" cy="465993"/>
          </a:xfrm>
        </p:spPr>
        <p:txBody>
          <a:bodyPr>
            <a:noAutofit/>
          </a:bodyPr>
          <a:lstStyle/>
          <a:p>
            <a:r>
              <a:rPr lang="fi-FI" sz="3200" b="1" cap="all" dirty="0" err="1">
                <a:solidFill>
                  <a:srgbClr val="0070C0"/>
                </a:solidFill>
                <a:effectLst>
                  <a:outerShdw blurRad="38100" dist="38100" dir="2700000" algn="tl">
                    <a:srgbClr val="000000">
                      <a:alpha val="43137"/>
                    </a:srgbClr>
                  </a:outerShdw>
                </a:effectLst>
              </a:rPr>
              <a:t>satakunnaN</a:t>
            </a:r>
            <a:r>
              <a:rPr lang="fi-FI" sz="3200" b="1" cap="all" dirty="0">
                <a:solidFill>
                  <a:srgbClr val="0070C0"/>
                </a:solidFill>
                <a:effectLst>
                  <a:outerShdw blurRad="38100" dist="38100" dir="2700000" algn="tl">
                    <a:srgbClr val="000000">
                      <a:alpha val="43137"/>
                    </a:srgbClr>
                  </a:outerShdw>
                </a:effectLst>
              </a:rPr>
              <a:t> vahvuuksia</a:t>
            </a:r>
          </a:p>
        </p:txBody>
      </p:sp>
      <p:sp>
        <p:nvSpPr>
          <p:cNvPr id="9" name="Tekstiruutu 8"/>
          <p:cNvSpPr txBox="1"/>
          <p:nvPr/>
        </p:nvSpPr>
        <p:spPr>
          <a:xfrm>
            <a:off x="10376926" y="1203144"/>
            <a:ext cx="307777" cy="1223879"/>
          </a:xfrm>
          <a:prstGeom prst="rect">
            <a:avLst/>
          </a:prstGeom>
          <a:noFill/>
        </p:spPr>
        <p:txBody>
          <a:bodyPr vert="vert270" wrap="square" rtlCol="0">
            <a:spAutoFit/>
          </a:bodyPr>
          <a:lstStyle/>
          <a:p>
            <a:pPr>
              <a:defRPr/>
            </a:pPr>
            <a:r>
              <a:rPr lang="fi-FI" sz="800" dirty="0">
                <a:solidFill>
                  <a:prstClr val="black"/>
                </a:solidFill>
                <a:latin typeface="Calibri" panose="020F0502020204030204"/>
                <a:cs typeface="Arial" panose="020B0604020202020204" pitchFamily="34" charset="0"/>
              </a:rPr>
              <a:t>Tilastokeskus ja Tulli 2020</a:t>
            </a:r>
          </a:p>
        </p:txBody>
      </p:sp>
      <p:sp>
        <p:nvSpPr>
          <p:cNvPr id="37" name="Tekstiruutu 36"/>
          <p:cNvSpPr txBox="1"/>
          <p:nvPr/>
        </p:nvSpPr>
        <p:spPr>
          <a:xfrm rot="16200000">
            <a:off x="9494497" y="4690935"/>
            <a:ext cx="2088866" cy="215444"/>
          </a:xfrm>
          <a:prstGeom prst="rect">
            <a:avLst/>
          </a:prstGeom>
          <a:noFill/>
        </p:spPr>
        <p:txBody>
          <a:bodyPr vert="horz" wrap="square" rtlCol="0">
            <a:spAutoFit/>
          </a:bodyPr>
          <a:lstStyle/>
          <a:p>
            <a:pPr>
              <a:defRPr/>
            </a:pPr>
            <a:r>
              <a:rPr lang="fi-FI" sz="800" dirty="0">
                <a:solidFill>
                  <a:prstClr val="white">
                    <a:lumMod val="50000"/>
                  </a:prstClr>
                </a:solidFill>
                <a:latin typeface="Calibri" panose="020F0502020204030204"/>
                <a:cs typeface="Arial" panose="020B0604020202020204" pitchFamily="34" charset="0"/>
              </a:rPr>
              <a:t>                 </a:t>
            </a:r>
          </a:p>
        </p:txBody>
      </p:sp>
      <p:sp>
        <p:nvSpPr>
          <p:cNvPr id="13" name="Tekstiruutu 3"/>
          <p:cNvSpPr txBox="1"/>
          <p:nvPr/>
        </p:nvSpPr>
        <p:spPr>
          <a:xfrm>
            <a:off x="1661186" y="6444671"/>
            <a:ext cx="2139878" cy="369332"/>
          </a:xfrm>
          <a:prstGeom prst="rect">
            <a:avLst/>
          </a:prstGeom>
          <a:noFill/>
        </p:spPr>
        <p:txBody>
          <a:bodyPr wrap="square" rtlCol="0">
            <a:spAutoFit/>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fi-FI" dirty="0">
                <a:solidFill>
                  <a:prstClr val="black"/>
                </a:solidFill>
                <a:latin typeface="Calibri" panose="020F0502020204030204"/>
              </a:rPr>
              <a:t>27.11.2019</a:t>
            </a:r>
          </a:p>
        </p:txBody>
      </p:sp>
      <p:pic>
        <p:nvPicPr>
          <p:cNvPr id="14" name="Picture 13"/>
          <p:cNvPicPr>
            <a:picLocks noChangeAspect="1"/>
          </p:cNvPicPr>
          <p:nvPr/>
        </p:nvPicPr>
        <p:blipFill>
          <a:blip r:embed="rId4"/>
          <a:stretch>
            <a:fillRect/>
          </a:stretch>
        </p:blipFill>
        <p:spPr>
          <a:xfrm>
            <a:off x="8487130" y="5742369"/>
            <a:ext cx="2149488" cy="562036"/>
          </a:xfrm>
          <a:prstGeom prst="rect">
            <a:avLst/>
          </a:prstGeom>
        </p:spPr>
      </p:pic>
      <p:sp>
        <p:nvSpPr>
          <p:cNvPr id="57" name="Suorakulmio 56"/>
          <p:cNvSpPr/>
          <p:nvPr/>
        </p:nvSpPr>
        <p:spPr>
          <a:xfrm>
            <a:off x="2279577" y="4265610"/>
            <a:ext cx="6124651" cy="1435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i-FI">
              <a:solidFill>
                <a:prstClr val="white"/>
              </a:solidFill>
              <a:latin typeface="Calibri" panose="020F0502020204030204"/>
            </a:endParaRPr>
          </a:p>
        </p:txBody>
      </p:sp>
      <p:sp>
        <p:nvSpPr>
          <p:cNvPr id="42" name="Tekstiruutu 41"/>
          <p:cNvSpPr txBox="1"/>
          <p:nvPr/>
        </p:nvSpPr>
        <p:spPr>
          <a:xfrm>
            <a:off x="1524001" y="537464"/>
            <a:ext cx="8049685" cy="6401753"/>
          </a:xfrm>
          <a:prstGeom prst="rect">
            <a:avLst/>
          </a:prstGeom>
          <a:noFill/>
          <a:ln>
            <a:noFill/>
          </a:ln>
          <a:effectLst>
            <a:outerShdw blurRad="76200" dir="13500000" sy="23000" kx="1200000" algn="br" rotWithShape="0">
              <a:prstClr val="black">
                <a:alpha val="20000"/>
              </a:prstClr>
            </a:outerShdw>
          </a:effectLst>
        </p:spPr>
        <p:txBody>
          <a:bodyPr wrap="square" rtlCol="0">
            <a:spAutoFit/>
          </a:bodyPr>
          <a:lstStyle/>
          <a:p>
            <a:pPr marL="285750" indent="-285750">
              <a:buFont typeface="Arial" panose="020B0604020202020204" pitchFamily="34" charset="0"/>
              <a:buChar char="•"/>
              <a:defRPr/>
            </a:pPr>
            <a:r>
              <a:rPr lang="fi-FI" b="1" dirty="0">
                <a:solidFill>
                  <a:prstClr val="black"/>
                </a:solidFill>
                <a:latin typeface="Calibri" panose="020F0502020204030204"/>
                <a:cs typeface="Arial" panose="020B0604020202020204" pitchFamily="34" charset="0"/>
              </a:rPr>
              <a:t>Satakunnan </a:t>
            </a:r>
            <a:r>
              <a:rPr lang="fi-FI" b="1" dirty="0">
                <a:solidFill>
                  <a:srgbClr val="344068">
                    <a:lumMod val="60000"/>
                    <a:lumOff val="40000"/>
                  </a:srgbClr>
                </a:solidFill>
                <a:latin typeface="Calibri" panose="020F0502020204030204"/>
                <a:cs typeface="Arial" panose="020B0604020202020204" pitchFamily="34" charset="0"/>
              </a:rPr>
              <a:t>teollinen rakenne</a:t>
            </a:r>
            <a:r>
              <a:rPr lang="fi-FI" b="1" dirty="0">
                <a:solidFill>
                  <a:prstClr val="black"/>
                </a:solidFill>
                <a:latin typeface="Calibri" panose="020F0502020204030204"/>
                <a:cs typeface="Arial" panose="020B0604020202020204" pitchFamily="34" charset="0"/>
              </a:rPr>
              <a:t> on maan monipuolisimpia: </a:t>
            </a:r>
          </a:p>
          <a:p>
            <a:pPr marL="742950" lvl="1" indent="-285750">
              <a:buFont typeface="Arial" panose="020B0604020202020204" pitchFamily="34" charset="0"/>
              <a:buChar char="•"/>
              <a:defRPr/>
            </a:pPr>
            <a:r>
              <a:rPr lang="fi-FI" sz="1400" b="1" dirty="0">
                <a:solidFill>
                  <a:prstClr val="black"/>
                </a:solidFill>
                <a:latin typeface="Calibri" panose="020F0502020204030204"/>
                <a:cs typeface="Arial" panose="020B0604020202020204" pitchFamily="34" charset="0"/>
              </a:rPr>
              <a:t>Porin sk maan 10., Pohjois-Satakunta 20. ja Rauman sk</a:t>
            </a:r>
          </a:p>
          <a:p>
            <a:pPr lvl="1">
              <a:defRPr/>
            </a:pPr>
            <a:r>
              <a:rPr lang="fi-FI" sz="1400" b="1" dirty="0">
                <a:solidFill>
                  <a:prstClr val="black"/>
                </a:solidFill>
                <a:latin typeface="Calibri" panose="020F0502020204030204"/>
                <a:cs typeface="Arial" panose="020B0604020202020204" pitchFamily="34" charset="0"/>
              </a:rPr>
              <a:t>       23. monipuolisin teollisuuden henkilöstössä Suomen 70 seutukunnan joukossa</a:t>
            </a:r>
          </a:p>
          <a:p>
            <a:pPr lvl="1">
              <a:defRPr/>
            </a:pPr>
            <a:r>
              <a:rPr lang="fi-FI" sz="1200" b="1" dirty="0">
                <a:solidFill>
                  <a:prstClr val="black"/>
                </a:solidFill>
                <a:latin typeface="Calibri" panose="020F0502020204030204"/>
                <a:cs typeface="Arial" panose="020B0604020202020204" pitchFamily="34" charset="0"/>
              </a:rPr>
              <a:t>        (kartassa vihreällä monipuolisimmat ja punaisella yksipuolisimmat teolliset rakenteet, v. 2018)</a:t>
            </a:r>
            <a:endParaRPr lang="fi-FI" b="1" dirty="0">
              <a:solidFill>
                <a:prstClr val="black"/>
              </a:solidFill>
              <a:latin typeface="Calibri" panose="020F0502020204030204"/>
              <a:cs typeface="Arial" panose="020B0604020202020204" pitchFamily="34" charset="0"/>
            </a:endParaRPr>
          </a:p>
          <a:p>
            <a:pPr marL="285750" indent="-285750">
              <a:buFont typeface="Arial" panose="020B0604020202020204" pitchFamily="34" charset="0"/>
              <a:buChar char="•"/>
              <a:defRPr/>
            </a:pPr>
            <a:endParaRPr lang="fi-FI" b="1" dirty="0">
              <a:solidFill>
                <a:prstClr val="black"/>
              </a:solidFill>
              <a:latin typeface="Calibri" panose="020F0502020204030204"/>
              <a:cs typeface="Arial" panose="020B0604020202020204" pitchFamily="34" charset="0"/>
            </a:endParaRPr>
          </a:p>
          <a:p>
            <a:pPr marL="285750" indent="-285750">
              <a:buFont typeface="Arial" panose="020B0604020202020204" pitchFamily="34" charset="0"/>
              <a:buChar char="•"/>
              <a:defRPr/>
            </a:pPr>
            <a:r>
              <a:rPr lang="fi-FI" b="1" dirty="0">
                <a:solidFill>
                  <a:prstClr val="black"/>
                </a:solidFill>
                <a:latin typeface="Calibri" panose="020F0502020204030204"/>
                <a:cs typeface="Arial" panose="020B0604020202020204" pitchFamily="34" charset="0"/>
              </a:rPr>
              <a:t>Satakunnan </a:t>
            </a:r>
            <a:r>
              <a:rPr lang="fi-FI" b="1" dirty="0">
                <a:solidFill>
                  <a:srgbClr val="344068">
                    <a:lumMod val="60000"/>
                    <a:lumOff val="40000"/>
                  </a:srgbClr>
                </a:solidFill>
                <a:latin typeface="Calibri" panose="020F0502020204030204"/>
                <a:cs typeface="Arial" panose="020B0604020202020204" pitchFamily="34" charset="0"/>
              </a:rPr>
              <a:t>avoimuusindeksi</a:t>
            </a:r>
            <a:r>
              <a:rPr lang="fi-FI" b="1" dirty="0">
                <a:solidFill>
                  <a:prstClr val="black"/>
                </a:solidFill>
                <a:latin typeface="Calibri" panose="020F0502020204030204"/>
                <a:cs typeface="Arial" panose="020B0604020202020204" pitchFamily="34" charset="0"/>
              </a:rPr>
              <a:t> (vienti Tullin mukaan/BKT) on</a:t>
            </a:r>
          </a:p>
          <a:p>
            <a:pPr>
              <a:defRPr/>
            </a:pPr>
            <a:r>
              <a:rPr lang="fi-FI" b="1" dirty="0">
                <a:solidFill>
                  <a:prstClr val="black"/>
                </a:solidFill>
                <a:latin typeface="Calibri" panose="020F0502020204030204"/>
                <a:cs typeface="Arial" panose="020B0604020202020204" pitchFamily="34" charset="0"/>
              </a:rPr>
              <a:t>     maan korkeimpia: </a:t>
            </a:r>
            <a:r>
              <a:rPr lang="fi-FI" b="1" dirty="0">
                <a:solidFill>
                  <a:srgbClr val="099BDD"/>
                </a:solidFill>
                <a:latin typeface="Calibri" panose="020F0502020204030204"/>
                <a:cs typeface="Arial" panose="020B0604020202020204" pitchFamily="34" charset="0"/>
              </a:rPr>
              <a:t>54 % </a:t>
            </a:r>
            <a:r>
              <a:rPr lang="fi-FI" b="1" dirty="0">
                <a:solidFill>
                  <a:prstClr val="black"/>
                </a:solidFill>
                <a:latin typeface="Calibri" panose="020F0502020204030204"/>
                <a:cs typeface="Arial" panose="020B0604020202020204" pitchFamily="34" charset="0"/>
              </a:rPr>
              <a:t>(koko maa 27 %, v. 2018)</a:t>
            </a:r>
          </a:p>
          <a:p>
            <a:pPr marL="285750" indent="-285750">
              <a:buFont typeface="Arial" panose="020B0604020202020204" pitchFamily="34" charset="0"/>
              <a:buChar char="•"/>
              <a:defRPr/>
            </a:pPr>
            <a:endParaRPr lang="fi-FI" b="1" dirty="0">
              <a:solidFill>
                <a:srgbClr val="2683C6">
                  <a:lumMod val="75000"/>
                </a:srgbClr>
              </a:solidFill>
              <a:latin typeface="Calibri" panose="020F0502020204030204"/>
              <a:cs typeface="Arial" panose="020B0604020202020204" pitchFamily="34" charset="0"/>
            </a:endParaRPr>
          </a:p>
          <a:p>
            <a:pPr marL="285750" indent="-285750">
              <a:buFont typeface="Arial" panose="020B0604020202020204" pitchFamily="34" charset="0"/>
              <a:buChar char="•"/>
              <a:defRPr/>
            </a:pPr>
            <a:r>
              <a:rPr lang="fi-FI" b="1" dirty="0">
                <a:solidFill>
                  <a:prstClr val="black"/>
                </a:solidFill>
                <a:latin typeface="Calibri" panose="020F0502020204030204"/>
                <a:cs typeface="Arial" panose="020B0604020202020204" pitchFamily="34" charset="0"/>
              </a:rPr>
              <a:t>Satakunnan </a:t>
            </a:r>
            <a:r>
              <a:rPr lang="fi-FI" b="1" dirty="0">
                <a:solidFill>
                  <a:srgbClr val="344068">
                    <a:lumMod val="60000"/>
                    <a:lumOff val="40000"/>
                  </a:srgbClr>
                </a:solidFill>
                <a:latin typeface="Calibri" panose="020F0502020204030204"/>
                <a:cs typeface="Arial" panose="020B0604020202020204" pitchFamily="34" charset="0"/>
              </a:rPr>
              <a:t>viennin arvo </a:t>
            </a:r>
            <a:r>
              <a:rPr lang="fi-FI" b="1" dirty="0">
                <a:solidFill>
                  <a:prstClr val="black"/>
                </a:solidFill>
                <a:latin typeface="Calibri" panose="020F0502020204030204"/>
                <a:cs typeface="Arial" panose="020B0604020202020204" pitchFamily="34" charset="0"/>
              </a:rPr>
              <a:t>maakunnista </a:t>
            </a:r>
            <a:r>
              <a:rPr lang="fi-FI" b="1" dirty="0">
                <a:solidFill>
                  <a:srgbClr val="099BDD"/>
                </a:solidFill>
                <a:latin typeface="Calibri" panose="020F0502020204030204"/>
                <a:cs typeface="Arial" panose="020B0604020202020204" pitchFamily="34" charset="0"/>
              </a:rPr>
              <a:t>5.</a:t>
            </a:r>
            <a:r>
              <a:rPr lang="fi-FI" b="1" dirty="0">
                <a:solidFill>
                  <a:prstClr val="black"/>
                </a:solidFill>
                <a:latin typeface="Calibri" panose="020F0502020204030204"/>
                <a:cs typeface="Arial" panose="020B0604020202020204" pitchFamily="34" charset="0"/>
              </a:rPr>
              <a:t> </a:t>
            </a:r>
            <a:r>
              <a:rPr lang="fi-FI" b="1" dirty="0">
                <a:solidFill>
                  <a:srgbClr val="099BDD"/>
                </a:solidFill>
                <a:latin typeface="Calibri" panose="020F0502020204030204"/>
                <a:cs typeface="Arial" panose="020B0604020202020204" pitchFamily="34" charset="0"/>
              </a:rPr>
              <a:t>korkein </a:t>
            </a:r>
            <a:r>
              <a:rPr lang="fi-FI" b="1" dirty="0">
                <a:solidFill>
                  <a:prstClr val="black"/>
                </a:solidFill>
                <a:latin typeface="Calibri" panose="020F0502020204030204"/>
                <a:cs typeface="Arial" panose="020B0604020202020204" pitchFamily="34" charset="0"/>
              </a:rPr>
              <a:t>v. 2019 (Tulli); osuus Suomen viennistä </a:t>
            </a:r>
            <a:r>
              <a:rPr lang="fi-FI" b="1" dirty="0">
                <a:solidFill>
                  <a:srgbClr val="099BDD"/>
                </a:solidFill>
                <a:latin typeface="Calibri" panose="020F0502020204030204"/>
                <a:cs typeface="Arial" panose="020B0604020202020204" pitchFamily="34" charset="0"/>
              </a:rPr>
              <a:t>6,0 %</a:t>
            </a:r>
            <a:r>
              <a:rPr lang="fi-FI" b="1" dirty="0">
                <a:solidFill>
                  <a:prstClr val="black"/>
                </a:solidFill>
                <a:latin typeface="Calibri" panose="020F0502020204030204"/>
                <a:cs typeface="Arial" panose="020B0604020202020204" pitchFamily="34" charset="0"/>
              </a:rPr>
              <a:t> (väestöosuus 3,9 %). 1-6/2020 osuus jo </a:t>
            </a:r>
            <a:r>
              <a:rPr lang="fi-FI" b="1" dirty="0">
                <a:solidFill>
                  <a:srgbClr val="099BDD"/>
                </a:solidFill>
                <a:latin typeface="Calibri" panose="020F0502020204030204"/>
                <a:cs typeface="Arial" panose="020B0604020202020204" pitchFamily="34" charset="0"/>
              </a:rPr>
              <a:t>7,2 %</a:t>
            </a:r>
            <a:r>
              <a:rPr lang="fi-FI" b="1" dirty="0">
                <a:solidFill>
                  <a:prstClr val="black"/>
                </a:solidFill>
                <a:latin typeface="Calibri" panose="020F0502020204030204"/>
                <a:cs typeface="Arial" panose="020B0604020202020204" pitchFamily="34" charset="0"/>
              </a:rPr>
              <a:t>, sija 4!</a:t>
            </a:r>
          </a:p>
          <a:p>
            <a:pPr>
              <a:defRPr/>
            </a:pPr>
            <a:endParaRPr lang="fi-FI" b="1" dirty="0">
              <a:solidFill>
                <a:prstClr val="black"/>
              </a:solidFill>
              <a:latin typeface="Calibri" panose="020F0502020204030204"/>
              <a:cs typeface="Arial" panose="020B0604020202020204" pitchFamily="34" charset="0"/>
            </a:endParaRPr>
          </a:p>
          <a:p>
            <a:pPr marL="285750" indent="-285750">
              <a:buFont typeface="Arial" panose="020B0604020202020204" pitchFamily="34" charset="0"/>
              <a:buChar char="•"/>
              <a:defRPr/>
            </a:pPr>
            <a:r>
              <a:rPr lang="fi-FI" b="1" dirty="0">
                <a:solidFill>
                  <a:prstClr val="black"/>
                </a:solidFill>
                <a:latin typeface="Calibri" panose="020F0502020204030204"/>
                <a:cs typeface="Arial" panose="020B0604020202020204" pitchFamily="34" charset="0"/>
              </a:rPr>
              <a:t>Satakunnan osuus maan </a:t>
            </a:r>
            <a:r>
              <a:rPr lang="fi-FI" b="1" dirty="0">
                <a:solidFill>
                  <a:srgbClr val="344068">
                    <a:lumMod val="60000"/>
                    <a:lumOff val="40000"/>
                  </a:srgbClr>
                </a:solidFill>
                <a:latin typeface="Calibri" panose="020F0502020204030204"/>
                <a:cs typeface="Arial" panose="020B0604020202020204" pitchFamily="34" charset="0"/>
              </a:rPr>
              <a:t>teollisuuden </a:t>
            </a:r>
            <a:r>
              <a:rPr lang="fi-FI" b="1" dirty="0">
                <a:solidFill>
                  <a:prstClr val="black"/>
                </a:solidFill>
                <a:latin typeface="Calibri" panose="020F0502020204030204"/>
                <a:cs typeface="Arial" panose="020B0604020202020204" pitchFamily="34" charset="0"/>
              </a:rPr>
              <a:t>työpaikoista</a:t>
            </a:r>
            <a:r>
              <a:rPr lang="fi-FI" b="1" dirty="0">
                <a:solidFill>
                  <a:srgbClr val="344068">
                    <a:lumMod val="60000"/>
                    <a:lumOff val="40000"/>
                  </a:srgbClr>
                </a:solidFill>
                <a:latin typeface="Calibri" panose="020F0502020204030204"/>
                <a:cs typeface="Arial" panose="020B0604020202020204" pitchFamily="34" charset="0"/>
              </a:rPr>
              <a:t> </a:t>
            </a:r>
            <a:r>
              <a:rPr lang="fi-FI" b="1" dirty="0">
                <a:solidFill>
                  <a:prstClr val="black"/>
                </a:solidFill>
                <a:latin typeface="Calibri" panose="020F0502020204030204"/>
                <a:cs typeface="Arial" panose="020B0604020202020204" pitchFamily="34" charset="0"/>
              </a:rPr>
              <a:t>korkea: </a:t>
            </a:r>
            <a:r>
              <a:rPr lang="fi-FI" b="1" dirty="0">
                <a:solidFill>
                  <a:srgbClr val="099BDD"/>
                </a:solidFill>
                <a:latin typeface="Calibri" panose="020F0502020204030204"/>
                <a:cs typeface="Arial" panose="020B0604020202020204" pitchFamily="34" charset="0"/>
              </a:rPr>
              <a:t>5,6 % </a:t>
            </a:r>
            <a:r>
              <a:rPr lang="fi-FI" b="1" dirty="0">
                <a:solidFill>
                  <a:prstClr val="black"/>
                </a:solidFill>
                <a:latin typeface="Calibri" panose="020F0502020204030204"/>
                <a:cs typeface="Arial" panose="020B0604020202020204" pitchFamily="34" charset="0"/>
              </a:rPr>
              <a:t>(2019), liikevaihdosta  </a:t>
            </a:r>
            <a:r>
              <a:rPr lang="fi-FI" b="1" dirty="0">
                <a:solidFill>
                  <a:srgbClr val="099BDD"/>
                </a:solidFill>
                <a:latin typeface="Calibri" panose="020F0502020204030204"/>
                <a:cs typeface="Arial" panose="020B0604020202020204" pitchFamily="34" charset="0"/>
              </a:rPr>
              <a:t>4,8 % </a:t>
            </a:r>
            <a:r>
              <a:rPr lang="fi-FI" b="1" dirty="0">
                <a:solidFill>
                  <a:prstClr val="black"/>
                </a:solidFill>
                <a:latin typeface="Calibri" panose="020F0502020204030204"/>
                <a:cs typeface="Arial" panose="020B0604020202020204" pitchFamily="34" charset="0"/>
              </a:rPr>
              <a:t>(2019) ja toimipaikoista </a:t>
            </a:r>
            <a:r>
              <a:rPr lang="fi-FI" b="1" dirty="0">
                <a:solidFill>
                  <a:srgbClr val="099BDD"/>
                </a:solidFill>
                <a:latin typeface="Calibri" panose="020F0502020204030204"/>
                <a:cs typeface="Arial" panose="020B0604020202020204" pitchFamily="34" charset="0"/>
              </a:rPr>
              <a:t>5,9 % </a:t>
            </a:r>
            <a:r>
              <a:rPr lang="fi-FI" b="1" dirty="0">
                <a:solidFill>
                  <a:prstClr val="black"/>
                </a:solidFill>
                <a:latin typeface="Calibri" panose="020F0502020204030204"/>
                <a:cs typeface="Arial" panose="020B0604020202020204" pitchFamily="34" charset="0"/>
              </a:rPr>
              <a:t>(2019)</a:t>
            </a:r>
            <a:endParaRPr lang="fi-FI" b="1" dirty="0">
              <a:solidFill>
                <a:srgbClr val="099BDD"/>
              </a:solidFill>
              <a:latin typeface="Calibri" panose="020F0502020204030204"/>
              <a:cs typeface="Arial" panose="020B0604020202020204" pitchFamily="34" charset="0"/>
            </a:endParaRPr>
          </a:p>
          <a:p>
            <a:pPr>
              <a:defRPr/>
            </a:pPr>
            <a:endParaRPr lang="fi-FI" b="1" dirty="0">
              <a:solidFill>
                <a:srgbClr val="099BDD"/>
              </a:solidFill>
              <a:latin typeface="Calibri" panose="020F0502020204030204"/>
              <a:cs typeface="Arial" panose="020B0604020202020204" pitchFamily="34" charset="0"/>
            </a:endParaRPr>
          </a:p>
          <a:p>
            <a:pPr marL="285750" indent="-285750">
              <a:buFont typeface="Arial" panose="020B0604020202020204" pitchFamily="34" charset="0"/>
              <a:buChar char="•"/>
              <a:defRPr/>
            </a:pPr>
            <a:r>
              <a:rPr lang="fi-FI" b="1" dirty="0">
                <a:solidFill>
                  <a:prstClr val="black"/>
                </a:solidFill>
                <a:latin typeface="Calibri" panose="020F0502020204030204"/>
                <a:cs typeface="Arial" panose="020B0604020202020204" pitchFamily="34" charset="0"/>
              </a:rPr>
              <a:t>Satakunnan </a:t>
            </a:r>
            <a:r>
              <a:rPr lang="fi-FI" b="1" dirty="0">
                <a:solidFill>
                  <a:srgbClr val="7182B8"/>
                </a:solidFill>
                <a:latin typeface="Calibri" panose="020F0502020204030204"/>
                <a:cs typeface="Arial" panose="020B0604020202020204" pitchFamily="34" charset="0"/>
              </a:rPr>
              <a:t>kilpailukyky kohentunut </a:t>
            </a:r>
            <a:r>
              <a:rPr lang="fi-FI" b="1" dirty="0">
                <a:solidFill>
                  <a:prstClr val="black"/>
                </a:solidFill>
                <a:latin typeface="Calibri" panose="020F0502020204030204"/>
                <a:cs typeface="Arial" panose="020B0604020202020204" pitchFamily="34" charset="0"/>
              </a:rPr>
              <a:t>vv. 2011-18 Rauman seudulla:</a:t>
            </a:r>
          </a:p>
          <a:p>
            <a:pPr lvl="1">
              <a:defRPr/>
            </a:pPr>
            <a:r>
              <a:rPr lang="fi-FI" sz="1400" b="1" dirty="0">
                <a:solidFill>
                  <a:prstClr val="black"/>
                </a:solidFill>
                <a:latin typeface="Calibri" panose="020F0502020204030204"/>
                <a:cs typeface="Arial" panose="020B0604020202020204" pitchFamily="34" charset="0"/>
              </a:rPr>
              <a:t>Kuuden osatekijän mittaristo, joka kuvaa seutukunnan kykyä tuottaa</a:t>
            </a:r>
          </a:p>
          <a:p>
            <a:pPr>
              <a:defRPr/>
            </a:pPr>
            <a:r>
              <a:rPr lang="fi-FI" sz="1400" b="1" dirty="0">
                <a:solidFill>
                  <a:prstClr val="black"/>
                </a:solidFill>
                <a:latin typeface="Calibri" panose="020F0502020204030204"/>
                <a:cs typeface="Arial" panose="020B0604020202020204" pitchFamily="34" charset="0"/>
              </a:rPr>
              <a:t>           BKT:tä (lisätietoa: http://www.satamittari.fi/Kilpailukyky)</a:t>
            </a:r>
          </a:p>
          <a:p>
            <a:pPr lvl="1">
              <a:defRPr/>
            </a:pPr>
            <a:r>
              <a:rPr lang="fi-FI" sz="1400" b="1" dirty="0">
                <a:solidFill>
                  <a:prstClr val="black"/>
                </a:solidFill>
                <a:latin typeface="Calibri" panose="020F0502020204030204"/>
                <a:cs typeface="Arial" panose="020B0604020202020204" pitchFamily="34" charset="0"/>
              </a:rPr>
              <a:t>Rauman seutukunta sijalta </a:t>
            </a:r>
            <a:r>
              <a:rPr lang="fi-FI" sz="1400" b="1" dirty="0">
                <a:solidFill>
                  <a:srgbClr val="099BDD"/>
                </a:solidFill>
                <a:latin typeface="Calibri" panose="020F0502020204030204"/>
                <a:cs typeface="Arial" panose="020B0604020202020204" pitchFamily="34" charset="0"/>
              </a:rPr>
              <a:t>7 sijalle 5 </a:t>
            </a:r>
            <a:r>
              <a:rPr lang="fi-FI" sz="1400" b="1" dirty="0">
                <a:solidFill>
                  <a:prstClr val="black"/>
                </a:solidFill>
                <a:latin typeface="Calibri" panose="020F0502020204030204"/>
                <a:cs typeface="Arial" panose="020B0604020202020204" pitchFamily="34" charset="0"/>
              </a:rPr>
              <a:t>(70 seutukunnan joukossa)</a:t>
            </a:r>
          </a:p>
          <a:p>
            <a:pPr lvl="1">
              <a:defRPr/>
            </a:pPr>
            <a:r>
              <a:rPr lang="fi-FI" sz="1400" b="1" dirty="0">
                <a:solidFill>
                  <a:prstClr val="black"/>
                </a:solidFill>
                <a:latin typeface="Calibri" panose="020F0502020204030204"/>
                <a:cs typeface="Arial" panose="020B0604020202020204" pitchFamily="34" charset="0"/>
              </a:rPr>
              <a:t>Porin seutukunta sijalta </a:t>
            </a:r>
            <a:r>
              <a:rPr lang="fi-FI" sz="1400" b="1" dirty="0">
                <a:solidFill>
                  <a:srgbClr val="099BDD"/>
                </a:solidFill>
                <a:latin typeface="Calibri" panose="020F0502020204030204"/>
                <a:cs typeface="Arial" panose="020B0604020202020204" pitchFamily="34" charset="0"/>
              </a:rPr>
              <a:t>14 sijalle 15</a:t>
            </a:r>
          </a:p>
          <a:p>
            <a:pPr lvl="1">
              <a:defRPr/>
            </a:pPr>
            <a:r>
              <a:rPr lang="fi-FI" sz="1400" b="1" dirty="0">
                <a:solidFill>
                  <a:prstClr val="black"/>
                </a:solidFill>
                <a:latin typeface="Calibri" panose="020F0502020204030204"/>
                <a:cs typeface="Arial" panose="020B0604020202020204" pitchFamily="34" charset="0"/>
              </a:rPr>
              <a:t>Pohjois-Satakunta </a:t>
            </a:r>
            <a:r>
              <a:rPr lang="fi-FI" sz="1400" b="1" dirty="0">
                <a:solidFill>
                  <a:srgbClr val="099BDD"/>
                </a:solidFill>
                <a:latin typeface="Calibri" panose="020F0502020204030204"/>
                <a:cs typeface="Arial" panose="020B0604020202020204" pitchFamily="34" charset="0"/>
              </a:rPr>
              <a:t>sijalta 47 sijalle 55 </a:t>
            </a:r>
            <a:r>
              <a:rPr lang="fi-FI" sz="1400" b="1" dirty="0">
                <a:solidFill>
                  <a:prstClr val="black"/>
                </a:solidFill>
                <a:latin typeface="Calibri" panose="020F0502020204030204"/>
                <a:cs typeface="Arial" panose="020B0604020202020204" pitchFamily="34" charset="0"/>
              </a:rPr>
              <a:t>(BKT/</a:t>
            </a:r>
            <a:r>
              <a:rPr lang="fi-FI" sz="1400" b="1" dirty="0" err="1">
                <a:solidFill>
                  <a:prstClr val="black"/>
                </a:solidFill>
                <a:latin typeface="Calibri" panose="020F0502020204030204"/>
                <a:cs typeface="Arial" panose="020B0604020202020204" pitchFamily="34" charset="0"/>
              </a:rPr>
              <a:t>capita</a:t>
            </a:r>
            <a:r>
              <a:rPr lang="fi-FI" sz="1400" b="1" dirty="0">
                <a:solidFill>
                  <a:prstClr val="black"/>
                </a:solidFill>
                <a:latin typeface="Calibri" panose="020F0502020204030204"/>
                <a:cs typeface="Arial" panose="020B0604020202020204" pitchFamily="34" charset="0"/>
              </a:rPr>
              <a:t> silti tulosta selvästi parempi)</a:t>
            </a:r>
          </a:p>
          <a:p>
            <a:pPr lvl="1">
              <a:defRPr/>
            </a:pPr>
            <a:r>
              <a:rPr lang="fi-FI" sz="1400" b="1" dirty="0">
                <a:solidFill>
                  <a:prstClr val="black"/>
                </a:solidFill>
                <a:latin typeface="Calibri" panose="020F0502020204030204"/>
                <a:cs typeface="Arial" panose="020B0604020202020204" pitchFamily="34" charset="0"/>
              </a:rPr>
              <a:t>	</a:t>
            </a:r>
          </a:p>
          <a:p>
            <a:pPr marL="285750" indent="-285750">
              <a:buFont typeface="Arial" panose="020B0604020202020204" pitchFamily="34" charset="0"/>
              <a:buChar char="•"/>
              <a:defRPr/>
            </a:pPr>
            <a:r>
              <a:rPr lang="fi-FI" b="1" dirty="0">
                <a:solidFill>
                  <a:prstClr val="black"/>
                </a:solidFill>
                <a:latin typeface="Calibri" panose="020F0502020204030204"/>
                <a:cs typeface="Arial" panose="020B0604020202020204" pitchFamily="34" charset="0"/>
              </a:rPr>
              <a:t>Rauman seutukunnan </a:t>
            </a:r>
            <a:r>
              <a:rPr lang="fi-FI" b="1" dirty="0">
                <a:solidFill>
                  <a:srgbClr val="344068">
                    <a:lumMod val="60000"/>
                    <a:lumOff val="40000"/>
                  </a:srgbClr>
                </a:solidFill>
                <a:latin typeface="Calibri" panose="020F0502020204030204"/>
                <a:cs typeface="Arial" panose="020B0604020202020204" pitchFamily="34" charset="0"/>
              </a:rPr>
              <a:t>BKT/</a:t>
            </a:r>
            <a:r>
              <a:rPr lang="fi-FI" b="1" dirty="0" err="1">
                <a:solidFill>
                  <a:srgbClr val="344068">
                    <a:lumMod val="60000"/>
                    <a:lumOff val="40000"/>
                  </a:srgbClr>
                </a:solidFill>
                <a:latin typeface="Calibri" panose="020F0502020204030204"/>
                <a:cs typeface="Arial" panose="020B0604020202020204" pitchFamily="34" charset="0"/>
              </a:rPr>
              <a:t>capita</a:t>
            </a:r>
            <a:r>
              <a:rPr lang="fi-FI" b="1" dirty="0">
                <a:solidFill>
                  <a:prstClr val="black"/>
                </a:solidFill>
                <a:latin typeface="Calibri" panose="020F0502020204030204"/>
                <a:cs typeface="Arial" panose="020B0604020202020204" pitchFamily="34" charset="0"/>
              </a:rPr>
              <a:t> on Suomen </a:t>
            </a:r>
            <a:r>
              <a:rPr lang="fi-FI" b="1" dirty="0">
                <a:solidFill>
                  <a:srgbClr val="099BDD"/>
                </a:solidFill>
                <a:latin typeface="Calibri" panose="020F0502020204030204"/>
                <a:cs typeface="Arial" panose="020B0604020202020204" pitchFamily="34" charset="0"/>
              </a:rPr>
              <a:t>7. korkein </a:t>
            </a:r>
            <a:r>
              <a:rPr lang="fi-FI" b="1" dirty="0">
                <a:solidFill>
                  <a:prstClr val="black"/>
                </a:solidFill>
                <a:latin typeface="Calibri" panose="020F0502020204030204"/>
                <a:cs typeface="Arial" panose="020B0604020202020204" pitchFamily="34" charset="0"/>
              </a:rPr>
              <a:t>v. 2018.</a:t>
            </a:r>
          </a:p>
          <a:p>
            <a:pPr>
              <a:defRPr/>
            </a:pPr>
            <a:r>
              <a:rPr lang="fi-FI" b="1" dirty="0">
                <a:solidFill>
                  <a:prstClr val="black"/>
                </a:solidFill>
                <a:latin typeface="Calibri" panose="020F0502020204030204"/>
                <a:cs typeface="Arial" panose="020B0604020202020204" pitchFamily="34" charset="0"/>
              </a:rPr>
              <a:t>      Jalostuksen arvonlisäys per </a:t>
            </a:r>
            <a:r>
              <a:rPr lang="fi-FI" b="1" dirty="0" err="1">
                <a:solidFill>
                  <a:prstClr val="black"/>
                </a:solidFill>
                <a:latin typeface="Calibri" panose="020F0502020204030204"/>
                <a:cs typeface="Arial" panose="020B0604020202020204" pitchFamily="34" charset="0"/>
              </a:rPr>
              <a:t>capita</a:t>
            </a:r>
            <a:r>
              <a:rPr lang="fi-FI" b="1" dirty="0">
                <a:solidFill>
                  <a:prstClr val="black"/>
                </a:solidFill>
                <a:latin typeface="Calibri" panose="020F0502020204030204"/>
                <a:cs typeface="Arial" panose="020B0604020202020204" pitchFamily="34" charset="0"/>
              </a:rPr>
              <a:t> 2. korkein 19 maakunnasta v. 2019</a:t>
            </a:r>
            <a:endParaRPr lang="fi-FI" sz="1400" b="1" dirty="0">
              <a:solidFill>
                <a:prstClr val="black"/>
              </a:solidFill>
              <a:latin typeface="Calibri" panose="020F0502020204030204"/>
              <a:cs typeface="Arial" panose="020B0604020202020204" pitchFamily="34" charset="0"/>
            </a:endParaRPr>
          </a:p>
          <a:p>
            <a:pPr>
              <a:defRPr/>
            </a:pPr>
            <a:endParaRPr lang="fi-FI" sz="2000" dirty="0">
              <a:solidFill>
                <a:prstClr val="black"/>
              </a:solidFill>
              <a:latin typeface="Calibri" panose="020F0502020204030204"/>
              <a:cs typeface="Arial" panose="020B0604020202020204" pitchFamily="34" charset="0"/>
            </a:endParaRPr>
          </a:p>
        </p:txBody>
      </p:sp>
      <p:sp>
        <p:nvSpPr>
          <p:cNvPr id="4" name="TextBox 3">
            <a:extLst>
              <a:ext uri="{FF2B5EF4-FFF2-40B4-BE49-F238E27FC236}">
                <a16:creationId xmlns:a16="http://schemas.microsoft.com/office/drawing/2014/main" id="{12F620F0-EF7E-41D7-8380-C4F95223CDAC}"/>
              </a:ext>
            </a:extLst>
          </p:cNvPr>
          <p:cNvSpPr txBox="1"/>
          <p:nvPr/>
        </p:nvSpPr>
        <p:spPr>
          <a:xfrm>
            <a:off x="1728086" y="6460060"/>
            <a:ext cx="1096775" cy="338554"/>
          </a:xfrm>
          <a:prstGeom prst="rect">
            <a:avLst/>
          </a:prstGeom>
          <a:solidFill>
            <a:srgbClr val="2683C6"/>
          </a:solidFill>
        </p:spPr>
        <p:txBody>
          <a:bodyPr wrap="none" rtlCol="0">
            <a:spAutoFit/>
          </a:bodyPr>
          <a:lstStyle/>
          <a:p>
            <a:pPr eaLnBrk="0" fontAlgn="base" hangingPunct="0">
              <a:spcBef>
                <a:spcPct val="0"/>
              </a:spcBef>
              <a:spcAft>
                <a:spcPct val="0"/>
              </a:spcAft>
            </a:pPr>
            <a:r>
              <a:rPr lang="fi-FI" sz="1600" dirty="0">
                <a:solidFill>
                  <a:prstClr val="black"/>
                </a:solidFill>
                <a:latin typeface="Arial" panose="020B0604020202020204" pitchFamily="34" charset="0"/>
                <a:cs typeface="Arial" panose="020B0604020202020204" pitchFamily="34" charset="0"/>
              </a:rPr>
              <a:t>26.1.2021</a:t>
            </a:r>
          </a:p>
        </p:txBody>
      </p:sp>
    </p:spTree>
    <p:extLst>
      <p:ext uri="{BB962C8B-B14F-4D97-AF65-F5344CB8AC3E}">
        <p14:creationId xmlns:p14="http://schemas.microsoft.com/office/powerpoint/2010/main" val="26978488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3DA74E8-ECF8-4984-A74D-604450CE2512}"/>
              </a:ext>
            </a:extLst>
          </p:cNvPr>
          <p:cNvPicPr>
            <a:picLocks noChangeAspect="1"/>
          </p:cNvPicPr>
          <p:nvPr/>
        </p:nvPicPr>
        <p:blipFill>
          <a:blip r:embed="rId2"/>
          <a:stretch>
            <a:fillRect/>
          </a:stretch>
        </p:blipFill>
        <p:spPr>
          <a:xfrm>
            <a:off x="1365510" y="2596389"/>
            <a:ext cx="5563682" cy="3129571"/>
          </a:xfrm>
          <a:prstGeom prst="rect">
            <a:avLst/>
          </a:prstGeom>
        </p:spPr>
      </p:pic>
      <p:sp>
        <p:nvSpPr>
          <p:cNvPr id="9219" name="Content Placeholder 1"/>
          <p:cNvSpPr>
            <a:spLocks noGrp="1"/>
          </p:cNvSpPr>
          <p:nvPr>
            <p:ph sz="half" idx="2"/>
          </p:nvPr>
        </p:nvSpPr>
        <p:spPr>
          <a:xfrm>
            <a:off x="-48942" y="1022745"/>
            <a:ext cx="7501302" cy="2270844"/>
          </a:xfrm>
        </p:spPr>
        <p:txBody>
          <a:bodyPr>
            <a:normAutofit lnSpcReduction="10000"/>
          </a:bodyPr>
          <a:lstStyle/>
          <a:p>
            <a:pPr>
              <a:defRPr/>
            </a:pPr>
            <a:r>
              <a:rPr lang="fi-FI" altLang="fi-FI" sz="1600" b="1" dirty="0"/>
              <a:t>Kemianteollisuuden (TOL 20-22) liikevaihto laski Satakunnassa edelleen selvästi  vuoden 2020 heinä-syyskuussa. Vuoden 2020 lopussa lasku tasaantui selvästi. Henkilöstömäärä supistui maakunnassa yhä hyvin voimakkaasti. </a:t>
            </a:r>
            <a:r>
              <a:rPr lang="fi-FI" altLang="fi-FI" sz="1600" b="1" dirty="0" err="1"/>
              <a:t>Venatorin</a:t>
            </a:r>
            <a:r>
              <a:rPr lang="fi-FI" altLang="fi-FI" sz="1600" b="1" dirty="0"/>
              <a:t> jättämä aukko on siis suuri. Koko maassa kemianteollisuuden suhdannenotkahdus näyttää jääneen varsin lyhytaikaiseksi, sillä kasvu käynnistyi loka-joulukuun aikana. Kemianteollisuus ry:n maaliskuisen katsauksen mukaan </a:t>
            </a:r>
            <a:r>
              <a:rPr lang="fi-FI" altLang="fi-FI" sz="1600" b="1" i="1" dirty="0"/>
              <a:t>tuotannon volyymit pysyivät kuitenkin ennallaan, mutta uusien tilausten yhteisarvo kasvoi vuoden 2020 lopulla ennätyslukemiin. Tästä valonpilkahduksesta huolimatta kaikkien jäsenyritysten tilauskanta ja suhdannenäkymät ovat yhä aavistuksen keskiarvon alapuolella.</a:t>
            </a:r>
          </a:p>
          <a:p>
            <a:pPr>
              <a:defRPr/>
            </a:pPr>
            <a:endParaRPr lang="fi-FI" altLang="fi-FI" sz="1400" b="1" dirty="0"/>
          </a:p>
        </p:txBody>
      </p:sp>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4D88758-6F26-4E0F-8C14-550F5C0188B8}" type="slidenum">
              <a:rPr lang="fi-FI" altLang="fi-FI" smtClean="0">
                <a:solidFill>
                  <a:schemeClr val="bg1"/>
                </a:solidFill>
              </a:rPr>
              <a:pPr/>
              <a:t>30</a:t>
            </a:fld>
            <a:endParaRPr lang="fi-FI" altLang="fi-FI">
              <a:solidFill>
                <a:schemeClr val="bg1"/>
              </a:solidFill>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291609" y="-110585"/>
            <a:ext cx="958391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fi-FI" sz="2700" b="1" cap="all" spc="-50" dirty="0">
                <a:solidFill>
                  <a:srgbClr val="0070C0"/>
                </a:solidFill>
                <a:effectLst>
                  <a:outerShdw blurRad="38100" dist="38100" dir="2700000" algn="tl">
                    <a:srgbClr val="000000">
                      <a:alpha val="43137"/>
                    </a:srgbClr>
                  </a:outerShdw>
                </a:effectLst>
              </a:rPr>
              <a:t>Satakunnan </a:t>
            </a:r>
            <a:r>
              <a:rPr lang="en-GB" altLang="fi-FI" sz="2700" b="1" cap="all" spc="-50" dirty="0" err="1">
                <a:solidFill>
                  <a:srgbClr val="0070C0"/>
                </a:solidFill>
                <a:effectLst>
                  <a:outerShdw blurRad="38100" dist="38100" dir="2700000" algn="tl">
                    <a:srgbClr val="000000">
                      <a:alpha val="43137"/>
                    </a:srgbClr>
                  </a:outerShdw>
                </a:effectLst>
              </a:rPr>
              <a:t>talouskehitys</a:t>
            </a:r>
            <a:r>
              <a:rPr lang="en-GB" altLang="fi-FI" sz="2700" b="1" cap="all" spc="-50" dirty="0">
                <a:solidFill>
                  <a:srgbClr val="0070C0"/>
                </a:solidFill>
                <a:effectLst>
                  <a:outerShdw blurRad="38100" dist="38100" dir="2700000" algn="tl">
                    <a:srgbClr val="000000">
                      <a:alpha val="43137"/>
                    </a:srgbClr>
                  </a:outerShdw>
                </a:effectLst>
              </a:rPr>
              <a:t> </a:t>
            </a:r>
            <a:r>
              <a:rPr lang="en-GB" altLang="fi-FI" sz="2700" b="1" cap="all" spc="-50" dirty="0" err="1">
                <a:solidFill>
                  <a:srgbClr val="0070C0"/>
                </a:solidFill>
                <a:effectLst>
                  <a:outerShdw blurRad="38100" dist="38100" dir="2700000" algn="tl">
                    <a:srgbClr val="000000">
                      <a:alpha val="43137"/>
                    </a:srgbClr>
                  </a:outerShdw>
                </a:effectLst>
              </a:rPr>
              <a:t>heinä−joulukuu</a:t>
            </a:r>
            <a:r>
              <a:rPr lang="en-GB" altLang="fi-FI" sz="2700" b="1" cap="all" spc="-50" dirty="0">
                <a:solidFill>
                  <a:srgbClr val="0070C0"/>
                </a:solidFill>
                <a:effectLst>
                  <a:outerShdw blurRad="38100" dist="38100" dir="2700000" algn="tl">
                    <a:srgbClr val="000000">
                      <a:alpha val="43137"/>
                    </a:srgbClr>
                  </a:outerShdw>
                </a:effectLst>
              </a:rPr>
              <a:t> 2020: </a:t>
            </a:r>
          </a:p>
          <a:p>
            <a:r>
              <a:rPr lang="en-GB" altLang="fi-FI" sz="2700" b="1" cap="all" spc="-50" dirty="0" err="1">
                <a:solidFill>
                  <a:srgbClr val="0070C0"/>
                </a:solidFill>
                <a:effectLst>
                  <a:outerShdw blurRad="38100" dist="38100" dir="2700000" algn="tl">
                    <a:srgbClr val="000000">
                      <a:alpha val="43137"/>
                    </a:srgbClr>
                  </a:outerShdw>
                </a:effectLst>
              </a:rPr>
              <a:t>kemianteollisuus</a:t>
            </a:r>
            <a:endParaRPr lang="en-US" altLang="fi-FI" sz="2700" b="1" cap="all" spc="-50" dirty="0">
              <a:solidFill>
                <a:srgbClr val="0070C0"/>
              </a:solidFill>
              <a:effectLst>
                <a:outerShdw blurRad="38100" dist="38100" dir="2700000" algn="tl">
                  <a:srgbClr val="000000">
                    <a:alpha val="43137"/>
                  </a:srgbClr>
                </a:outerShdw>
              </a:effectLst>
            </a:endParaRPr>
          </a:p>
        </p:txBody>
      </p:sp>
      <p:pic>
        <p:nvPicPr>
          <p:cNvPr id="51" name="Picture 50">
            <a:extLst>
              <a:ext uri="{FF2B5EF4-FFF2-40B4-BE49-F238E27FC236}">
                <a16:creationId xmlns:a16="http://schemas.microsoft.com/office/drawing/2014/main" id="{5E45CC9A-6FE2-45FD-93A3-774A37873141}"/>
              </a:ext>
            </a:extLst>
          </p:cNvPr>
          <p:cNvPicPr>
            <a:picLocks noChangeAspect="1"/>
          </p:cNvPicPr>
          <p:nvPr/>
        </p:nvPicPr>
        <p:blipFill>
          <a:blip r:embed="rId3"/>
          <a:stretch>
            <a:fillRect/>
          </a:stretch>
        </p:blipFill>
        <p:spPr>
          <a:xfrm>
            <a:off x="9982200" y="120134"/>
            <a:ext cx="2044173" cy="534499"/>
          </a:xfrm>
          <a:prstGeom prst="rect">
            <a:avLst/>
          </a:prstGeom>
        </p:spPr>
      </p:pic>
      <p:pic>
        <p:nvPicPr>
          <p:cNvPr id="11" name="Picture 2">
            <a:extLst>
              <a:ext uri="{FF2B5EF4-FFF2-40B4-BE49-F238E27FC236}">
                <a16:creationId xmlns:a16="http://schemas.microsoft.com/office/drawing/2014/main" id="{E5E64588-4163-4D5C-AFB3-B9877C82AF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52332" y="819150"/>
            <a:ext cx="4298950" cy="260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3">
            <a:extLst>
              <a:ext uri="{FF2B5EF4-FFF2-40B4-BE49-F238E27FC236}">
                <a16:creationId xmlns:a16="http://schemas.microsoft.com/office/drawing/2014/main" id="{2F6C3A18-75D6-4871-B90E-8E270CE3F6E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10013" y="3749159"/>
            <a:ext cx="4298950" cy="260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a:extLst>
              <a:ext uri="{FF2B5EF4-FFF2-40B4-BE49-F238E27FC236}">
                <a16:creationId xmlns:a16="http://schemas.microsoft.com/office/drawing/2014/main" id="{2C800920-E158-4186-9AD3-9AE9C36C8B45}"/>
              </a:ext>
            </a:extLst>
          </p:cNvPr>
          <p:cNvPicPr>
            <a:picLocks noChangeAspect="1"/>
          </p:cNvPicPr>
          <p:nvPr/>
        </p:nvPicPr>
        <p:blipFill>
          <a:blip r:embed="rId6"/>
          <a:stretch>
            <a:fillRect/>
          </a:stretch>
        </p:blipFill>
        <p:spPr>
          <a:xfrm>
            <a:off x="451649" y="5593111"/>
            <a:ext cx="5416550" cy="831850"/>
          </a:xfrm>
          <a:prstGeom prst="rect">
            <a:avLst/>
          </a:prstGeom>
        </p:spPr>
      </p:pic>
    </p:spTree>
    <p:extLst>
      <p:ext uri="{BB962C8B-B14F-4D97-AF65-F5344CB8AC3E}">
        <p14:creationId xmlns:p14="http://schemas.microsoft.com/office/powerpoint/2010/main" val="6047594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Content Placeholder 1"/>
          <p:cNvSpPr>
            <a:spLocks noGrp="1"/>
          </p:cNvSpPr>
          <p:nvPr>
            <p:ph sz="half" idx="2"/>
          </p:nvPr>
        </p:nvSpPr>
        <p:spPr>
          <a:xfrm>
            <a:off x="123189" y="847965"/>
            <a:ext cx="11760892" cy="2469119"/>
          </a:xfrm>
        </p:spPr>
        <p:txBody>
          <a:bodyPr>
            <a:normAutofit lnSpcReduction="10000"/>
          </a:bodyPr>
          <a:lstStyle/>
          <a:p>
            <a:pPr>
              <a:defRPr/>
            </a:pPr>
            <a:r>
              <a:rPr lang="fi-FI" altLang="fi-FI" sz="1500" b="1" dirty="0"/>
              <a:t>Teknologiateollisuuden loppuvuosi 2020 sujui Satakunnassa olosuhteisiin nähden myönteisesti, sillä metallien jalostuksen ja meriteollisuuden liikevaihdon kasvu voimistui vuodenvaihdetta kohden. Ne nostivat myös viennin arvon vahvaan nousuun ja koko teknologiateollisuuden liikevaihdon kehityksen plussalle. Sen sijaan koneiden ja laitteiden valmistuksen kehitys sakkasi pahasti. Metallituotteiden valmistuskin pysyi alamäessä. Myös elektroniikka- ja sähkötuotteiden valmistuksen liikevaihto kääntyi jyrkkään laskuun. Teknologiateollisuuden henkilöstömäärä laski selvästi, mutta vähän toimialojen keskiarvoa lievemmin. Koko maassa keskimäärin liikevaihdon kehitys oli Satakuntaa hieman heikompaa.  Viennissä ero oli huomattava Satakunnan hyväksi johtuen maakunnan metallien jalostuksen ja meriteollisuuden mainiosta vedosta. Muilla aloilla Satakunnan kehitys oli maan keskitasoa  selvästi heikompaa. </a:t>
            </a:r>
          </a:p>
          <a:p>
            <a:pPr marL="171450" indent="-171450"/>
            <a:r>
              <a:rPr lang="fi-FI" altLang="fi-FI" sz="1500" b="1" dirty="0"/>
              <a:t>Teknologiateollisuus ry:n huhtikuun katsauksen mukaan uusien tilausten arvo oli v. 2021 tammi-maaliskuussa 5 % suurempi kuin edellisvuoden vastaavalla ajanjaksolla. Tilauskannan arvo oli maaliskuun lopussa 4 % pienempi kuin joulukuun lopussa, mutta 5 % suurempi kuin vuoden 2020 maaliskuussa. Tilauskannassa on edelleen poikkeuksellista telakoiden suuri osuus kokonaisarvosta. Viime vuoden lopun ja alkuvuoden tilauskehityksen perusteella teknologiateollisuuden yritysten liikevaihdon arvioidaan olevan lievässä nousussa.</a:t>
            </a:r>
            <a:endParaRPr lang="fi-FI" sz="1500" b="1" dirty="0"/>
          </a:p>
          <a:p>
            <a:pPr>
              <a:defRPr/>
            </a:pPr>
            <a:endParaRPr lang="fi-FI" altLang="fi-FI" sz="1400" b="1" i="1" dirty="0"/>
          </a:p>
        </p:txBody>
      </p:sp>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4D88758-6F26-4E0F-8C14-550F5C0188B8}" type="slidenum">
              <a:rPr lang="fi-FI" altLang="fi-FI" smtClean="0">
                <a:solidFill>
                  <a:schemeClr val="bg1"/>
                </a:solidFill>
              </a:rPr>
              <a:pPr/>
              <a:t>31</a:t>
            </a:fld>
            <a:endParaRPr lang="fi-FI" altLang="fi-FI">
              <a:solidFill>
                <a:schemeClr val="bg1"/>
              </a:solidFill>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469392" y="-19268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fi-FI" sz="2700" b="1" cap="all" spc="-50" dirty="0">
                <a:solidFill>
                  <a:srgbClr val="0070C0"/>
                </a:solidFill>
                <a:effectLst>
                  <a:outerShdw blurRad="38100" dist="38100" dir="2700000" algn="tl">
                    <a:srgbClr val="000000">
                      <a:alpha val="43137"/>
                    </a:srgbClr>
                  </a:outerShdw>
                </a:effectLst>
              </a:rPr>
              <a:t>Satakunnan </a:t>
            </a:r>
            <a:r>
              <a:rPr lang="en-GB" altLang="fi-FI" sz="2700" b="1" cap="all" spc="-50" dirty="0" err="1">
                <a:solidFill>
                  <a:srgbClr val="0070C0"/>
                </a:solidFill>
                <a:effectLst>
                  <a:outerShdw blurRad="38100" dist="38100" dir="2700000" algn="tl">
                    <a:srgbClr val="000000">
                      <a:alpha val="43137"/>
                    </a:srgbClr>
                  </a:outerShdw>
                </a:effectLst>
              </a:rPr>
              <a:t>talouskehitys</a:t>
            </a:r>
            <a:r>
              <a:rPr lang="en-GB" altLang="fi-FI" sz="2700" b="1" cap="all" spc="-50" dirty="0">
                <a:solidFill>
                  <a:srgbClr val="0070C0"/>
                </a:solidFill>
                <a:effectLst>
                  <a:outerShdw blurRad="38100" dist="38100" dir="2700000" algn="tl">
                    <a:srgbClr val="000000">
                      <a:alpha val="43137"/>
                    </a:srgbClr>
                  </a:outerShdw>
                </a:effectLst>
              </a:rPr>
              <a:t> </a:t>
            </a:r>
            <a:r>
              <a:rPr lang="en-GB" altLang="fi-FI" sz="2700" b="1" cap="all" spc="-50" dirty="0" err="1">
                <a:solidFill>
                  <a:srgbClr val="0070C0"/>
                </a:solidFill>
                <a:effectLst>
                  <a:outerShdw blurRad="38100" dist="38100" dir="2700000" algn="tl">
                    <a:srgbClr val="000000">
                      <a:alpha val="43137"/>
                    </a:srgbClr>
                  </a:outerShdw>
                </a:effectLst>
              </a:rPr>
              <a:t>heinä−joulukuu</a:t>
            </a:r>
            <a:r>
              <a:rPr lang="en-GB" altLang="fi-FI" sz="2700" b="1" cap="all" spc="-50" dirty="0">
                <a:solidFill>
                  <a:srgbClr val="0070C0"/>
                </a:solidFill>
                <a:effectLst>
                  <a:outerShdw blurRad="38100" dist="38100" dir="2700000" algn="tl">
                    <a:srgbClr val="000000">
                      <a:alpha val="43137"/>
                    </a:srgbClr>
                  </a:outerShdw>
                </a:effectLst>
              </a:rPr>
              <a:t> 2020: </a:t>
            </a:r>
          </a:p>
          <a:p>
            <a:r>
              <a:rPr lang="en-GB" altLang="fi-FI" sz="2700" b="1" cap="all" spc="-50" dirty="0" err="1">
                <a:solidFill>
                  <a:srgbClr val="0070C0"/>
                </a:solidFill>
                <a:effectLst>
                  <a:outerShdw blurRad="38100" dist="38100" dir="2700000" algn="tl">
                    <a:srgbClr val="000000">
                      <a:alpha val="43137"/>
                    </a:srgbClr>
                  </a:outerShdw>
                </a:effectLst>
              </a:rPr>
              <a:t>teknologiateollisuus</a:t>
            </a:r>
            <a:endParaRPr lang="en-US" altLang="fi-FI" sz="2700" b="1" cap="all" spc="-50" dirty="0">
              <a:solidFill>
                <a:srgbClr val="0070C0"/>
              </a:solidFill>
              <a:effectLst>
                <a:outerShdw blurRad="38100" dist="38100" dir="2700000" algn="tl">
                  <a:srgbClr val="000000">
                    <a:alpha val="43137"/>
                  </a:srgbClr>
                </a:outerShdw>
              </a:effectLst>
            </a:endParaRPr>
          </a:p>
        </p:txBody>
      </p:sp>
      <p:pic>
        <p:nvPicPr>
          <p:cNvPr id="46" name="Picture 45">
            <a:extLst>
              <a:ext uri="{FF2B5EF4-FFF2-40B4-BE49-F238E27FC236}">
                <a16:creationId xmlns:a16="http://schemas.microsoft.com/office/drawing/2014/main" id="{17C23CC9-6641-4C58-8FFB-97984EBF625B}"/>
              </a:ext>
            </a:extLst>
          </p:cNvPr>
          <p:cNvPicPr>
            <a:picLocks noChangeAspect="1"/>
          </p:cNvPicPr>
          <p:nvPr/>
        </p:nvPicPr>
        <p:blipFill>
          <a:blip r:embed="rId2"/>
          <a:stretch>
            <a:fillRect/>
          </a:stretch>
        </p:blipFill>
        <p:spPr>
          <a:xfrm>
            <a:off x="9874405" y="237820"/>
            <a:ext cx="2044173" cy="534499"/>
          </a:xfrm>
          <a:prstGeom prst="rect">
            <a:avLst/>
          </a:prstGeom>
        </p:spPr>
      </p:pic>
      <p:pic>
        <p:nvPicPr>
          <p:cNvPr id="6" name="Picture 2">
            <a:extLst>
              <a:ext uri="{FF2B5EF4-FFF2-40B4-BE49-F238E27FC236}">
                <a16:creationId xmlns:a16="http://schemas.microsoft.com/office/drawing/2014/main" id="{0E7BC400-606E-4AA2-A003-7715039C64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857" y="3123607"/>
            <a:ext cx="4067138" cy="2469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a:extLst>
              <a:ext uri="{FF2B5EF4-FFF2-40B4-BE49-F238E27FC236}">
                <a16:creationId xmlns:a16="http://schemas.microsoft.com/office/drawing/2014/main" id="{BA05D32E-EADF-4D91-B840-F56D65F612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63082" y="3158160"/>
            <a:ext cx="4067137" cy="2469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
            <a:extLst>
              <a:ext uri="{FF2B5EF4-FFF2-40B4-BE49-F238E27FC236}">
                <a16:creationId xmlns:a16="http://schemas.microsoft.com/office/drawing/2014/main" id="{8442D453-35D1-449E-802E-DBECF870AA2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38066" y="3215040"/>
            <a:ext cx="4005766" cy="2431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a:extLst>
              <a:ext uri="{FF2B5EF4-FFF2-40B4-BE49-F238E27FC236}">
                <a16:creationId xmlns:a16="http://schemas.microsoft.com/office/drawing/2014/main" id="{1B2174D4-3DEB-42D1-951A-35D5771320BD}"/>
              </a:ext>
            </a:extLst>
          </p:cNvPr>
          <p:cNvPicPr>
            <a:picLocks noChangeAspect="1"/>
          </p:cNvPicPr>
          <p:nvPr/>
        </p:nvPicPr>
        <p:blipFill>
          <a:blip r:embed="rId6"/>
          <a:stretch>
            <a:fillRect/>
          </a:stretch>
        </p:blipFill>
        <p:spPr>
          <a:xfrm>
            <a:off x="347478" y="5727275"/>
            <a:ext cx="7930832" cy="994200"/>
          </a:xfrm>
          <a:prstGeom prst="rect">
            <a:avLst/>
          </a:prstGeom>
        </p:spPr>
      </p:pic>
    </p:spTree>
    <p:extLst>
      <p:ext uri="{BB962C8B-B14F-4D97-AF65-F5344CB8AC3E}">
        <p14:creationId xmlns:p14="http://schemas.microsoft.com/office/powerpoint/2010/main" val="13732892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4F09C05A-9B99-488E-823A-DF111B317F7F}"/>
              </a:ext>
            </a:extLst>
          </p:cNvPr>
          <p:cNvPicPr>
            <a:picLocks noChangeAspect="1"/>
          </p:cNvPicPr>
          <p:nvPr/>
        </p:nvPicPr>
        <p:blipFill>
          <a:blip r:embed="rId2"/>
          <a:stretch>
            <a:fillRect/>
          </a:stretch>
        </p:blipFill>
        <p:spPr>
          <a:xfrm>
            <a:off x="8294007" y="4920433"/>
            <a:ext cx="3468627" cy="1894158"/>
          </a:xfrm>
          <a:prstGeom prst="rect">
            <a:avLst/>
          </a:prstGeom>
        </p:spPr>
      </p:pic>
      <p:sp>
        <p:nvSpPr>
          <p:cNvPr id="9219" name="Content Placeholder 1"/>
          <p:cNvSpPr>
            <a:spLocks noGrp="1"/>
          </p:cNvSpPr>
          <p:nvPr>
            <p:ph sz="half" idx="2"/>
          </p:nvPr>
        </p:nvSpPr>
        <p:spPr>
          <a:xfrm>
            <a:off x="183802" y="1214978"/>
            <a:ext cx="7597741" cy="3834653"/>
          </a:xfrm>
        </p:spPr>
        <p:txBody>
          <a:bodyPr>
            <a:normAutofit lnSpcReduction="10000"/>
          </a:bodyPr>
          <a:lstStyle/>
          <a:p>
            <a:pPr>
              <a:defRPr/>
            </a:pPr>
            <a:r>
              <a:rPr lang="fi-FI" altLang="fi-FI" sz="1800" b="1" dirty="0"/>
              <a:t>Metallien jalostuksen liikevaihdon nousu alkoi Satakunnassa vuoden 2019 loka-joulukuussa, ja kasvu jatkui myös koronakriisissä vuoden 2020 toisella neljänneksellä. Heinä-syyskuussa liikevaihto aleni, mutta aivan vuoden lopussa kirjattiin jälleen roimaa nousua. Ala on maakunnan meriteollisuuden ohella ainoa kasvuun kyennet teollisuuden haara. Taustalla vaikuttanee kuparin hinnan nousu. Sen sijaan henkilötyövuosia on tehty alalla jonkin verran aiempaa vähemmän.</a:t>
            </a:r>
          </a:p>
          <a:p>
            <a:pPr>
              <a:defRPr/>
            </a:pPr>
            <a:r>
              <a:rPr lang="fi-FI" altLang="fi-FI" sz="1800" b="1" dirty="0"/>
              <a:t>Valtakunnallisesti liikevaihto aleni selvästi vuoden 2019 syksyllä ja uudelleen koronakriisissä viime syksyyn asti. Vuoden lopussa liikevaihto lähti loivaan kasvuun ja tämän vuoden alussa nousu on jatkunut. Teknologiateollisuus ry:n mukaan maassamme terästuotteiden, värimetallien, valujen ja metallimalmien yhteenlaskettu tuotannon määrä aleni vuoden 2020 tammi-marraskuussa 2 % edellisvuoden vastaavan ajan tasosta. Metallien jalostajien henkilöstömäärä oli Suomessa vuoden 2020 aikana 3,5 % vuoden 2019 keskitasoa alempi. </a:t>
            </a:r>
          </a:p>
        </p:txBody>
      </p:sp>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4D88758-6F26-4E0F-8C14-550F5C0188B8}" type="slidenum">
              <a:rPr lang="fi-FI" altLang="fi-FI" smtClean="0">
                <a:solidFill>
                  <a:schemeClr val="bg1"/>
                </a:solidFill>
              </a:rPr>
              <a:pPr/>
              <a:t>32</a:t>
            </a:fld>
            <a:endParaRPr lang="fi-FI" altLang="fi-FI">
              <a:solidFill>
                <a:schemeClr val="bg1"/>
              </a:solidFill>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 name="Rectangle 6"/>
          <p:cNvSpPr>
            <a:spLocks noChangeArrowheads="1"/>
          </p:cNvSpPr>
          <p:nvPr/>
        </p:nvSpPr>
        <p:spPr bwMode="auto">
          <a:xfrm>
            <a:off x="6216069" y="376797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380891" y="-14711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fi-FI" sz="2700" b="1" cap="all" spc="-50" dirty="0">
                <a:solidFill>
                  <a:srgbClr val="0070C0"/>
                </a:solidFill>
                <a:effectLst>
                  <a:outerShdw blurRad="38100" dist="38100" dir="2700000" algn="tl">
                    <a:srgbClr val="000000">
                      <a:alpha val="43137"/>
                    </a:srgbClr>
                  </a:outerShdw>
                </a:effectLst>
              </a:rPr>
              <a:t>Satakunnan </a:t>
            </a:r>
            <a:r>
              <a:rPr lang="en-GB" altLang="fi-FI" sz="2700" b="1" cap="all" spc="-50" dirty="0" err="1">
                <a:solidFill>
                  <a:srgbClr val="0070C0"/>
                </a:solidFill>
                <a:effectLst>
                  <a:outerShdw blurRad="38100" dist="38100" dir="2700000" algn="tl">
                    <a:srgbClr val="000000">
                      <a:alpha val="43137"/>
                    </a:srgbClr>
                  </a:outerShdw>
                </a:effectLst>
              </a:rPr>
              <a:t>talouskehitys</a:t>
            </a:r>
            <a:r>
              <a:rPr lang="en-GB" altLang="fi-FI" sz="2700" b="1" cap="all" spc="-50" dirty="0">
                <a:solidFill>
                  <a:srgbClr val="0070C0"/>
                </a:solidFill>
                <a:effectLst>
                  <a:outerShdw blurRad="38100" dist="38100" dir="2700000" algn="tl">
                    <a:srgbClr val="000000">
                      <a:alpha val="43137"/>
                    </a:srgbClr>
                  </a:outerShdw>
                </a:effectLst>
              </a:rPr>
              <a:t> </a:t>
            </a:r>
            <a:r>
              <a:rPr lang="en-GB" altLang="fi-FI" sz="2700" b="1" cap="all" spc="-50" dirty="0" err="1">
                <a:solidFill>
                  <a:srgbClr val="0070C0"/>
                </a:solidFill>
                <a:effectLst>
                  <a:outerShdw blurRad="38100" dist="38100" dir="2700000" algn="tl">
                    <a:srgbClr val="000000">
                      <a:alpha val="43137"/>
                    </a:srgbClr>
                  </a:outerShdw>
                </a:effectLst>
              </a:rPr>
              <a:t>heinä−joulukuu</a:t>
            </a:r>
            <a:r>
              <a:rPr lang="en-GB" altLang="fi-FI" sz="2700" b="1" cap="all" spc="-50" dirty="0">
                <a:solidFill>
                  <a:srgbClr val="0070C0"/>
                </a:solidFill>
                <a:effectLst>
                  <a:outerShdw blurRad="38100" dist="38100" dir="2700000" algn="tl">
                    <a:srgbClr val="000000">
                      <a:alpha val="43137"/>
                    </a:srgbClr>
                  </a:outerShdw>
                </a:effectLst>
              </a:rPr>
              <a:t> 2020: </a:t>
            </a:r>
          </a:p>
          <a:p>
            <a:r>
              <a:rPr lang="en-GB" altLang="fi-FI" sz="2700" b="1" cap="all" spc="-50" dirty="0" err="1">
                <a:solidFill>
                  <a:srgbClr val="0070C0"/>
                </a:solidFill>
                <a:effectLst>
                  <a:outerShdw blurRad="38100" dist="38100" dir="2700000" algn="tl">
                    <a:srgbClr val="000000">
                      <a:alpha val="43137"/>
                    </a:srgbClr>
                  </a:outerShdw>
                </a:effectLst>
              </a:rPr>
              <a:t>Metallien</a:t>
            </a:r>
            <a:r>
              <a:rPr lang="en-GB" altLang="fi-FI" sz="2700" b="1" cap="all" spc="-50" dirty="0">
                <a:solidFill>
                  <a:srgbClr val="0070C0"/>
                </a:solidFill>
                <a:effectLst>
                  <a:outerShdw blurRad="38100" dist="38100" dir="2700000" algn="tl">
                    <a:srgbClr val="000000">
                      <a:alpha val="43137"/>
                    </a:srgbClr>
                  </a:outerShdw>
                </a:effectLst>
              </a:rPr>
              <a:t> </a:t>
            </a:r>
            <a:r>
              <a:rPr lang="en-GB" altLang="fi-FI" sz="2700" b="1" cap="all" spc="-50" dirty="0" err="1">
                <a:solidFill>
                  <a:srgbClr val="0070C0"/>
                </a:solidFill>
                <a:effectLst>
                  <a:outerShdw blurRad="38100" dist="38100" dir="2700000" algn="tl">
                    <a:srgbClr val="000000">
                      <a:alpha val="43137"/>
                    </a:srgbClr>
                  </a:outerShdw>
                </a:effectLst>
              </a:rPr>
              <a:t>jalostus</a:t>
            </a:r>
            <a:endParaRPr lang="en-US" altLang="fi-FI" sz="2700" b="1" cap="all" spc="-50" dirty="0">
              <a:solidFill>
                <a:srgbClr val="0070C0"/>
              </a:solidFill>
              <a:effectLst>
                <a:outerShdw blurRad="38100" dist="38100" dir="2700000" algn="tl">
                  <a:srgbClr val="000000">
                    <a:alpha val="43137"/>
                  </a:srgbClr>
                </a:outerShdw>
              </a:effectLst>
            </a:endParaRPr>
          </a:p>
        </p:txBody>
      </p:sp>
      <p:pic>
        <p:nvPicPr>
          <p:cNvPr id="46" name="Picture 45">
            <a:extLst>
              <a:ext uri="{FF2B5EF4-FFF2-40B4-BE49-F238E27FC236}">
                <a16:creationId xmlns:a16="http://schemas.microsoft.com/office/drawing/2014/main" id="{17C23CC9-6641-4C58-8FFB-97984EBF625B}"/>
              </a:ext>
            </a:extLst>
          </p:cNvPr>
          <p:cNvPicPr>
            <a:picLocks noChangeAspect="1"/>
          </p:cNvPicPr>
          <p:nvPr/>
        </p:nvPicPr>
        <p:blipFill>
          <a:blip r:embed="rId3"/>
          <a:stretch>
            <a:fillRect/>
          </a:stretch>
        </p:blipFill>
        <p:spPr>
          <a:xfrm>
            <a:off x="9874405" y="237820"/>
            <a:ext cx="2044173" cy="534499"/>
          </a:xfrm>
          <a:prstGeom prst="rect">
            <a:avLst/>
          </a:prstGeom>
        </p:spPr>
      </p:pic>
      <p:pic>
        <p:nvPicPr>
          <p:cNvPr id="6" name="Picture 2">
            <a:extLst>
              <a:ext uri="{FF2B5EF4-FFF2-40B4-BE49-F238E27FC236}">
                <a16:creationId xmlns:a16="http://schemas.microsoft.com/office/drawing/2014/main" id="{157CC8BB-EA04-47F5-8DCA-FCDC6D855E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87903" y="692598"/>
            <a:ext cx="3574731" cy="2170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3">
            <a:extLst>
              <a:ext uri="{FF2B5EF4-FFF2-40B4-BE49-F238E27FC236}">
                <a16:creationId xmlns:a16="http://schemas.microsoft.com/office/drawing/2014/main" id="{723B3741-7675-4528-82FE-0709238E261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65425" y="2812089"/>
            <a:ext cx="3491489" cy="211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a:extLst>
              <a:ext uri="{FF2B5EF4-FFF2-40B4-BE49-F238E27FC236}">
                <a16:creationId xmlns:a16="http://schemas.microsoft.com/office/drawing/2014/main" id="{355EF9E3-D0E8-41B8-A29B-502EB7AD4E58}"/>
              </a:ext>
            </a:extLst>
          </p:cNvPr>
          <p:cNvPicPr>
            <a:picLocks noChangeAspect="1"/>
          </p:cNvPicPr>
          <p:nvPr/>
        </p:nvPicPr>
        <p:blipFill>
          <a:blip r:embed="rId6"/>
          <a:stretch>
            <a:fillRect/>
          </a:stretch>
        </p:blipFill>
        <p:spPr>
          <a:xfrm>
            <a:off x="183803" y="5616649"/>
            <a:ext cx="7187058" cy="1103757"/>
          </a:xfrm>
          <a:prstGeom prst="rect">
            <a:avLst/>
          </a:prstGeom>
        </p:spPr>
      </p:pic>
    </p:spTree>
    <p:extLst>
      <p:ext uri="{BB962C8B-B14F-4D97-AF65-F5344CB8AC3E}">
        <p14:creationId xmlns:p14="http://schemas.microsoft.com/office/powerpoint/2010/main" val="31107819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Content Placeholder 1"/>
          <p:cNvSpPr>
            <a:spLocks noGrp="1"/>
          </p:cNvSpPr>
          <p:nvPr>
            <p:ph sz="half" idx="2"/>
          </p:nvPr>
        </p:nvSpPr>
        <p:spPr>
          <a:xfrm>
            <a:off x="343879" y="1432540"/>
            <a:ext cx="6478339" cy="1753939"/>
          </a:xfrm>
        </p:spPr>
        <p:txBody>
          <a:bodyPr>
            <a:normAutofit/>
          </a:bodyPr>
          <a:lstStyle/>
          <a:p>
            <a:pPr>
              <a:defRPr/>
            </a:pPr>
            <a:r>
              <a:rPr lang="fi-FI" altLang="fi-FI" sz="1600" b="1" dirty="0"/>
              <a:t>Metallituotteiden valmistuksen liikevaihto laski Satakunnassa yhä merkittävästi vuoden 2020 loppupuoliskolla, ja laskua kertyi edelleen vähän teollisuuden keskiarvoa enemmän. Koko maassa keskimäärin liikevaihto aleni, mutta yhä teollisuuden keskitasoa lievemmin. Henkilöstömäärä supistui Satakunnassa jo ennen koronakriisiä, mutta korona-aikaan pudotus on ollut loivempi kuin monilla muilla aloilla.</a:t>
            </a:r>
          </a:p>
        </p:txBody>
      </p:sp>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4D88758-6F26-4E0F-8C14-550F5C0188B8}" type="slidenum">
              <a:rPr lang="fi-FI" altLang="fi-FI" smtClean="0">
                <a:solidFill>
                  <a:schemeClr val="bg1"/>
                </a:solidFill>
              </a:rPr>
              <a:pPr/>
              <a:t>33</a:t>
            </a:fld>
            <a:endParaRPr lang="fi-FI" altLang="fi-FI">
              <a:solidFill>
                <a:schemeClr val="bg1"/>
              </a:solidFill>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1411869"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fi-FI" sz="2700" b="1" cap="all" spc="-50" dirty="0">
                <a:solidFill>
                  <a:srgbClr val="0070C0"/>
                </a:solidFill>
                <a:effectLst>
                  <a:outerShdw blurRad="38100" dist="38100" dir="2700000" algn="tl">
                    <a:srgbClr val="000000">
                      <a:alpha val="43137"/>
                    </a:srgbClr>
                  </a:outerShdw>
                </a:effectLst>
              </a:rPr>
              <a:t>Satakunnan </a:t>
            </a:r>
            <a:r>
              <a:rPr lang="en-GB" altLang="fi-FI" sz="2700" b="1" cap="all" spc="-50" dirty="0" err="1">
                <a:solidFill>
                  <a:srgbClr val="0070C0"/>
                </a:solidFill>
                <a:effectLst>
                  <a:outerShdw blurRad="38100" dist="38100" dir="2700000" algn="tl">
                    <a:srgbClr val="000000">
                      <a:alpha val="43137"/>
                    </a:srgbClr>
                  </a:outerShdw>
                </a:effectLst>
              </a:rPr>
              <a:t>talouskehitys</a:t>
            </a:r>
            <a:r>
              <a:rPr lang="en-GB" altLang="fi-FI" sz="2700" b="1" cap="all" spc="-50" dirty="0">
                <a:solidFill>
                  <a:srgbClr val="0070C0"/>
                </a:solidFill>
                <a:effectLst>
                  <a:outerShdw blurRad="38100" dist="38100" dir="2700000" algn="tl">
                    <a:srgbClr val="000000">
                      <a:alpha val="43137"/>
                    </a:srgbClr>
                  </a:outerShdw>
                </a:effectLst>
              </a:rPr>
              <a:t> </a:t>
            </a:r>
            <a:r>
              <a:rPr lang="en-GB" altLang="fi-FI" sz="2700" b="1" cap="all" spc="-50" dirty="0" err="1">
                <a:solidFill>
                  <a:srgbClr val="0070C0"/>
                </a:solidFill>
                <a:effectLst>
                  <a:outerShdw blurRad="38100" dist="38100" dir="2700000" algn="tl">
                    <a:srgbClr val="000000">
                      <a:alpha val="43137"/>
                    </a:srgbClr>
                  </a:outerShdw>
                </a:effectLst>
              </a:rPr>
              <a:t>heinä−joulukuu</a:t>
            </a:r>
            <a:r>
              <a:rPr lang="en-GB" altLang="fi-FI" sz="2700" b="1" cap="all" spc="-50" dirty="0">
                <a:solidFill>
                  <a:srgbClr val="0070C0"/>
                </a:solidFill>
                <a:effectLst>
                  <a:outerShdw blurRad="38100" dist="38100" dir="2700000" algn="tl">
                    <a:srgbClr val="000000">
                      <a:alpha val="43137"/>
                    </a:srgbClr>
                  </a:outerShdw>
                </a:effectLst>
              </a:rPr>
              <a:t> 2020: </a:t>
            </a:r>
          </a:p>
          <a:p>
            <a:r>
              <a:rPr lang="en-GB" altLang="fi-FI" sz="2700" b="1" cap="all" spc="-50" dirty="0" err="1">
                <a:solidFill>
                  <a:srgbClr val="0070C0"/>
                </a:solidFill>
                <a:effectLst>
                  <a:outerShdw blurRad="38100" dist="38100" dir="2700000" algn="tl">
                    <a:srgbClr val="000000">
                      <a:alpha val="43137"/>
                    </a:srgbClr>
                  </a:outerShdw>
                </a:effectLst>
              </a:rPr>
              <a:t>Metallituotteiden</a:t>
            </a:r>
            <a:r>
              <a:rPr lang="en-GB" altLang="fi-FI" sz="2700" b="1" cap="all" spc="-50" dirty="0">
                <a:solidFill>
                  <a:srgbClr val="0070C0"/>
                </a:solidFill>
                <a:effectLst>
                  <a:outerShdw blurRad="38100" dist="38100" dir="2700000" algn="tl">
                    <a:srgbClr val="000000">
                      <a:alpha val="43137"/>
                    </a:srgbClr>
                  </a:outerShdw>
                </a:effectLst>
              </a:rPr>
              <a:t> </a:t>
            </a:r>
            <a:r>
              <a:rPr lang="en-GB" altLang="fi-FI" sz="2700" b="1" cap="all" spc="-50" dirty="0" err="1">
                <a:solidFill>
                  <a:srgbClr val="0070C0"/>
                </a:solidFill>
                <a:effectLst>
                  <a:outerShdw blurRad="38100" dist="38100" dir="2700000" algn="tl">
                    <a:srgbClr val="000000">
                      <a:alpha val="43137"/>
                    </a:srgbClr>
                  </a:outerShdw>
                </a:effectLst>
              </a:rPr>
              <a:t>valmistus</a:t>
            </a:r>
            <a:endParaRPr lang="en-US" altLang="fi-FI" sz="2700" b="1" cap="all" spc="-50" dirty="0">
              <a:solidFill>
                <a:srgbClr val="0070C0"/>
              </a:solidFill>
              <a:effectLst>
                <a:outerShdw blurRad="38100" dist="38100" dir="2700000" algn="tl">
                  <a:srgbClr val="000000">
                    <a:alpha val="43137"/>
                  </a:srgbClr>
                </a:outerShdw>
              </a:effectLst>
            </a:endParaRPr>
          </a:p>
        </p:txBody>
      </p:sp>
      <p:pic>
        <p:nvPicPr>
          <p:cNvPr id="46" name="Picture 45">
            <a:extLst>
              <a:ext uri="{FF2B5EF4-FFF2-40B4-BE49-F238E27FC236}">
                <a16:creationId xmlns:a16="http://schemas.microsoft.com/office/drawing/2014/main" id="{17C23CC9-6641-4C58-8FFB-97984EBF625B}"/>
              </a:ext>
            </a:extLst>
          </p:cNvPr>
          <p:cNvPicPr>
            <a:picLocks noChangeAspect="1"/>
          </p:cNvPicPr>
          <p:nvPr/>
        </p:nvPicPr>
        <p:blipFill>
          <a:blip r:embed="rId2"/>
          <a:stretch>
            <a:fillRect/>
          </a:stretch>
        </p:blipFill>
        <p:spPr>
          <a:xfrm>
            <a:off x="9874405" y="237820"/>
            <a:ext cx="2044173" cy="534499"/>
          </a:xfrm>
          <a:prstGeom prst="rect">
            <a:avLst/>
          </a:prstGeom>
        </p:spPr>
      </p:pic>
      <p:sp>
        <p:nvSpPr>
          <p:cNvPr id="47" name="Content Placeholder 1">
            <a:extLst>
              <a:ext uri="{FF2B5EF4-FFF2-40B4-BE49-F238E27FC236}">
                <a16:creationId xmlns:a16="http://schemas.microsoft.com/office/drawing/2014/main" id="{934F6862-B3BF-40CB-9056-8262B9586CC5}"/>
              </a:ext>
            </a:extLst>
          </p:cNvPr>
          <p:cNvSpPr txBox="1">
            <a:spLocks/>
          </p:cNvSpPr>
          <p:nvPr/>
        </p:nvSpPr>
        <p:spPr>
          <a:xfrm>
            <a:off x="300369" y="1705806"/>
            <a:ext cx="10285335" cy="146172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endParaRPr lang="fi-FI" altLang="fi-FI" sz="1400" b="1" dirty="0"/>
          </a:p>
        </p:txBody>
      </p:sp>
      <p:sp>
        <p:nvSpPr>
          <p:cNvPr id="48" name="Content Placeholder 1">
            <a:extLst>
              <a:ext uri="{FF2B5EF4-FFF2-40B4-BE49-F238E27FC236}">
                <a16:creationId xmlns:a16="http://schemas.microsoft.com/office/drawing/2014/main" id="{F34CC473-4C4F-4734-92AD-FBB06F09F4F1}"/>
              </a:ext>
            </a:extLst>
          </p:cNvPr>
          <p:cNvSpPr txBox="1">
            <a:spLocks/>
          </p:cNvSpPr>
          <p:nvPr/>
        </p:nvSpPr>
        <p:spPr>
          <a:xfrm>
            <a:off x="286342" y="2977624"/>
            <a:ext cx="6641038" cy="2288090"/>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fi-FI" altLang="fi-FI" sz="1600" b="1" dirty="0"/>
              <a:t>Teknologiateollisuus ry:n mukaan maamme kone- ja metallituoteteollisuuden saamien uusien tilausten arvo laski tammi−maaliskuussa 19 % edelliseen neljännekseen verrattuna. Edellisvuoden vastaavaan ajanjaksoon verrattuna saatujen uusien tilausten arvo nousi viisi prosenttia. Tilausten arvon voimakasta laskua edelliseen neljännekseen verrattuna selittää vertailuneljännekselle kohdistunut arvoltaan erittäin suuri yksittäinen tilaus. Tilauskannan arvo oli maaliskuun 2021 lopussa kuusi prosenttia suurempi kuin joulukuun lopussa ja neljä prosenttia suurempi kuin vuoden 2020 maaliskuussa. Huomattavaa on edelleen telakoiden suuri osuus tilauskannan kokonaisarvosta. Ala on lähitulevaisuudessa kasvussa.</a:t>
            </a:r>
          </a:p>
        </p:txBody>
      </p:sp>
      <p:pic>
        <p:nvPicPr>
          <p:cNvPr id="6" name="Picture 2">
            <a:extLst>
              <a:ext uri="{FF2B5EF4-FFF2-40B4-BE49-F238E27FC236}">
                <a16:creationId xmlns:a16="http://schemas.microsoft.com/office/drawing/2014/main" id="{9EA71C1F-AB3A-4E8E-996A-38A35EF5F8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09337" y="783187"/>
            <a:ext cx="5142005" cy="3117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a:extLst>
              <a:ext uri="{FF2B5EF4-FFF2-40B4-BE49-F238E27FC236}">
                <a16:creationId xmlns:a16="http://schemas.microsoft.com/office/drawing/2014/main" id="{B80D8586-2512-4F30-93BF-EB63F05B91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48534" y="3749107"/>
            <a:ext cx="5142005" cy="3121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a:extLst>
              <a:ext uri="{FF2B5EF4-FFF2-40B4-BE49-F238E27FC236}">
                <a16:creationId xmlns:a16="http://schemas.microsoft.com/office/drawing/2014/main" id="{0A88212E-14FC-4DA2-A4B0-4AF8662BA4D2}"/>
              </a:ext>
            </a:extLst>
          </p:cNvPr>
          <p:cNvPicPr>
            <a:picLocks noChangeAspect="1"/>
          </p:cNvPicPr>
          <p:nvPr/>
        </p:nvPicPr>
        <p:blipFill>
          <a:blip r:embed="rId5"/>
          <a:stretch>
            <a:fillRect/>
          </a:stretch>
        </p:blipFill>
        <p:spPr>
          <a:xfrm>
            <a:off x="262530" y="5574594"/>
            <a:ext cx="6434830" cy="988233"/>
          </a:xfrm>
          <a:prstGeom prst="rect">
            <a:avLst/>
          </a:prstGeom>
        </p:spPr>
      </p:pic>
    </p:spTree>
    <p:extLst>
      <p:ext uri="{BB962C8B-B14F-4D97-AF65-F5344CB8AC3E}">
        <p14:creationId xmlns:p14="http://schemas.microsoft.com/office/powerpoint/2010/main" val="5642040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Content Placeholder 1"/>
          <p:cNvSpPr>
            <a:spLocks noGrp="1"/>
          </p:cNvSpPr>
          <p:nvPr>
            <p:ph sz="half" idx="2"/>
          </p:nvPr>
        </p:nvSpPr>
        <p:spPr>
          <a:xfrm>
            <a:off x="188620" y="1288509"/>
            <a:ext cx="6301371" cy="3766727"/>
          </a:xfrm>
        </p:spPr>
        <p:txBody>
          <a:bodyPr>
            <a:normAutofit/>
          </a:bodyPr>
          <a:lstStyle/>
          <a:p>
            <a:pPr>
              <a:defRPr/>
            </a:pPr>
            <a:r>
              <a:rPr lang="fi-FI" altLang="fi-FI" sz="1700" b="1" dirty="0"/>
              <a:t>Satakunnan koneiden ja laitteiden valmistus näyttää kärsineen merkittävästi koronakriisistä. Konepajateollisuuden tilanne on ollut Satakunnassa haastava muutaman viime vuoden ajan, sillä mm. öljyn hinta ei ole noussut riittävästi, jotta alan laitteiston kysyntä olisi päässyt kunnolla elpymään. Lisäksi muutama merkittävä valmistaja on kohdannut ainakin tilapäisiä kysyntähäiriöitä. Alan liikevaihto on yhä selvästi matalampi kuin huippuvuonna 2014. </a:t>
            </a:r>
          </a:p>
          <a:p>
            <a:pPr>
              <a:defRPr/>
            </a:pPr>
            <a:r>
              <a:rPr lang="fi-FI" altLang="fi-FI" sz="1700" b="1" dirty="0"/>
              <a:t>Satakunnassa alan henkilöstömäärä kääntyi laskuun vuoden 2020 alussa ja pudotus on jatkunut ainakin vuoden loppuun saakka. </a:t>
            </a:r>
          </a:p>
          <a:p>
            <a:pPr>
              <a:defRPr/>
            </a:pPr>
            <a:r>
              <a:rPr lang="fi-FI" altLang="fi-FI" sz="1700" b="1" dirty="0"/>
              <a:t>Koko maassa keskimäärin koronakriisi katkaisi kasvun ja liikevaihdon lasku on syventynyt vuoden loppua kohden. </a:t>
            </a:r>
          </a:p>
        </p:txBody>
      </p:sp>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4D88758-6F26-4E0F-8C14-550F5C0188B8}" type="slidenum">
              <a:rPr lang="fi-FI" altLang="fi-FI" smtClean="0">
                <a:solidFill>
                  <a:schemeClr val="bg1"/>
                </a:solidFill>
              </a:rPr>
              <a:pPr/>
              <a:t>34</a:t>
            </a:fld>
            <a:endParaRPr lang="fi-FI" altLang="fi-FI">
              <a:solidFill>
                <a:schemeClr val="bg1"/>
              </a:solidFill>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1411869"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fi-FI" sz="2700" b="1" cap="all" spc="-50" dirty="0">
                <a:solidFill>
                  <a:srgbClr val="0070C0"/>
                </a:solidFill>
                <a:effectLst>
                  <a:outerShdw blurRad="38100" dist="38100" dir="2700000" algn="tl">
                    <a:srgbClr val="000000">
                      <a:alpha val="43137"/>
                    </a:srgbClr>
                  </a:outerShdw>
                </a:effectLst>
              </a:rPr>
              <a:t>Satakunnan </a:t>
            </a:r>
            <a:r>
              <a:rPr lang="en-GB" altLang="fi-FI" sz="2700" b="1" cap="all" spc="-50" dirty="0" err="1">
                <a:solidFill>
                  <a:srgbClr val="0070C0"/>
                </a:solidFill>
                <a:effectLst>
                  <a:outerShdw blurRad="38100" dist="38100" dir="2700000" algn="tl">
                    <a:srgbClr val="000000">
                      <a:alpha val="43137"/>
                    </a:srgbClr>
                  </a:outerShdw>
                </a:effectLst>
              </a:rPr>
              <a:t>talouskehitys</a:t>
            </a:r>
            <a:r>
              <a:rPr lang="en-GB" altLang="fi-FI" sz="2700" b="1" cap="all" spc="-50" dirty="0">
                <a:solidFill>
                  <a:srgbClr val="0070C0"/>
                </a:solidFill>
                <a:effectLst>
                  <a:outerShdw blurRad="38100" dist="38100" dir="2700000" algn="tl">
                    <a:srgbClr val="000000">
                      <a:alpha val="43137"/>
                    </a:srgbClr>
                  </a:outerShdw>
                </a:effectLst>
              </a:rPr>
              <a:t> </a:t>
            </a:r>
            <a:r>
              <a:rPr lang="en-GB" altLang="fi-FI" sz="2700" b="1" cap="all" spc="-50" dirty="0" err="1">
                <a:solidFill>
                  <a:srgbClr val="0070C0"/>
                </a:solidFill>
                <a:effectLst>
                  <a:outerShdw blurRad="38100" dist="38100" dir="2700000" algn="tl">
                    <a:srgbClr val="000000">
                      <a:alpha val="43137"/>
                    </a:srgbClr>
                  </a:outerShdw>
                </a:effectLst>
              </a:rPr>
              <a:t>heinä−joulukuu</a:t>
            </a:r>
            <a:r>
              <a:rPr lang="en-GB" altLang="fi-FI" sz="2700" b="1" cap="all" spc="-50" dirty="0">
                <a:solidFill>
                  <a:srgbClr val="0070C0"/>
                </a:solidFill>
                <a:effectLst>
                  <a:outerShdw blurRad="38100" dist="38100" dir="2700000" algn="tl">
                    <a:srgbClr val="000000">
                      <a:alpha val="43137"/>
                    </a:srgbClr>
                  </a:outerShdw>
                </a:effectLst>
              </a:rPr>
              <a:t> 2020: </a:t>
            </a:r>
          </a:p>
          <a:p>
            <a:r>
              <a:rPr lang="en-GB" altLang="fi-FI" sz="2700" b="1" cap="all" spc="-50" dirty="0" err="1">
                <a:solidFill>
                  <a:srgbClr val="0070C0"/>
                </a:solidFill>
                <a:effectLst>
                  <a:outerShdw blurRad="38100" dist="38100" dir="2700000" algn="tl">
                    <a:srgbClr val="000000">
                      <a:alpha val="43137"/>
                    </a:srgbClr>
                  </a:outerShdw>
                </a:effectLst>
              </a:rPr>
              <a:t>Koneiden</a:t>
            </a:r>
            <a:r>
              <a:rPr lang="en-GB" altLang="fi-FI" sz="2700" b="1" cap="all" spc="-50" dirty="0">
                <a:solidFill>
                  <a:srgbClr val="0070C0"/>
                </a:solidFill>
                <a:effectLst>
                  <a:outerShdw blurRad="38100" dist="38100" dir="2700000" algn="tl">
                    <a:srgbClr val="000000">
                      <a:alpha val="43137"/>
                    </a:srgbClr>
                  </a:outerShdw>
                </a:effectLst>
              </a:rPr>
              <a:t> </a:t>
            </a:r>
            <a:r>
              <a:rPr lang="en-GB" altLang="fi-FI" sz="2700" b="1" cap="all" spc="-50" dirty="0" err="1">
                <a:solidFill>
                  <a:srgbClr val="0070C0"/>
                </a:solidFill>
                <a:effectLst>
                  <a:outerShdw blurRad="38100" dist="38100" dir="2700000" algn="tl">
                    <a:srgbClr val="000000">
                      <a:alpha val="43137"/>
                    </a:srgbClr>
                  </a:outerShdw>
                </a:effectLst>
              </a:rPr>
              <a:t>ja</a:t>
            </a:r>
            <a:r>
              <a:rPr lang="en-GB" altLang="fi-FI" sz="2700" b="1" cap="all" spc="-50" dirty="0">
                <a:solidFill>
                  <a:srgbClr val="0070C0"/>
                </a:solidFill>
                <a:effectLst>
                  <a:outerShdw blurRad="38100" dist="38100" dir="2700000" algn="tl">
                    <a:srgbClr val="000000">
                      <a:alpha val="43137"/>
                    </a:srgbClr>
                  </a:outerShdw>
                </a:effectLst>
              </a:rPr>
              <a:t> </a:t>
            </a:r>
            <a:r>
              <a:rPr lang="en-GB" altLang="fi-FI" sz="2700" b="1" cap="all" spc="-50" dirty="0" err="1">
                <a:solidFill>
                  <a:srgbClr val="0070C0"/>
                </a:solidFill>
                <a:effectLst>
                  <a:outerShdw blurRad="38100" dist="38100" dir="2700000" algn="tl">
                    <a:srgbClr val="000000">
                      <a:alpha val="43137"/>
                    </a:srgbClr>
                  </a:outerShdw>
                </a:effectLst>
              </a:rPr>
              <a:t>laitteiden</a:t>
            </a:r>
            <a:r>
              <a:rPr lang="en-GB" altLang="fi-FI" sz="2700" b="1" cap="all" spc="-50" dirty="0">
                <a:solidFill>
                  <a:srgbClr val="0070C0"/>
                </a:solidFill>
                <a:effectLst>
                  <a:outerShdw blurRad="38100" dist="38100" dir="2700000" algn="tl">
                    <a:srgbClr val="000000">
                      <a:alpha val="43137"/>
                    </a:srgbClr>
                  </a:outerShdw>
                </a:effectLst>
              </a:rPr>
              <a:t> </a:t>
            </a:r>
            <a:r>
              <a:rPr lang="en-GB" altLang="fi-FI" sz="2700" b="1" cap="all" spc="-50" dirty="0" err="1">
                <a:solidFill>
                  <a:srgbClr val="0070C0"/>
                </a:solidFill>
                <a:effectLst>
                  <a:outerShdw blurRad="38100" dist="38100" dir="2700000" algn="tl">
                    <a:srgbClr val="000000">
                      <a:alpha val="43137"/>
                    </a:srgbClr>
                  </a:outerShdw>
                </a:effectLst>
              </a:rPr>
              <a:t>valmistus</a:t>
            </a:r>
            <a:endParaRPr lang="en-US" altLang="fi-FI" sz="2700" b="1" cap="all" spc="-50" dirty="0">
              <a:solidFill>
                <a:srgbClr val="0070C0"/>
              </a:solidFill>
              <a:effectLst>
                <a:outerShdw blurRad="38100" dist="38100" dir="2700000" algn="tl">
                  <a:srgbClr val="000000">
                    <a:alpha val="43137"/>
                  </a:srgbClr>
                </a:outerShdw>
              </a:effectLst>
            </a:endParaRPr>
          </a:p>
        </p:txBody>
      </p:sp>
      <p:pic>
        <p:nvPicPr>
          <p:cNvPr id="46" name="Picture 45">
            <a:extLst>
              <a:ext uri="{FF2B5EF4-FFF2-40B4-BE49-F238E27FC236}">
                <a16:creationId xmlns:a16="http://schemas.microsoft.com/office/drawing/2014/main" id="{17C23CC9-6641-4C58-8FFB-97984EBF625B}"/>
              </a:ext>
            </a:extLst>
          </p:cNvPr>
          <p:cNvPicPr>
            <a:picLocks noChangeAspect="1"/>
          </p:cNvPicPr>
          <p:nvPr/>
        </p:nvPicPr>
        <p:blipFill>
          <a:blip r:embed="rId2"/>
          <a:stretch>
            <a:fillRect/>
          </a:stretch>
        </p:blipFill>
        <p:spPr>
          <a:xfrm>
            <a:off x="9874405" y="237820"/>
            <a:ext cx="2044173" cy="534499"/>
          </a:xfrm>
          <a:prstGeom prst="rect">
            <a:avLst/>
          </a:prstGeom>
        </p:spPr>
      </p:pic>
      <p:pic>
        <p:nvPicPr>
          <p:cNvPr id="6" name="Picture 2">
            <a:extLst>
              <a:ext uri="{FF2B5EF4-FFF2-40B4-BE49-F238E27FC236}">
                <a16:creationId xmlns:a16="http://schemas.microsoft.com/office/drawing/2014/main" id="{1653FEAF-6FE6-4029-A0C3-69F82050D3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1667" y="713227"/>
            <a:ext cx="4896626" cy="2972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a:extLst>
              <a:ext uri="{FF2B5EF4-FFF2-40B4-BE49-F238E27FC236}">
                <a16:creationId xmlns:a16="http://schemas.microsoft.com/office/drawing/2014/main" id="{0F6390B1-2A8F-4CE6-B74F-11133321CB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94976" y="3554006"/>
            <a:ext cx="5050608" cy="3066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a:extLst>
              <a:ext uri="{FF2B5EF4-FFF2-40B4-BE49-F238E27FC236}">
                <a16:creationId xmlns:a16="http://schemas.microsoft.com/office/drawing/2014/main" id="{1C9E11BC-D3E9-4CEF-BC3C-8B7004627FF3}"/>
              </a:ext>
            </a:extLst>
          </p:cNvPr>
          <p:cNvPicPr>
            <a:picLocks noChangeAspect="1"/>
          </p:cNvPicPr>
          <p:nvPr/>
        </p:nvPicPr>
        <p:blipFill>
          <a:blip r:embed="rId5"/>
          <a:stretch>
            <a:fillRect/>
          </a:stretch>
        </p:blipFill>
        <p:spPr>
          <a:xfrm>
            <a:off x="196039" y="5250909"/>
            <a:ext cx="6638020" cy="1019438"/>
          </a:xfrm>
          <a:prstGeom prst="rect">
            <a:avLst/>
          </a:prstGeom>
        </p:spPr>
      </p:pic>
    </p:spTree>
    <p:extLst>
      <p:ext uri="{BB962C8B-B14F-4D97-AF65-F5344CB8AC3E}">
        <p14:creationId xmlns:p14="http://schemas.microsoft.com/office/powerpoint/2010/main" val="8499989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4D88758-6F26-4E0F-8C14-550F5C0188B8}" type="slidenum">
              <a:rPr kumimoji="0" lang="fi-FI" altLang="fi-FI"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fi-FI" altLang="fi-FI"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1411869"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Satakunnan </a:t>
            </a:r>
            <a:r>
              <a:rPr kumimoji="0" lang="en-GB" altLang="fi-FI" sz="2700" b="1" i="0" u="none" strike="noStrike" kern="1200" cap="all" spc="-50" normalizeH="0" baseline="0" noProof="0" dirty="0" err="1">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talouskehitys</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r>
              <a:rPr lang="en-GB" altLang="fi-FI" sz="2700" b="1" cap="all" spc="-50" dirty="0" err="1">
                <a:solidFill>
                  <a:srgbClr val="0070C0"/>
                </a:solidFill>
                <a:effectLst>
                  <a:outerShdw blurRad="38100" dist="38100" dir="2700000" algn="tl">
                    <a:srgbClr val="000000">
                      <a:alpha val="43137"/>
                    </a:srgbClr>
                  </a:outerShdw>
                </a:effectLst>
              </a:rPr>
              <a:t>heinäkuu−joulukuu</a:t>
            </a:r>
            <a:r>
              <a:rPr lang="en-GB" altLang="fi-FI" sz="2700" b="1" cap="all" spc="-50" dirty="0">
                <a:solidFill>
                  <a:srgbClr val="0070C0"/>
                </a:solidFill>
                <a:effectLst>
                  <a:outerShdw blurRad="38100" dist="38100" dir="2700000" algn="tl">
                    <a:srgbClr val="000000">
                      <a:alpha val="43137"/>
                    </a:srgbClr>
                  </a:outerShdw>
                </a:effectLst>
              </a:rPr>
              <a:t> 2020</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altLang="fi-FI" sz="2700" b="1" i="0" u="none" strike="noStrike" kern="1200" cap="all" spc="-50" normalizeH="0" baseline="0" noProof="0" dirty="0" err="1">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Elektroniikka</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r>
              <a:rPr kumimoji="0" lang="en-GB" altLang="fi-FI" sz="2700" b="1" i="0" u="none" strike="noStrike" kern="1200" cap="all" spc="-50" normalizeH="0" baseline="0" noProof="0" dirty="0" err="1">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ja</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r>
              <a:rPr kumimoji="0" lang="en-GB" altLang="fi-FI" sz="2700" b="1" i="0" u="none" strike="noStrike" kern="1200" cap="all" spc="-50" normalizeH="0" baseline="0" noProof="0" dirty="0" err="1">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sähkötuotteiden</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r>
              <a:rPr kumimoji="0" lang="en-GB" altLang="fi-FI" sz="2700" b="1" i="0" u="none" strike="noStrike" kern="1200" cap="all" spc="-50" normalizeH="0" baseline="0" noProof="0" dirty="0" err="1">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valmistus</a:t>
            </a:r>
            <a:endParaRPr kumimoji="0" lang="en-US"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endParaRPr>
          </a:p>
        </p:txBody>
      </p:sp>
      <p:pic>
        <p:nvPicPr>
          <p:cNvPr id="46" name="Picture 45">
            <a:extLst>
              <a:ext uri="{FF2B5EF4-FFF2-40B4-BE49-F238E27FC236}">
                <a16:creationId xmlns:a16="http://schemas.microsoft.com/office/drawing/2014/main" id="{17C23CC9-6641-4C58-8FFB-97984EBF625B}"/>
              </a:ext>
            </a:extLst>
          </p:cNvPr>
          <p:cNvPicPr>
            <a:picLocks noChangeAspect="1"/>
          </p:cNvPicPr>
          <p:nvPr/>
        </p:nvPicPr>
        <p:blipFill>
          <a:blip r:embed="rId2"/>
          <a:stretch>
            <a:fillRect/>
          </a:stretch>
        </p:blipFill>
        <p:spPr>
          <a:xfrm>
            <a:off x="9874405" y="237820"/>
            <a:ext cx="2044173" cy="534499"/>
          </a:xfrm>
          <a:prstGeom prst="rect">
            <a:avLst/>
          </a:prstGeom>
        </p:spPr>
      </p:pic>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190822" y="1094464"/>
            <a:ext cx="11727756" cy="15874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fi-FI" altLang="fi-FI" sz="1700" b="1" dirty="0"/>
              <a:t>Elektroniikka- ja sähkötuotteiden valmistuksessa liikevaihdon kasvu jatkui koronakriisin saakka. Vuoden 2020 loppupuolisko näyttää jääneen hyvin heikoksi. Taustalla vaikuttaa se, että osa automaatio- ja robotiikka-alan yrityksistä sijoittuu tälle toimialalle ja niiden kehitys takelteli. Alan henkilöstömäärä laski silti vain vähän, mikä voi viitata liikevaihdon laskun juontuneen ainakin osittain suurten tilausten laskutusaikataulusta. Valtakunnallisesti nousu jatkui yhä vahvassa myötävirrassa. Ala on kirinyt pitkän ajan pudotuksen, joka tapahtui Nokian matkapuhelintuotannon päättymisen myötä. Tilauskanta ja uudet tilaukset ovat olleet keskimäärin nousussa ja alan liikevaihdon odotetaan kasvavan hieman (Teknologiateollisuus ry). </a:t>
            </a:r>
          </a:p>
          <a:p>
            <a:pPr>
              <a:defRPr/>
            </a:pPr>
            <a:endParaRPr lang="fi-FI" altLang="fi-FI" sz="1400" b="1" dirty="0"/>
          </a:p>
        </p:txBody>
      </p:sp>
      <p:pic>
        <p:nvPicPr>
          <p:cNvPr id="6" name="Picture 2">
            <a:extLst>
              <a:ext uri="{FF2B5EF4-FFF2-40B4-BE49-F238E27FC236}">
                <a16:creationId xmlns:a16="http://schemas.microsoft.com/office/drawing/2014/main" id="{7EB3D4EB-486C-428E-9184-E9D3ABCC47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530" y="2584066"/>
            <a:ext cx="4963191" cy="300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a:extLst>
              <a:ext uri="{FF2B5EF4-FFF2-40B4-BE49-F238E27FC236}">
                <a16:creationId xmlns:a16="http://schemas.microsoft.com/office/drawing/2014/main" id="{B1810AAF-69C7-4750-880C-EE288E68F6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50439" y="2656845"/>
            <a:ext cx="4955871" cy="300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a:extLst>
              <a:ext uri="{FF2B5EF4-FFF2-40B4-BE49-F238E27FC236}">
                <a16:creationId xmlns:a16="http://schemas.microsoft.com/office/drawing/2014/main" id="{51E96FED-679A-4AEA-8579-F15D6A59B2E5}"/>
              </a:ext>
            </a:extLst>
          </p:cNvPr>
          <p:cNvPicPr>
            <a:picLocks noChangeAspect="1"/>
          </p:cNvPicPr>
          <p:nvPr/>
        </p:nvPicPr>
        <p:blipFill>
          <a:blip r:embed="rId5"/>
          <a:stretch>
            <a:fillRect/>
          </a:stretch>
        </p:blipFill>
        <p:spPr>
          <a:xfrm>
            <a:off x="582530" y="5711755"/>
            <a:ext cx="7334322" cy="1126373"/>
          </a:xfrm>
          <a:prstGeom prst="rect">
            <a:avLst/>
          </a:prstGeom>
        </p:spPr>
      </p:pic>
    </p:spTree>
    <p:extLst>
      <p:ext uri="{BB962C8B-B14F-4D97-AF65-F5344CB8AC3E}">
        <p14:creationId xmlns:p14="http://schemas.microsoft.com/office/powerpoint/2010/main" val="25232573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4D88758-6F26-4E0F-8C14-550F5C0188B8}" type="slidenum">
              <a:rPr kumimoji="0" lang="fi-FI" altLang="fi-FI"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fi-FI" altLang="fi-FI"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517936" y="-848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Satakunnan </a:t>
            </a:r>
            <a:r>
              <a:rPr kumimoji="0" lang="en-GB" altLang="fi-FI" sz="2700" b="1" i="0" u="none" strike="noStrike" kern="1200" cap="all" spc="-50" normalizeH="0" baseline="0" noProof="0" dirty="0" err="1">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talouskehitys</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r>
              <a:rPr lang="en-GB" altLang="fi-FI" sz="2700" b="1" cap="all" spc="-50" dirty="0" err="1">
                <a:solidFill>
                  <a:srgbClr val="0070C0"/>
                </a:solidFill>
                <a:effectLst>
                  <a:outerShdw blurRad="38100" dist="38100" dir="2700000" algn="tl">
                    <a:srgbClr val="000000">
                      <a:alpha val="43137"/>
                    </a:srgbClr>
                  </a:outerShdw>
                </a:effectLst>
              </a:rPr>
              <a:t>heinä−joulukuu</a:t>
            </a:r>
            <a:r>
              <a:rPr lang="en-GB" altLang="fi-FI" sz="2700" b="1" cap="all" spc="-50" dirty="0">
                <a:solidFill>
                  <a:srgbClr val="0070C0"/>
                </a:solidFill>
                <a:effectLst>
                  <a:outerShdw blurRad="38100" dist="38100" dir="2700000" algn="tl">
                    <a:srgbClr val="000000">
                      <a:alpha val="43137"/>
                    </a:srgbClr>
                  </a:outerShdw>
                </a:effectLst>
              </a:rPr>
              <a:t> 2020</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altLang="fi-FI" sz="2700" b="1" i="0" u="none" strike="noStrike" kern="1200" cap="all" spc="-50" normalizeH="0" baseline="0" noProof="0" dirty="0" err="1">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Automaatio</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r>
              <a:rPr kumimoji="0" lang="en-GB" altLang="fi-FI" sz="2700" b="1" i="0" u="none" strike="noStrike" kern="1200" cap="all" spc="-50" normalizeH="0" baseline="0" noProof="0" dirty="0" err="1">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ja</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r>
              <a:rPr kumimoji="0" lang="en-GB" altLang="fi-FI" sz="2700" b="1" i="0" u="none" strike="noStrike" kern="1200" cap="all" spc="-50" normalizeH="0" baseline="0" noProof="0" dirty="0" err="1">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robotiikka</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r>
              <a:rPr kumimoji="0" lang="en-GB" altLang="fi-FI" sz="2700" b="1" i="0" u="none" strike="noStrike" kern="1200" cap="all" spc="-50" normalizeH="0" baseline="0" noProof="0" dirty="0" err="1">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robocoast</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a:t>
            </a:r>
            <a:endParaRPr kumimoji="0" lang="en-US"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endParaRPr>
          </a:p>
        </p:txBody>
      </p:sp>
      <p:pic>
        <p:nvPicPr>
          <p:cNvPr id="46" name="Picture 45">
            <a:extLst>
              <a:ext uri="{FF2B5EF4-FFF2-40B4-BE49-F238E27FC236}">
                <a16:creationId xmlns:a16="http://schemas.microsoft.com/office/drawing/2014/main" id="{17C23CC9-6641-4C58-8FFB-97984EBF625B}"/>
              </a:ext>
            </a:extLst>
          </p:cNvPr>
          <p:cNvPicPr>
            <a:picLocks noChangeAspect="1"/>
          </p:cNvPicPr>
          <p:nvPr/>
        </p:nvPicPr>
        <p:blipFill>
          <a:blip r:embed="rId2"/>
          <a:stretch>
            <a:fillRect/>
          </a:stretch>
        </p:blipFill>
        <p:spPr>
          <a:xfrm>
            <a:off x="9874405" y="237820"/>
            <a:ext cx="2044173" cy="534499"/>
          </a:xfrm>
          <a:prstGeom prst="rect">
            <a:avLst/>
          </a:prstGeom>
        </p:spPr>
      </p:pic>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60967" y="1033356"/>
            <a:ext cx="12070065" cy="1654555"/>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fi-FI" altLang="fi-FI" sz="1600" b="1" dirty="0"/>
              <a:t>Satakunnan automaatio- ja robotiikkaklusteriin (ml. tekoäly) luetaan yli sata yritystä ja organisaatiota. Tähän tarkasteluun on valittu tilastoinnin luotettavuuden varmistamiseksi 52 ydinorganisaatiota, joiden toiminnasta suurin osa lukeutuu alaan. </a:t>
            </a:r>
          </a:p>
          <a:p>
            <a:pPr>
              <a:defRPr/>
            </a:pPr>
            <a:r>
              <a:rPr lang="fi-FI" altLang="fi-FI" sz="1600" b="1" dirty="0"/>
              <a:t>Koronakevät romahdutti liikevaihdon ja liikevaihdon syvä sukellus jatkui koko loppuvuoden ajan. Taustalla saattaa vaikuttaa merkittä-</a:t>
            </a:r>
            <a:r>
              <a:rPr lang="fi-FI" altLang="fi-FI" sz="1600" b="1" dirty="0" err="1"/>
              <a:t>vimmän</a:t>
            </a:r>
            <a:r>
              <a:rPr lang="fi-FI" altLang="fi-FI" sz="1600" b="1" dirty="0"/>
              <a:t> toimijan, </a:t>
            </a:r>
            <a:r>
              <a:rPr lang="fi-FI" altLang="fi-FI" sz="1600" b="1" dirty="0" err="1"/>
              <a:t>Cimcorpin</a:t>
            </a:r>
            <a:r>
              <a:rPr lang="fi-FI" altLang="fi-FI" sz="1600" b="1" dirty="0"/>
              <a:t> tilauskannan vaihtelut. Henkilöstömäärä on kuitenkin laskenut vain hieman ja sekin aivan loppuvuodesta. Tämä viittaa osaltaan liikevaihdon laskun johtuneen merkittävien tilausten laskutusten osumisesta vertailuajankohtaan. Yli viisi vuotta toimineiden yritysten liikevaihto laski 25 %, mutta alle viisi vuotta sitten perustettujen liikevaihto viisinkertaistui. Alle viiden hengen yritysten liikevaihto kasvoi runsaat 10 %, mutta yli 20 työntekijän laski lähes 30 %. Alan näkymät ovat varsin hyvät edelleen.</a:t>
            </a:r>
          </a:p>
        </p:txBody>
      </p:sp>
      <p:pic>
        <p:nvPicPr>
          <p:cNvPr id="6" name="Picture 2">
            <a:extLst>
              <a:ext uri="{FF2B5EF4-FFF2-40B4-BE49-F238E27FC236}">
                <a16:creationId xmlns:a16="http://schemas.microsoft.com/office/drawing/2014/main" id="{FF85058C-FCB0-48DB-8F61-FA459B4200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6666" y="2598932"/>
            <a:ext cx="4937536" cy="2997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
            <a:extLst>
              <a:ext uri="{FF2B5EF4-FFF2-40B4-BE49-F238E27FC236}">
                <a16:creationId xmlns:a16="http://schemas.microsoft.com/office/drawing/2014/main" id="{D32B2F9D-11BA-461D-ABC5-6E69858F14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36846" y="2598932"/>
            <a:ext cx="4937536" cy="2997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a:extLst>
              <a:ext uri="{FF2B5EF4-FFF2-40B4-BE49-F238E27FC236}">
                <a16:creationId xmlns:a16="http://schemas.microsoft.com/office/drawing/2014/main" id="{DDA15713-87E8-4EF8-8322-E049C9714DFA}"/>
              </a:ext>
            </a:extLst>
          </p:cNvPr>
          <p:cNvPicPr>
            <a:picLocks noChangeAspect="1"/>
          </p:cNvPicPr>
          <p:nvPr/>
        </p:nvPicPr>
        <p:blipFill>
          <a:blip r:embed="rId5"/>
          <a:stretch>
            <a:fillRect/>
          </a:stretch>
        </p:blipFill>
        <p:spPr>
          <a:xfrm>
            <a:off x="306666" y="5715042"/>
            <a:ext cx="7289015" cy="1006433"/>
          </a:xfrm>
          <a:prstGeom prst="rect">
            <a:avLst/>
          </a:prstGeom>
        </p:spPr>
      </p:pic>
    </p:spTree>
    <p:extLst>
      <p:ext uri="{BB962C8B-B14F-4D97-AF65-F5344CB8AC3E}">
        <p14:creationId xmlns:p14="http://schemas.microsoft.com/office/powerpoint/2010/main" val="27616509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7AD9E5B-B7C6-4453-8501-28EE2E80E8B2}"/>
              </a:ext>
            </a:extLst>
          </p:cNvPr>
          <p:cNvPicPr>
            <a:picLocks noChangeAspect="1"/>
          </p:cNvPicPr>
          <p:nvPr/>
        </p:nvPicPr>
        <p:blipFill>
          <a:blip r:embed="rId2"/>
          <a:stretch>
            <a:fillRect/>
          </a:stretch>
        </p:blipFill>
        <p:spPr>
          <a:xfrm>
            <a:off x="1485895" y="1232178"/>
            <a:ext cx="3487166" cy="2121617"/>
          </a:xfrm>
          <a:prstGeom prst="rect">
            <a:avLst/>
          </a:prstGeom>
        </p:spPr>
      </p:pic>
      <p:sp>
        <p:nvSpPr>
          <p:cNvPr id="48" name="Pyöristetty suorakulmio 9"/>
          <p:cNvSpPr/>
          <p:nvPr/>
        </p:nvSpPr>
        <p:spPr>
          <a:xfrm>
            <a:off x="1542314" y="3849815"/>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defRPr/>
            </a:pPr>
            <a:endParaRPr lang="fi-FI" sz="1200" dirty="0">
              <a:solidFill>
                <a:prstClr val="white">
                  <a:lumMod val="50000"/>
                </a:prstClr>
              </a:solidFill>
              <a:latin typeface="Calibri" panose="020F0502020204030204"/>
            </a:endParaRPr>
          </a:p>
        </p:txBody>
      </p:sp>
      <p:sp>
        <p:nvSpPr>
          <p:cNvPr id="20" name="Ylös kääntyvä nuoli 19"/>
          <p:cNvSpPr/>
          <p:nvPr/>
        </p:nvSpPr>
        <p:spPr>
          <a:xfrm flipV="1">
            <a:off x="4450653" y="967920"/>
            <a:ext cx="1778418" cy="118205"/>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i-FI">
              <a:solidFill>
                <a:prstClr val="white"/>
              </a:solidFill>
              <a:latin typeface="Calibri" panose="020F0502020204030204"/>
            </a:endParaRPr>
          </a:p>
        </p:txBody>
      </p:sp>
      <p:pic>
        <p:nvPicPr>
          <p:cNvPr id="43" name="Kuva 42"/>
          <p:cNvPicPr>
            <a:picLocks noChangeAspect="1"/>
          </p:cNvPicPr>
          <p:nvPr/>
        </p:nvPicPr>
        <p:blipFill>
          <a:blip r:embed="rId3" cstate="print">
            <a:duotone>
              <a:prstClr val="black"/>
              <a:schemeClr val="tx2">
                <a:tint val="45000"/>
                <a:satMod val="400000"/>
              </a:schemeClr>
            </a:duotone>
            <a:lum bright="21000"/>
            <a:extLst>
              <a:ext uri="{BEBA8EAE-BF5A-486C-A8C5-ECC9F3942E4B}">
                <a14:imgProps xmlns:a14="http://schemas.microsoft.com/office/drawing/2010/main">
                  <a14:imgLayer r:embed="rId4">
                    <a14:imgEffect>
                      <a14:artisticCrisscrossEtching/>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8123914" y="1140243"/>
            <a:ext cx="1946313" cy="1856436"/>
          </a:xfrm>
          <a:prstGeom prst="rect">
            <a:avLst/>
          </a:prstGeom>
        </p:spPr>
      </p:pic>
      <p:sp>
        <p:nvSpPr>
          <p:cNvPr id="2" name="Otsikko 1"/>
          <p:cNvSpPr>
            <a:spLocks noGrp="1"/>
          </p:cNvSpPr>
          <p:nvPr>
            <p:ph type="ctrTitle"/>
          </p:nvPr>
        </p:nvSpPr>
        <p:spPr>
          <a:xfrm>
            <a:off x="1559144" y="73108"/>
            <a:ext cx="9108856" cy="465993"/>
          </a:xfrm>
        </p:spPr>
        <p:txBody>
          <a:bodyPr>
            <a:noAutofit/>
          </a:bodyPr>
          <a:lstStyle/>
          <a:p>
            <a:r>
              <a:rPr lang="fi-FI" sz="2700" b="1" cap="all" dirty="0">
                <a:solidFill>
                  <a:srgbClr val="0070C0"/>
                </a:solidFill>
                <a:effectLst>
                  <a:outerShdw blurRad="38100" dist="38100" dir="2700000" algn="tl">
                    <a:srgbClr val="000000">
                      <a:alpha val="43137"/>
                    </a:srgbClr>
                  </a:outerShdw>
                </a:effectLst>
              </a:rPr>
              <a:t>AUTOMAATIO- JA robotiikka-ala (</a:t>
            </a:r>
            <a:r>
              <a:rPr lang="fi-FI" sz="2700" b="1" cap="all" dirty="0" err="1">
                <a:solidFill>
                  <a:srgbClr val="0070C0"/>
                </a:solidFill>
                <a:effectLst>
                  <a:outerShdw blurRad="38100" dist="38100" dir="2700000" algn="tl">
                    <a:srgbClr val="000000">
                      <a:alpha val="43137"/>
                    </a:srgbClr>
                  </a:outerShdw>
                </a:effectLst>
              </a:rPr>
              <a:t>RoboCoast</a:t>
            </a:r>
            <a:r>
              <a:rPr lang="fi-FI" sz="2700" b="1" cap="all" dirty="0">
                <a:solidFill>
                  <a:srgbClr val="0070C0"/>
                </a:solidFill>
                <a:effectLst>
                  <a:outerShdw blurRad="38100" dist="38100" dir="2700000" algn="tl">
                    <a:srgbClr val="000000">
                      <a:alpha val="43137"/>
                    </a:srgbClr>
                  </a:outerShdw>
                </a:effectLst>
              </a:rPr>
              <a:t>) satakunnassa</a:t>
            </a:r>
          </a:p>
        </p:txBody>
      </p:sp>
      <p:sp>
        <p:nvSpPr>
          <p:cNvPr id="35" name="Tekstiruutu 34"/>
          <p:cNvSpPr txBox="1"/>
          <p:nvPr/>
        </p:nvSpPr>
        <p:spPr>
          <a:xfrm>
            <a:off x="1462279" y="3461819"/>
            <a:ext cx="3360728" cy="400110"/>
          </a:xfrm>
          <a:prstGeom prst="rect">
            <a:avLst/>
          </a:prstGeom>
          <a:noFill/>
        </p:spPr>
        <p:txBody>
          <a:bodyPr wrap="none" rtlCol="0">
            <a:spAutoFit/>
          </a:bodyPr>
          <a:lstStyle/>
          <a:p>
            <a:pPr>
              <a:defRPr/>
            </a:pPr>
            <a:r>
              <a:rPr lang="fi-FI" sz="2000" b="1" dirty="0">
                <a:solidFill>
                  <a:prstClr val="white">
                    <a:lumMod val="50000"/>
                  </a:prstClr>
                </a:solidFill>
                <a:effectLst>
                  <a:outerShdw blurRad="38100" dist="38100" dir="2700000" algn="tl">
                    <a:srgbClr val="000000">
                      <a:alpha val="43137"/>
                    </a:srgbClr>
                  </a:outerShdw>
                </a:effectLst>
                <a:latin typeface="Calibri" panose="020F0502020204030204"/>
                <a:cs typeface="Arial" panose="020B0604020202020204" pitchFamily="34" charset="0"/>
              </a:rPr>
              <a:t>Liikevaihdon kasvu 2010-2020</a:t>
            </a:r>
            <a:endParaRPr lang="fi-FI" b="1" dirty="0">
              <a:solidFill>
                <a:prstClr val="white">
                  <a:lumMod val="50000"/>
                </a:prstClr>
              </a:solidFill>
              <a:effectLst>
                <a:outerShdw blurRad="38100" dist="38100" dir="2700000" algn="tl">
                  <a:srgbClr val="000000">
                    <a:alpha val="43137"/>
                  </a:srgbClr>
                </a:outerShdw>
              </a:effectLst>
              <a:latin typeface="Calibri" panose="020F0502020204030204"/>
              <a:cs typeface="Arial" panose="020B0604020202020204" pitchFamily="34" charset="0"/>
            </a:endParaRPr>
          </a:p>
        </p:txBody>
      </p:sp>
      <p:sp>
        <p:nvSpPr>
          <p:cNvPr id="9" name="Tekstiruutu 8"/>
          <p:cNvSpPr txBox="1"/>
          <p:nvPr/>
        </p:nvSpPr>
        <p:spPr>
          <a:xfrm>
            <a:off x="10344473" y="2319554"/>
            <a:ext cx="307777" cy="1604113"/>
          </a:xfrm>
          <a:prstGeom prst="rect">
            <a:avLst/>
          </a:prstGeom>
          <a:noFill/>
        </p:spPr>
        <p:txBody>
          <a:bodyPr vert="vert270" wrap="square" rtlCol="0">
            <a:spAutoFit/>
          </a:bodyPr>
          <a:lstStyle/>
          <a:p>
            <a:pPr>
              <a:defRPr/>
            </a:pPr>
            <a:r>
              <a:rPr lang="fi-FI" sz="800" dirty="0">
                <a:solidFill>
                  <a:prstClr val="black"/>
                </a:solidFill>
                <a:latin typeface="Calibri" panose="020F0502020204030204"/>
                <a:cs typeface="Arial" panose="020B0604020202020204" pitchFamily="34" charset="0"/>
              </a:rPr>
              <a:t>Tilastokeskus ja Satakuntaliitto 2021</a:t>
            </a:r>
          </a:p>
        </p:txBody>
      </p:sp>
      <p:sp>
        <p:nvSpPr>
          <p:cNvPr id="42" name="Tekstiruutu 41"/>
          <p:cNvSpPr txBox="1"/>
          <p:nvPr/>
        </p:nvSpPr>
        <p:spPr>
          <a:xfrm>
            <a:off x="6279683" y="789188"/>
            <a:ext cx="4359007" cy="1508105"/>
          </a:xfrm>
          <a:prstGeom prst="rect">
            <a:avLst/>
          </a:prstGeom>
          <a:noFill/>
          <a:ln>
            <a:noFill/>
          </a:ln>
          <a:effectLst>
            <a:outerShdw blurRad="76200" dir="13500000" sy="23000" kx="1200000" algn="br" rotWithShape="0">
              <a:prstClr val="black">
                <a:alpha val="20000"/>
              </a:prstClr>
            </a:outerShdw>
          </a:effectLst>
        </p:spPr>
        <p:txBody>
          <a:bodyPr wrap="square" rtlCol="0">
            <a:spAutoFit/>
          </a:bodyPr>
          <a:lstStyle/>
          <a:p>
            <a:pPr>
              <a:defRPr/>
            </a:pPr>
            <a:r>
              <a:rPr lang="fi-FI" b="1" dirty="0">
                <a:solidFill>
                  <a:prstClr val="black"/>
                </a:solidFill>
                <a:latin typeface="Calibri" panose="020F0502020204030204"/>
                <a:cs typeface="Arial" panose="020B0604020202020204" pitchFamily="34" charset="0"/>
              </a:rPr>
              <a:t>Automaatio- ja robotiikka-alan ydinyritykset tuottivat liikevaihtoa v. 2020 </a:t>
            </a:r>
          </a:p>
          <a:p>
            <a:pPr>
              <a:defRPr/>
            </a:pPr>
            <a:r>
              <a:rPr lang="fi-FI" sz="3600" b="1" dirty="0">
                <a:solidFill>
                  <a:srgbClr val="2683C6">
                    <a:lumMod val="75000"/>
                  </a:srgbClr>
                </a:solidFill>
                <a:effectLst>
                  <a:outerShdw blurRad="38100" dist="38100" dir="2700000" algn="tl">
                    <a:srgbClr val="000000">
                      <a:alpha val="43137"/>
                    </a:srgbClr>
                  </a:outerShdw>
                </a:effectLst>
                <a:latin typeface="Calibri" panose="020F0502020204030204"/>
                <a:cs typeface="Arial" panose="020B0604020202020204" pitchFamily="34" charset="0"/>
              </a:rPr>
              <a:t>347 milj. €</a:t>
            </a:r>
          </a:p>
          <a:p>
            <a:pPr>
              <a:defRPr/>
            </a:pPr>
            <a:endParaRPr lang="fi-FI" sz="2000" dirty="0">
              <a:solidFill>
                <a:prstClr val="black"/>
              </a:solidFill>
              <a:latin typeface="Calibri" panose="020F0502020204030204"/>
              <a:cs typeface="Arial" panose="020B0604020202020204" pitchFamily="34" charset="0"/>
            </a:endParaRPr>
          </a:p>
        </p:txBody>
      </p:sp>
      <p:sp>
        <p:nvSpPr>
          <p:cNvPr id="6" name="Pyöristetty suorakulmio 5"/>
          <p:cNvSpPr/>
          <p:nvPr/>
        </p:nvSpPr>
        <p:spPr>
          <a:xfrm>
            <a:off x="1427923" y="714629"/>
            <a:ext cx="3576913" cy="2867817"/>
          </a:xfrm>
          <a:prstGeom prst="roundRect">
            <a:avLst>
              <a:gd name="adj" fmla="val 6008"/>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defRPr/>
            </a:pPr>
            <a:r>
              <a:rPr lang="fi-FI" sz="1200" b="1" dirty="0">
                <a:solidFill>
                  <a:prstClr val="black"/>
                </a:solidFill>
                <a:latin typeface="Calibri" panose="020F0502020204030204"/>
              </a:rPr>
              <a:t>Satakunnassa toimii n. 52 puhtaasti</a:t>
            </a:r>
          </a:p>
          <a:p>
            <a:pPr>
              <a:defRPr/>
            </a:pPr>
            <a:r>
              <a:rPr lang="fi-FI" sz="1200" b="1" dirty="0">
                <a:solidFill>
                  <a:prstClr val="black"/>
                </a:solidFill>
                <a:latin typeface="Calibri" panose="020F0502020204030204"/>
              </a:rPr>
              <a:t>automaatio- ja robotiikka-alaan keskittyvää  yritystä           </a:t>
            </a:r>
          </a:p>
        </p:txBody>
      </p:sp>
      <p:sp>
        <p:nvSpPr>
          <p:cNvPr id="37" name="Tekstiruutu 36"/>
          <p:cNvSpPr txBox="1"/>
          <p:nvPr/>
        </p:nvSpPr>
        <p:spPr>
          <a:xfrm rot="16200000">
            <a:off x="9490641" y="1577494"/>
            <a:ext cx="2080654" cy="215444"/>
          </a:xfrm>
          <a:prstGeom prst="rect">
            <a:avLst/>
          </a:prstGeom>
          <a:noFill/>
        </p:spPr>
        <p:txBody>
          <a:bodyPr vert="horz" wrap="square" rtlCol="0">
            <a:spAutoFit/>
          </a:bodyPr>
          <a:lstStyle/>
          <a:p>
            <a:pPr>
              <a:defRPr/>
            </a:pPr>
            <a:r>
              <a:rPr lang="fi-FI" sz="800" dirty="0">
                <a:solidFill>
                  <a:prstClr val="black"/>
                </a:solidFill>
                <a:latin typeface="Calibri" panose="020F0502020204030204"/>
                <a:cs typeface="Arial" panose="020B0604020202020204" pitchFamily="34" charset="0"/>
              </a:rPr>
              <a:t>             </a:t>
            </a:r>
          </a:p>
        </p:txBody>
      </p:sp>
      <p:sp>
        <p:nvSpPr>
          <p:cNvPr id="10" name="Pyöristetty suorakulmio 9"/>
          <p:cNvSpPr/>
          <p:nvPr/>
        </p:nvSpPr>
        <p:spPr>
          <a:xfrm>
            <a:off x="1542314" y="4846973"/>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defRPr/>
            </a:pPr>
            <a:endParaRPr lang="fi-FI" sz="1200" dirty="0">
              <a:solidFill>
                <a:prstClr val="white">
                  <a:lumMod val="50000"/>
                </a:prstClr>
              </a:solidFill>
              <a:latin typeface="Calibri" panose="020F0502020204030204"/>
            </a:endParaRPr>
          </a:p>
        </p:txBody>
      </p:sp>
      <p:sp>
        <p:nvSpPr>
          <p:cNvPr id="18" name="Ylös kääntyvä nuoli 17"/>
          <p:cNvSpPr/>
          <p:nvPr/>
        </p:nvSpPr>
        <p:spPr>
          <a:xfrm flipH="1" flipV="1">
            <a:off x="5218428" y="2571253"/>
            <a:ext cx="629744" cy="822826"/>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i-FI">
              <a:solidFill>
                <a:prstClr val="white"/>
              </a:solidFill>
              <a:latin typeface="Calibri" panose="020F0502020204030204"/>
            </a:endParaRPr>
          </a:p>
        </p:txBody>
      </p:sp>
      <p:sp>
        <p:nvSpPr>
          <p:cNvPr id="5" name="Pyöristetty suorakulmio 4"/>
          <p:cNvSpPr/>
          <p:nvPr/>
        </p:nvSpPr>
        <p:spPr>
          <a:xfrm>
            <a:off x="7760470" y="4524809"/>
            <a:ext cx="2662377" cy="1000840"/>
          </a:xfrm>
          <a:prstGeom prst="roundRect">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fi-FI" sz="1400" b="1" dirty="0">
                <a:solidFill>
                  <a:srgbClr val="0070C0"/>
                </a:solidFill>
                <a:latin typeface="Calibri" panose="020F0502020204030204"/>
              </a:rPr>
              <a:t>Automaatio- ja robotiikka-alan kasvu on ollut merkittävää ja sillä on potentiaalia alueen talouskasvuun.</a:t>
            </a:r>
          </a:p>
        </p:txBody>
      </p:sp>
      <p:sp>
        <p:nvSpPr>
          <p:cNvPr id="21" name="Suorakulmio 20"/>
          <p:cNvSpPr/>
          <p:nvPr/>
        </p:nvSpPr>
        <p:spPr>
          <a:xfrm>
            <a:off x="3584408" y="3879998"/>
            <a:ext cx="1997692" cy="403415"/>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defRPr/>
            </a:pPr>
            <a:r>
              <a:rPr lang="fi-FI" sz="1200" dirty="0">
                <a:solidFill>
                  <a:prstClr val="white">
                    <a:lumMod val="50000"/>
                  </a:prstClr>
                </a:solidFill>
                <a:latin typeface="Calibri" panose="020F0502020204030204"/>
              </a:rPr>
              <a:t>Toimialat keskimäärin  3,5 %</a:t>
            </a:r>
          </a:p>
          <a:p>
            <a:pPr algn="ctr">
              <a:defRPr/>
            </a:pPr>
            <a:r>
              <a:rPr lang="fi-FI" sz="1200" dirty="0">
                <a:solidFill>
                  <a:prstClr val="white">
                    <a:lumMod val="50000"/>
                  </a:prstClr>
                </a:solidFill>
                <a:latin typeface="Calibri" panose="020F0502020204030204"/>
              </a:rPr>
              <a:t>Teollisuus keskimäärin </a:t>
            </a:r>
            <a:r>
              <a:rPr lang="fi-FI" sz="1200" dirty="0">
                <a:solidFill>
                  <a:srgbClr val="00B0F0"/>
                </a:solidFill>
                <a:latin typeface="Calibri" panose="020F0502020204030204"/>
              </a:rPr>
              <a:t>-4,8 </a:t>
            </a:r>
            <a:r>
              <a:rPr lang="fi-FI" sz="1200" dirty="0">
                <a:solidFill>
                  <a:prstClr val="white">
                    <a:lumMod val="50000"/>
                  </a:prstClr>
                </a:solidFill>
                <a:latin typeface="Calibri" panose="020F0502020204030204"/>
              </a:rPr>
              <a:t>% </a:t>
            </a:r>
          </a:p>
        </p:txBody>
      </p:sp>
      <p:sp>
        <p:nvSpPr>
          <p:cNvPr id="19" name="Rectangle 18"/>
          <p:cNvSpPr/>
          <p:nvPr/>
        </p:nvSpPr>
        <p:spPr>
          <a:xfrm>
            <a:off x="1711108" y="3674010"/>
            <a:ext cx="1758815" cy="784830"/>
          </a:xfrm>
          <a:prstGeom prst="rect">
            <a:avLst/>
          </a:prstGeom>
        </p:spPr>
        <p:txBody>
          <a:bodyPr wrap="none">
            <a:spAutoFit/>
          </a:bodyPr>
          <a:lstStyle/>
          <a:p>
            <a:pPr>
              <a:defRPr/>
            </a:pPr>
            <a:r>
              <a:rPr lang="fi-FI" sz="4500" b="1" dirty="0">
                <a:solidFill>
                  <a:prstClr val="black"/>
                </a:solidFill>
                <a:effectLst>
                  <a:outerShdw blurRad="38100" dist="38100" dir="2700000" algn="tl">
                    <a:srgbClr val="000000">
                      <a:alpha val="43137"/>
                    </a:srgbClr>
                  </a:outerShdw>
                </a:effectLst>
                <a:latin typeface="Calibri" panose="020F0502020204030204"/>
                <a:cs typeface="Arial" panose="020B0604020202020204" pitchFamily="34" charset="0"/>
              </a:rPr>
              <a:t>63,6 %</a:t>
            </a:r>
          </a:p>
        </p:txBody>
      </p:sp>
      <p:sp>
        <p:nvSpPr>
          <p:cNvPr id="23" name="Rectangle 22"/>
          <p:cNvSpPr/>
          <p:nvPr/>
        </p:nvSpPr>
        <p:spPr>
          <a:xfrm>
            <a:off x="6279683" y="3150778"/>
            <a:ext cx="4572000" cy="1200329"/>
          </a:xfrm>
          <a:prstGeom prst="rect">
            <a:avLst/>
          </a:prstGeom>
        </p:spPr>
        <p:txBody>
          <a:bodyPr>
            <a:spAutoFit/>
          </a:bodyPr>
          <a:lstStyle/>
          <a:p>
            <a:pPr>
              <a:defRPr/>
            </a:pPr>
            <a:r>
              <a:rPr lang="fi-FI" b="1" dirty="0">
                <a:solidFill>
                  <a:prstClr val="black"/>
                </a:solidFill>
                <a:latin typeface="Calibri" panose="020F0502020204030204"/>
                <a:cs typeface="Arial" panose="020B0604020202020204" pitchFamily="34" charset="0"/>
              </a:rPr>
              <a:t>Automaatio- ja robotiikka-alan ydin-yrityksissä tehtiin Satakunnassa v. 2020</a:t>
            </a:r>
          </a:p>
          <a:p>
            <a:pPr>
              <a:defRPr/>
            </a:pPr>
            <a:r>
              <a:rPr lang="fi-FI" sz="3600" b="1" dirty="0">
                <a:solidFill>
                  <a:srgbClr val="FF5050"/>
                </a:solidFill>
                <a:effectLst>
                  <a:outerShdw blurRad="38100" dist="38100" dir="2700000" algn="tl">
                    <a:srgbClr val="000000">
                      <a:alpha val="43137"/>
                    </a:srgbClr>
                  </a:outerShdw>
                </a:effectLst>
                <a:latin typeface="Calibri" panose="020F0502020204030204"/>
                <a:cs typeface="Arial" panose="020B0604020202020204" pitchFamily="34" charset="0"/>
              </a:rPr>
              <a:t>1260 henkilötyövuotta</a:t>
            </a:r>
          </a:p>
        </p:txBody>
      </p:sp>
      <p:sp>
        <p:nvSpPr>
          <p:cNvPr id="44" name="Rectangle 43"/>
          <p:cNvSpPr/>
          <p:nvPr/>
        </p:nvSpPr>
        <p:spPr>
          <a:xfrm>
            <a:off x="6279683" y="1931791"/>
            <a:ext cx="4572000" cy="1200329"/>
          </a:xfrm>
          <a:prstGeom prst="rect">
            <a:avLst/>
          </a:prstGeom>
        </p:spPr>
        <p:txBody>
          <a:bodyPr>
            <a:spAutoFit/>
          </a:bodyPr>
          <a:lstStyle/>
          <a:p>
            <a:pPr>
              <a:defRPr/>
            </a:pPr>
            <a:r>
              <a:rPr lang="fi-FI" b="1" dirty="0">
                <a:solidFill>
                  <a:prstClr val="black"/>
                </a:solidFill>
                <a:latin typeface="Calibri" panose="020F0502020204030204"/>
                <a:cs typeface="Arial" panose="020B0604020202020204" pitchFamily="34" charset="0"/>
              </a:rPr>
              <a:t>Automaatio- ja robotiikka-alan ydinyritykset maksoivat palkkoja Satakunnassa v. 2017</a:t>
            </a:r>
          </a:p>
          <a:p>
            <a:pPr>
              <a:defRPr/>
            </a:pPr>
            <a:r>
              <a:rPr lang="fi-FI" sz="3600" b="1" dirty="0">
                <a:solidFill>
                  <a:srgbClr val="3E8853">
                    <a:lumMod val="75000"/>
                  </a:srgbClr>
                </a:solidFill>
                <a:effectLst>
                  <a:outerShdw blurRad="38100" dist="38100" dir="2700000" algn="tl">
                    <a:srgbClr val="000000">
                      <a:alpha val="43137"/>
                    </a:srgbClr>
                  </a:outerShdw>
                </a:effectLst>
                <a:latin typeface="Calibri" panose="020F0502020204030204"/>
                <a:cs typeface="Arial" panose="020B0604020202020204" pitchFamily="34" charset="0"/>
              </a:rPr>
              <a:t>56 milj. €</a:t>
            </a:r>
          </a:p>
        </p:txBody>
      </p:sp>
      <p:sp>
        <p:nvSpPr>
          <p:cNvPr id="45" name="Tekstiruutu 34"/>
          <p:cNvSpPr txBox="1"/>
          <p:nvPr/>
        </p:nvSpPr>
        <p:spPr>
          <a:xfrm>
            <a:off x="1462280" y="4099698"/>
            <a:ext cx="3300071" cy="707886"/>
          </a:xfrm>
          <a:prstGeom prst="rect">
            <a:avLst/>
          </a:prstGeom>
          <a:noFill/>
        </p:spPr>
        <p:txBody>
          <a:bodyPr wrap="none" rtlCol="0">
            <a:spAutoFit/>
          </a:bodyPr>
          <a:lstStyle/>
          <a:p>
            <a:pPr>
              <a:defRPr/>
            </a:pPr>
            <a:endParaRPr lang="fi-FI" sz="2000" b="1" dirty="0">
              <a:solidFill>
                <a:prstClr val="white">
                  <a:lumMod val="50000"/>
                </a:prstClr>
              </a:solidFill>
              <a:effectLst>
                <a:outerShdw blurRad="38100" dist="38100" dir="2700000" algn="tl">
                  <a:srgbClr val="000000">
                    <a:alpha val="43137"/>
                  </a:srgbClr>
                </a:outerShdw>
              </a:effectLst>
              <a:latin typeface="Calibri" panose="020F0502020204030204"/>
              <a:cs typeface="Arial" panose="020B0604020202020204" pitchFamily="34" charset="0"/>
            </a:endParaRPr>
          </a:p>
          <a:p>
            <a:pPr>
              <a:defRPr/>
            </a:pPr>
            <a:r>
              <a:rPr lang="fi-FI" sz="2000" b="1" dirty="0">
                <a:solidFill>
                  <a:prstClr val="white">
                    <a:lumMod val="50000"/>
                  </a:prstClr>
                </a:solidFill>
                <a:effectLst>
                  <a:outerShdw blurRad="38100" dist="38100" dir="2700000" algn="tl">
                    <a:srgbClr val="000000">
                      <a:alpha val="43137"/>
                    </a:srgbClr>
                  </a:outerShdw>
                </a:effectLst>
                <a:latin typeface="Calibri" panose="020F0502020204030204"/>
                <a:cs typeface="Arial" panose="020B0604020202020204" pitchFamily="34" charset="0"/>
              </a:rPr>
              <a:t>Henkilöstön kasvu 2010-2020</a:t>
            </a:r>
            <a:endParaRPr lang="fi-FI" b="1" dirty="0">
              <a:solidFill>
                <a:prstClr val="white">
                  <a:lumMod val="50000"/>
                </a:prstClr>
              </a:solidFill>
              <a:effectLst>
                <a:outerShdw blurRad="38100" dist="38100" dir="2700000" algn="tl">
                  <a:srgbClr val="000000">
                    <a:alpha val="43137"/>
                  </a:srgbClr>
                </a:outerShdw>
              </a:effectLst>
              <a:latin typeface="Calibri" panose="020F0502020204030204"/>
              <a:cs typeface="Arial" panose="020B0604020202020204" pitchFamily="34" charset="0"/>
            </a:endParaRPr>
          </a:p>
        </p:txBody>
      </p:sp>
      <p:sp>
        <p:nvSpPr>
          <p:cNvPr id="47" name="Tekstiruutu 34"/>
          <p:cNvSpPr txBox="1"/>
          <p:nvPr/>
        </p:nvSpPr>
        <p:spPr>
          <a:xfrm>
            <a:off x="1434873" y="5469211"/>
            <a:ext cx="3635547" cy="400110"/>
          </a:xfrm>
          <a:prstGeom prst="rect">
            <a:avLst/>
          </a:prstGeom>
          <a:noFill/>
        </p:spPr>
        <p:txBody>
          <a:bodyPr wrap="none" rtlCol="0">
            <a:spAutoFit/>
          </a:bodyPr>
          <a:lstStyle/>
          <a:p>
            <a:pPr>
              <a:defRPr/>
            </a:pPr>
            <a:r>
              <a:rPr lang="fi-FI" sz="2000" b="1" dirty="0">
                <a:solidFill>
                  <a:prstClr val="white">
                    <a:lumMod val="50000"/>
                  </a:prstClr>
                </a:solidFill>
                <a:effectLst>
                  <a:outerShdw blurRad="38100" dist="38100" dir="2700000" algn="tl">
                    <a:srgbClr val="000000">
                      <a:alpha val="43137"/>
                    </a:srgbClr>
                  </a:outerShdw>
                </a:effectLst>
                <a:latin typeface="Calibri" panose="020F0502020204030204"/>
                <a:cs typeface="Arial" panose="020B0604020202020204" pitchFamily="34" charset="0"/>
              </a:rPr>
              <a:t>Palkkasumman kasvu 2010-2017</a:t>
            </a:r>
            <a:endParaRPr lang="fi-FI" b="1" dirty="0">
              <a:solidFill>
                <a:prstClr val="white">
                  <a:lumMod val="50000"/>
                </a:prstClr>
              </a:solidFill>
              <a:effectLst>
                <a:outerShdw blurRad="38100" dist="38100" dir="2700000" algn="tl">
                  <a:srgbClr val="000000">
                    <a:alpha val="43137"/>
                  </a:srgbClr>
                </a:outerShdw>
              </a:effectLst>
              <a:latin typeface="Calibri" panose="020F0502020204030204"/>
              <a:cs typeface="Arial" panose="020B0604020202020204" pitchFamily="34" charset="0"/>
            </a:endParaRPr>
          </a:p>
        </p:txBody>
      </p:sp>
      <p:sp>
        <p:nvSpPr>
          <p:cNvPr id="50" name="Rectangle 49"/>
          <p:cNvSpPr/>
          <p:nvPr/>
        </p:nvSpPr>
        <p:spPr>
          <a:xfrm>
            <a:off x="1711107" y="4680896"/>
            <a:ext cx="1758815" cy="784830"/>
          </a:xfrm>
          <a:prstGeom prst="rect">
            <a:avLst/>
          </a:prstGeom>
        </p:spPr>
        <p:txBody>
          <a:bodyPr wrap="none">
            <a:spAutoFit/>
          </a:bodyPr>
          <a:lstStyle/>
          <a:p>
            <a:pPr>
              <a:defRPr/>
            </a:pPr>
            <a:r>
              <a:rPr lang="fi-FI" sz="4500" b="1" dirty="0">
                <a:solidFill>
                  <a:prstClr val="black"/>
                </a:solidFill>
                <a:effectLst>
                  <a:outerShdw blurRad="38100" dist="38100" dir="2700000" algn="tl">
                    <a:srgbClr val="000000">
                      <a:alpha val="43137"/>
                    </a:srgbClr>
                  </a:outerShdw>
                </a:effectLst>
                <a:latin typeface="Calibri" panose="020F0502020204030204"/>
                <a:cs typeface="Arial" panose="020B0604020202020204" pitchFamily="34" charset="0"/>
              </a:rPr>
              <a:t>78,6 %</a:t>
            </a:r>
          </a:p>
        </p:txBody>
      </p:sp>
      <p:sp>
        <p:nvSpPr>
          <p:cNvPr id="51" name="Suorakulmio 20"/>
          <p:cNvSpPr/>
          <p:nvPr/>
        </p:nvSpPr>
        <p:spPr>
          <a:xfrm>
            <a:off x="3607766" y="4914290"/>
            <a:ext cx="2072388" cy="403415"/>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defRPr/>
            </a:pPr>
            <a:r>
              <a:rPr lang="fi-FI" sz="1200" dirty="0">
                <a:solidFill>
                  <a:prstClr val="white">
                    <a:lumMod val="50000"/>
                  </a:prstClr>
                </a:solidFill>
                <a:latin typeface="Calibri" panose="020F0502020204030204"/>
              </a:rPr>
              <a:t>Toimialat keskimäärin -</a:t>
            </a:r>
            <a:r>
              <a:rPr lang="fi-FI" sz="1200" dirty="0">
                <a:solidFill>
                  <a:srgbClr val="00B0F0"/>
                </a:solidFill>
                <a:latin typeface="Calibri" panose="020F0502020204030204"/>
              </a:rPr>
              <a:t>2,3 </a:t>
            </a:r>
            <a:r>
              <a:rPr lang="fi-FI" sz="1200" dirty="0">
                <a:solidFill>
                  <a:prstClr val="white">
                    <a:lumMod val="50000"/>
                  </a:prstClr>
                </a:solidFill>
                <a:latin typeface="Calibri" panose="020F0502020204030204"/>
              </a:rPr>
              <a:t>%</a:t>
            </a:r>
          </a:p>
          <a:p>
            <a:pPr algn="ctr">
              <a:defRPr/>
            </a:pPr>
            <a:r>
              <a:rPr lang="fi-FI" sz="1200" dirty="0">
                <a:solidFill>
                  <a:prstClr val="white">
                    <a:lumMod val="50000"/>
                  </a:prstClr>
                </a:solidFill>
                <a:latin typeface="Calibri" panose="020F0502020204030204"/>
              </a:rPr>
              <a:t>Teollisuus keskimäärin </a:t>
            </a:r>
            <a:r>
              <a:rPr lang="fi-FI" sz="1200" dirty="0">
                <a:solidFill>
                  <a:srgbClr val="00B0F0"/>
                </a:solidFill>
                <a:latin typeface="Calibri" panose="020F0502020204030204"/>
              </a:rPr>
              <a:t>-10 </a:t>
            </a:r>
            <a:r>
              <a:rPr lang="fi-FI" sz="1200" dirty="0">
                <a:solidFill>
                  <a:prstClr val="white">
                    <a:lumMod val="50000"/>
                  </a:prstClr>
                </a:solidFill>
                <a:latin typeface="Calibri" panose="020F0502020204030204"/>
              </a:rPr>
              <a:t>% </a:t>
            </a:r>
          </a:p>
        </p:txBody>
      </p:sp>
      <p:sp>
        <p:nvSpPr>
          <p:cNvPr id="58" name="Pyöristetty suorakulmio 9"/>
          <p:cNvSpPr/>
          <p:nvPr/>
        </p:nvSpPr>
        <p:spPr>
          <a:xfrm>
            <a:off x="1549549" y="5829806"/>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defRPr/>
            </a:pPr>
            <a:endParaRPr lang="fi-FI" sz="1200" dirty="0">
              <a:solidFill>
                <a:prstClr val="white">
                  <a:lumMod val="50000"/>
                </a:prstClr>
              </a:solidFill>
              <a:latin typeface="Calibri" panose="020F0502020204030204"/>
            </a:endParaRPr>
          </a:p>
        </p:txBody>
      </p:sp>
      <p:sp>
        <p:nvSpPr>
          <p:cNvPr id="61" name="Rectangle 60"/>
          <p:cNvSpPr/>
          <p:nvPr/>
        </p:nvSpPr>
        <p:spPr>
          <a:xfrm>
            <a:off x="1711107" y="5673707"/>
            <a:ext cx="1758815" cy="784830"/>
          </a:xfrm>
          <a:prstGeom prst="rect">
            <a:avLst/>
          </a:prstGeom>
        </p:spPr>
        <p:txBody>
          <a:bodyPr wrap="none">
            <a:spAutoFit/>
          </a:bodyPr>
          <a:lstStyle/>
          <a:p>
            <a:pPr>
              <a:defRPr/>
            </a:pPr>
            <a:r>
              <a:rPr lang="fi-FI" sz="4500" b="1" dirty="0">
                <a:solidFill>
                  <a:prstClr val="black"/>
                </a:solidFill>
                <a:effectLst>
                  <a:outerShdw blurRad="38100" dist="38100" dir="2700000" algn="tl">
                    <a:srgbClr val="000000">
                      <a:alpha val="43137"/>
                    </a:srgbClr>
                  </a:outerShdw>
                </a:effectLst>
                <a:latin typeface="Calibri" panose="020F0502020204030204"/>
                <a:cs typeface="Arial" panose="020B0604020202020204" pitchFamily="34" charset="0"/>
              </a:rPr>
              <a:t>61,4 %</a:t>
            </a:r>
          </a:p>
        </p:txBody>
      </p:sp>
      <p:sp>
        <p:nvSpPr>
          <p:cNvPr id="62" name="Suorakulmio 20"/>
          <p:cNvSpPr/>
          <p:nvPr/>
        </p:nvSpPr>
        <p:spPr>
          <a:xfrm>
            <a:off x="3607766" y="5924302"/>
            <a:ext cx="1997692" cy="403415"/>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defRPr/>
            </a:pPr>
            <a:r>
              <a:rPr lang="fi-FI" sz="1200" dirty="0">
                <a:solidFill>
                  <a:prstClr val="white">
                    <a:lumMod val="50000"/>
                  </a:prstClr>
                </a:solidFill>
                <a:latin typeface="Calibri" panose="020F0502020204030204"/>
              </a:rPr>
              <a:t>Toimialat keskimäärin   9,6</a:t>
            </a:r>
            <a:r>
              <a:rPr lang="fi-FI" sz="1200" dirty="0">
                <a:solidFill>
                  <a:srgbClr val="00B0F0"/>
                </a:solidFill>
                <a:latin typeface="Calibri" panose="020F0502020204030204"/>
              </a:rPr>
              <a:t> </a:t>
            </a:r>
            <a:r>
              <a:rPr lang="fi-FI" sz="1200" dirty="0">
                <a:solidFill>
                  <a:prstClr val="white">
                    <a:lumMod val="50000"/>
                  </a:prstClr>
                </a:solidFill>
                <a:latin typeface="Calibri" panose="020F0502020204030204"/>
              </a:rPr>
              <a:t>%</a:t>
            </a:r>
          </a:p>
          <a:p>
            <a:pPr algn="ctr">
              <a:defRPr/>
            </a:pPr>
            <a:r>
              <a:rPr lang="fi-FI" sz="1200" dirty="0">
                <a:solidFill>
                  <a:prstClr val="white">
                    <a:lumMod val="50000"/>
                  </a:prstClr>
                </a:solidFill>
                <a:latin typeface="Calibri" panose="020F0502020204030204"/>
              </a:rPr>
              <a:t>Teollisuus keskimäärin  0,0 % </a:t>
            </a:r>
          </a:p>
        </p:txBody>
      </p:sp>
      <p:sp>
        <p:nvSpPr>
          <p:cNvPr id="4" name="Tekstiruutu 3"/>
          <p:cNvSpPr txBox="1"/>
          <p:nvPr/>
        </p:nvSpPr>
        <p:spPr>
          <a:xfrm>
            <a:off x="1549549" y="6458537"/>
            <a:ext cx="2421817" cy="369332"/>
          </a:xfrm>
          <a:prstGeom prst="rect">
            <a:avLst/>
          </a:prstGeom>
          <a:noFill/>
        </p:spPr>
        <p:txBody>
          <a:bodyPr wrap="square" rtlCol="0">
            <a:spAutoFit/>
          </a:bodyPr>
          <a:lstStyle/>
          <a:p>
            <a:pPr>
              <a:defRPr/>
            </a:pPr>
            <a:r>
              <a:rPr lang="fi-FI" dirty="0">
                <a:solidFill>
                  <a:prstClr val="black"/>
                </a:solidFill>
                <a:latin typeface="Calibri" panose="020F0502020204030204"/>
                <a:cs typeface="Arial" panose="020B0604020202020204" pitchFamily="34" charset="0"/>
              </a:rPr>
              <a:t>10.5.2021</a:t>
            </a:r>
          </a:p>
        </p:txBody>
      </p:sp>
      <p:pic>
        <p:nvPicPr>
          <p:cNvPr id="11" name="Picture 10"/>
          <p:cNvPicPr>
            <a:picLocks noChangeAspect="1"/>
          </p:cNvPicPr>
          <p:nvPr/>
        </p:nvPicPr>
        <p:blipFill>
          <a:blip r:embed="rId5"/>
          <a:stretch>
            <a:fillRect/>
          </a:stretch>
        </p:blipFill>
        <p:spPr>
          <a:xfrm>
            <a:off x="8169605" y="5663960"/>
            <a:ext cx="2375968" cy="621254"/>
          </a:xfrm>
          <a:prstGeom prst="rect">
            <a:avLst/>
          </a:prstGeom>
        </p:spPr>
      </p:pic>
      <p:sp>
        <p:nvSpPr>
          <p:cNvPr id="7" name="TextBox 6"/>
          <p:cNvSpPr txBox="1"/>
          <p:nvPr/>
        </p:nvSpPr>
        <p:spPr>
          <a:xfrm>
            <a:off x="4992367" y="1307725"/>
            <a:ext cx="1154908" cy="1200329"/>
          </a:xfrm>
          <a:prstGeom prst="rect">
            <a:avLst/>
          </a:prstGeom>
          <a:noFill/>
        </p:spPr>
        <p:txBody>
          <a:bodyPr wrap="square" rtlCol="0">
            <a:spAutoFit/>
          </a:bodyPr>
          <a:lstStyle/>
          <a:p>
            <a:pPr>
              <a:defRPr/>
            </a:pPr>
            <a:r>
              <a:rPr lang="fi-FI" sz="800" dirty="0">
                <a:solidFill>
                  <a:prstClr val="black"/>
                </a:solidFill>
                <a:latin typeface="Calibri" panose="020F0502020204030204"/>
                <a:cs typeface="Arial" panose="020B0604020202020204" pitchFamily="34" charset="0"/>
              </a:rPr>
              <a:t>HUOM</a:t>
            </a:r>
            <a:r>
              <a:rPr lang="fi-FI" sz="800" b="1" i="1" u="sng" dirty="0">
                <a:solidFill>
                  <a:prstClr val="black"/>
                </a:solidFill>
                <a:latin typeface="Calibri" panose="020F0502020204030204"/>
                <a:cs typeface="Arial" panose="020B0604020202020204" pitchFamily="34" charset="0"/>
              </a:rPr>
              <a:t>! Luvut ovat minimiarvioita</a:t>
            </a:r>
            <a:r>
              <a:rPr lang="fi-FI" sz="800" dirty="0">
                <a:solidFill>
                  <a:prstClr val="black"/>
                </a:solidFill>
                <a:latin typeface="Calibri" panose="020F0502020204030204"/>
                <a:cs typeface="Arial" panose="020B0604020202020204" pitchFamily="34" charset="0"/>
              </a:rPr>
              <a:t>. Koko yli sadan organisaation klusterin liikevaihto ja työllistävyys ovat korkeampia. Klusteri sisältää myös  tekoälyyn keskittyvät yritykset.</a:t>
            </a:r>
          </a:p>
        </p:txBody>
      </p:sp>
      <p:sp>
        <p:nvSpPr>
          <p:cNvPr id="31" name="Pyöristetty suorakulmio 4">
            <a:extLst>
              <a:ext uri="{FF2B5EF4-FFF2-40B4-BE49-F238E27FC236}">
                <a16:creationId xmlns:a16="http://schemas.microsoft.com/office/drawing/2014/main" id="{3355FCD5-3132-4A82-A875-8BF57463512E}"/>
              </a:ext>
            </a:extLst>
          </p:cNvPr>
          <p:cNvSpPr/>
          <p:nvPr/>
        </p:nvSpPr>
        <p:spPr>
          <a:xfrm>
            <a:off x="5569821" y="4363038"/>
            <a:ext cx="2113494" cy="1200328"/>
          </a:xfrm>
          <a:prstGeom prst="roundRect">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fi-FI" sz="1400" b="1" dirty="0" err="1">
                <a:solidFill>
                  <a:srgbClr val="0070C0"/>
                </a:solidFill>
                <a:latin typeface="Calibri" panose="020F0502020204030204"/>
              </a:rPr>
              <a:t>Robocoast</a:t>
            </a:r>
            <a:r>
              <a:rPr lang="fi-FI" sz="1400" b="1" dirty="0">
                <a:solidFill>
                  <a:srgbClr val="0070C0"/>
                </a:solidFill>
                <a:latin typeface="Calibri" panose="020F0502020204030204"/>
              </a:rPr>
              <a:t> </a:t>
            </a:r>
            <a:r>
              <a:rPr lang="fi-FI" sz="1400" b="1" dirty="0">
                <a:solidFill>
                  <a:prstClr val="black"/>
                </a:solidFill>
                <a:latin typeface="Calibri" panose="020F0502020204030204"/>
              </a:rPr>
              <a:t>7-12/20 vs. </a:t>
            </a:r>
          </a:p>
          <a:p>
            <a:pPr algn="ctr">
              <a:defRPr/>
            </a:pPr>
            <a:r>
              <a:rPr lang="fi-FI" sz="1400" b="1" dirty="0">
                <a:solidFill>
                  <a:prstClr val="black"/>
                </a:solidFill>
                <a:latin typeface="Calibri" panose="020F0502020204030204"/>
              </a:rPr>
              <a:t>7-12/19:</a:t>
            </a:r>
          </a:p>
          <a:p>
            <a:pPr>
              <a:defRPr/>
            </a:pPr>
            <a:r>
              <a:rPr lang="fi-FI" sz="1400" b="1" dirty="0">
                <a:solidFill>
                  <a:srgbClr val="0070C0"/>
                </a:solidFill>
                <a:latin typeface="Calibri" panose="020F0502020204030204"/>
              </a:rPr>
              <a:t>Liikevaihto </a:t>
            </a:r>
            <a:r>
              <a:rPr lang="fi-FI" sz="1400" b="1" dirty="0">
                <a:solidFill>
                  <a:prstClr val="black"/>
                </a:solidFill>
                <a:latin typeface="Calibri" panose="020F0502020204030204"/>
              </a:rPr>
              <a:t>-25 %</a:t>
            </a:r>
          </a:p>
          <a:p>
            <a:pPr>
              <a:defRPr/>
            </a:pPr>
            <a:r>
              <a:rPr lang="fi-FI" sz="1400" b="1" dirty="0">
                <a:solidFill>
                  <a:srgbClr val="0070C0"/>
                </a:solidFill>
                <a:latin typeface="Calibri" panose="020F0502020204030204"/>
              </a:rPr>
              <a:t>Henkilöstömäärä </a:t>
            </a:r>
            <a:r>
              <a:rPr lang="fi-FI" sz="1400" b="1" dirty="0">
                <a:solidFill>
                  <a:prstClr val="black"/>
                </a:solidFill>
                <a:latin typeface="Calibri" panose="020F0502020204030204"/>
              </a:rPr>
              <a:t>-0,7 %</a:t>
            </a:r>
          </a:p>
        </p:txBody>
      </p:sp>
      <p:sp>
        <p:nvSpPr>
          <p:cNvPr id="3" name="Kaarinuoli vasemmalle 2"/>
          <p:cNvSpPr/>
          <p:nvPr/>
        </p:nvSpPr>
        <p:spPr>
          <a:xfrm rot="16200000" flipH="1">
            <a:off x="6540605" y="4605568"/>
            <a:ext cx="704998" cy="2569027"/>
          </a:xfrm>
          <a:prstGeom prst="curvedLeftArrow">
            <a:avLst>
              <a:gd name="adj1" fmla="val 25000"/>
              <a:gd name="adj2" fmla="val 99647"/>
              <a:gd name="adj3" fmla="val 3580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i-FI">
              <a:solidFill>
                <a:prstClr val="black"/>
              </a:solidFill>
              <a:latin typeface="Calibri" panose="020F0502020204030204"/>
            </a:endParaRPr>
          </a:p>
        </p:txBody>
      </p:sp>
    </p:spTree>
    <p:extLst>
      <p:ext uri="{BB962C8B-B14F-4D97-AF65-F5344CB8AC3E}">
        <p14:creationId xmlns:p14="http://schemas.microsoft.com/office/powerpoint/2010/main" val="12447139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4D88758-6F26-4E0F-8C14-550F5C0188B8}" type="slidenum">
              <a:rPr kumimoji="0" lang="fi-FI" altLang="fi-FI"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fi-FI" altLang="fi-FI"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380891" y="-4792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Satakunnan </a:t>
            </a:r>
            <a:r>
              <a:rPr kumimoji="0" lang="en-GB" altLang="fi-FI" sz="2700" b="1" i="0" u="none" strike="noStrike" kern="1200" cap="all" spc="-50" normalizeH="0" baseline="0" noProof="0" dirty="0" err="1">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talouskehitys</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r>
              <a:rPr lang="en-GB" altLang="fi-FI" sz="2700" b="1" cap="all" spc="-50" dirty="0" err="1">
                <a:solidFill>
                  <a:srgbClr val="0070C0"/>
                </a:solidFill>
                <a:effectLst>
                  <a:outerShdw blurRad="38100" dist="38100" dir="2700000" algn="tl">
                    <a:srgbClr val="000000">
                      <a:alpha val="43137"/>
                    </a:srgbClr>
                  </a:outerShdw>
                </a:effectLst>
              </a:rPr>
              <a:t>heinä−joulukuu</a:t>
            </a:r>
            <a:r>
              <a:rPr lang="en-GB" altLang="fi-FI" sz="2700" b="1" cap="all" spc="-50" dirty="0">
                <a:solidFill>
                  <a:srgbClr val="0070C0"/>
                </a:solidFill>
                <a:effectLst>
                  <a:outerShdw blurRad="38100" dist="38100" dir="2700000" algn="tl">
                    <a:srgbClr val="000000">
                      <a:alpha val="43137"/>
                    </a:srgbClr>
                  </a:outerShdw>
                </a:effectLst>
              </a:rPr>
              <a:t> 2020</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altLang="fi-FI" sz="2700" b="1" i="0" u="none" strike="noStrike" kern="1200" cap="all" spc="-50" normalizeH="0" baseline="0" noProof="0" dirty="0" err="1">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meriteollisuusklusteri</a:t>
            </a:r>
            <a:endParaRPr kumimoji="0" lang="en-US"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endParaRPr>
          </a:p>
        </p:txBody>
      </p:sp>
      <p:pic>
        <p:nvPicPr>
          <p:cNvPr id="46" name="Picture 45">
            <a:extLst>
              <a:ext uri="{FF2B5EF4-FFF2-40B4-BE49-F238E27FC236}">
                <a16:creationId xmlns:a16="http://schemas.microsoft.com/office/drawing/2014/main" id="{17C23CC9-6641-4C58-8FFB-97984EBF625B}"/>
              </a:ext>
            </a:extLst>
          </p:cNvPr>
          <p:cNvPicPr>
            <a:picLocks noChangeAspect="1"/>
          </p:cNvPicPr>
          <p:nvPr/>
        </p:nvPicPr>
        <p:blipFill>
          <a:blip r:embed="rId2"/>
          <a:stretch>
            <a:fillRect/>
          </a:stretch>
        </p:blipFill>
        <p:spPr>
          <a:xfrm>
            <a:off x="9874405" y="237820"/>
            <a:ext cx="2044173" cy="534499"/>
          </a:xfrm>
          <a:prstGeom prst="rect">
            <a:avLst/>
          </a:prstGeom>
        </p:spPr>
      </p:pic>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153449" y="1152262"/>
            <a:ext cx="6487896" cy="226958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fi-FI" altLang="fi-FI" sz="1600" b="1" dirty="0"/>
              <a:t>Satakunnan meriklusteriin luetaan tässä yhteydessä vajaat 50 alueella toimivaa meriteollisuuden kone- ja laitevalmistajaa sekä telakkaa. Laivanrakennuksessa Rauma </a:t>
            </a:r>
            <a:r>
              <a:rPr lang="fi-FI" altLang="fi-FI" sz="1600" b="1" dirty="0" err="1"/>
              <a:t>Marine</a:t>
            </a:r>
            <a:r>
              <a:rPr lang="fi-FI" altLang="fi-FI" sz="1600" b="1" dirty="0"/>
              <a:t> </a:t>
            </a:r>
            <a:r>
              <a:rPr lang="fi-FI" altLang="fi-FI" sz="1600" b="1" dirty="0" err="1"/>
              <a:t>Constructions</a:t>
            </a:r>
            <a:r>
              <a:rPr lang="fi-FI" altLang="fi-FI" sz="1600" b="1" dirty="0"/>
              <a:t> Oy:llä on tällä hetkellä vahva tilauskanta ja uusia tilauksiakin on saatu. Sen sijaan </a:t>
            </a:r>
            <a:r>
              <a:rPr lang="fi-FI" altLang="fi-FI" sz="1600" b="1" dirty="0" err="1"/>
              <a:t>POC:n</a:t>
            </a:r>
            <a:r>
              <a:rPr lang="fi-FI" altLang="fi-FI" sz="1600" b="1" dirty="0"/>
              <a:t> Mäntyluodon telakan tilanne on epävakaa. Hyvät uutiset ovatkin heijastuneet yritysten liikevaihdon kehitykseen, joka on ollut erittäin vahvaa myös vuoden 2020 heinä-joulukuussa. Kasvuluvut ovat toimialojen nopeimmat. Sen sijaan henkilöstömäärä laski vuoden 2020 loppupuolella. </a:t>
            </a:r>
            <a:r>
              <a:rPr lang="fi-FI" altLang="fi-FI" sz="1600" b="1" dirty="0" err="1"/>
              <a:t>RMC:n</a:t>
            </a:r>
            <a:r>
              <a:rPr lang="fi-FI" altLang="fi-FI" sz="1600" b="1" dirty="0"/>
              <a:t> verkostomainen toimintatapa luo kuitenkin haasteen tilastoinnin luotettavuuteen. </a:t>
            </a:r>
          </a:p>
        </p:txBody>
      </p:sp>
      <p:pic>
        <p:nvPicPr>
          <p:cNvPr id="9" name="Picture 2">
            <a:extLst>
              <a:ext uri="{FF2B5EF4-FFF2-40B4-BE49-F238E27FC236}">
                <a16:creationId xmlns:a16="http://schemas.microsoft.com/office/drawing/2014/main" id="{2C828A48-9B07-4A0F-B5CD-CAC3A3A4AD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8664" y="3368055"/>
            <a:ext cx="5252054" cy="3188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a:extLst>
              <a:ext uri="{FF2B5EF4-FFF2-40B4-BE49-F238E27FC236}">
                <a16:creationId xmlns:a16="http://schemas.microsoft.com/office/drawing/2014/main" id="{5E72D335-7F71-4E16-AACE-8FAE192ADC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3368054"/>
            <a:ext cx="5151665" cy="312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a:extLst>
              <a:ext uri="{FF2B5EF4-FFF2-40B4-BE49-F238E27FC236}">
                <a16:creationId xmlns:a16="http://schemas.microsoft.com/office/drawing/2014/main" id="{4A3F5A8B-D8A1-41BC-B1F3-F222092F5D1B}"/>
              </a:ext>
            </a:extLst>
          </p:cNvPr>
          <p:cNvPicPr>
            <a:picLocks noChangeAspect="1"/>
          </p:cNvPicPr>
          <p:nvPr/>
        </p:nvPicPr>
        <p:blipFill>
          <a:blip r:embed="rId5"/>
          <a:stretch>
            <a:fillRect/>
          </a:stretch>
        </p:blipFill>
        <p:spPr>
          <a:xfrm>
            <a:off x="6641344" y="1323990"/>
            <a:ext cx="5436019" cy="921240"/>
          </a:xfrm>
          <a:prstGeom prst="rect">
            <a:avLst/>
          </a:prstGeom>
        </p:spPr>
      </p:pic>
    </p:spTree>
    <p:extLst>
      <p:ext uri="{BB962C8B-B14F-4D97-AF65-F5344CB8AC3E}">
        <p14:creationId xmlns:p14="http://schemas.microsoft.com/office/powerpoint/2010/main" val="38864120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4D88758-6F26-4E0F-8C14-550F5C0188B8}" type="slidenum">
              <a:rPr kumimoji="0" lang="fi-FI" altLang="fi-FI"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fi-FI" altLang="fi-FI"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294514" y="-4545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Satakunnan </a:t>
            </a:r>
            <a:r>
              <a:rPr kumimoji="0" lang="en-GB" altLang="fi-FI" sz="2700" b="1" i="0" u="none" strike="noStrike" kern="1200" cap="all" spc="-50" normalizeH="0" baseline="0" noProof="0" dirty="0" err="1">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talouskehitys</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r>
              <a:rPr lang="en-GB" altLang="fi-FI" sz="2700" b="1" cap="all" spc="-50" dirty="0" err="1">
                <a:solidFill>
                  <a:srgbClr val="0070C0"/>
                </a:solidFill>
                <a:effectLst>
                  <a:outerShdw blurRad="38100" dist="38100" dir="2700000" algn="tl">
                    <a:srgbClr val="000000">
                      <a:alpha val="43137"/>
                    </a:srgbClr>
                  </a:outerShdw>
                </a:effectLst>
              </a:rPr>
              <a:t>heinä−joulukuu</a:t>
            </a:r>
            <a:r>
              <a:rPr lang="en-GB" altLang="fi-FI" sz="2700" b="1" cap="all" spc="-50" dirty="0">
                <a:solidFill>
                  <a:srgbClr val="0070C0"/>
                </a:solidFill>
                <a:effectLst>
                  <a:outerShdw blurRad="38100" dist="38100" dir="2700000" algn="tl">
                    <a:srgbClr val="000000">
                      <a:alpha val="43137"/>
                    </a:srgbClr>
                  </a:outerShdw>
                </a:effectLst>
              </a:rPr>
              <a:t> 2020</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Pori-</a:t>
            </a:r>
            <a:r>
              <a:rPr kumimoji="0" lang="en-GB" altLang="fi-FI" sz="2700" b="1" i="0" u="none" strike="noStrike" kern="1200" cap="all" spc="-50" normalizeH="0" baseline="0" noProof="0" dirty="0" err="1">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huittinen</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a:t>
            </a:r>
            <a:r>
              <a:rPr kumimoji="0" lang="en-GB" altLang="fi-FI" sz="2700" b="1" i="0" u="none" strike="noStrike" kern="1200" cap="all" spc="-50" normalizeH="0" baseline="0" noProof="0" dirty="0" err="1">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teollisuusvyöhyke</a:t>
            </a:r>
            <a:endParaRPr kumimoji="0" lang="en-US"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endParaRPr>
          </a:p>
        </p:txBody>
      </p:sp>
      <p:pic>
        <p:nvPicPr>
          <p:cNvPr id="46" name="Picture 45">
            <a:extLst>
              <a:ext uri="{FF2B5EF4-FFF2-40B4-BE49-F238E27FC236}">
                <a16:creationId xmlns:a16="http://schemas.microsoft.com/office/drawing/2014/main" id="{17C23CC9-6641-4C58-8FFB-97984EBF625B}"/>
              </a:ext>
            </a:extLst>
          </p:cNvPr>
          <p:cNvPicPr>
            <a:picLocks noChangeAspect="1"/>
          </p:cNvPicPr>
          <p:nvPr/>
        </p:nvPicPr>
        <p:blipFill>
          <a:blip r:embed="rId2"/>
          <a:stretch>
            <a:fillRect/>
          </a:stretch>
        </p:blipFill>
        <p:spPr>
          <a:xfrm>
            <a:off x="9874405" y="237820"/>
            <a:ext cx="2044173" cy="534499"/>
          </a:xfrm>
          <a:prstGeom prst="rect">
            <a:avLst/>
          </a:prstGeom>
        </p:spPr>
      </p:pic>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67535" y="1095500"/>
            <a:ext cx="11859933" cy="208094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fi-FI" altLang="fi-FI" sz="1600" b="1" dirty="0"/>
              <a:t>Pori–Huittinen-teollisuusvyöhyke koostuu noin 600:sta teollisuus- ja insinööripalveluyrityksestä, jotka toimivat Porin Kaanaasta Huittisiin ulottuvalla vyöhykkeellä. Mukana ovat myös Noormarkku sekä Porin keskusta lähiöineen.</a:t>
            </a:r>
          </a:p>
          <a:p>
            <a:pPr>
              <a:defRPr/>
            </a:pPr>
            <a:r>
              <a:rPr lang="fi-FI" altLang="fi-FI" sz="1600" b="1" dirty="0"/>
              <a:t>Teollisuusvyöhykkeellä liikevaihto laski keskimäärin hieman vuoden 2020 heinä-joulukuussa. Ainakin metallien jalostus on kehittynyt edelleen erittäin suotuisasti, mutta automaation kasvu on taittunut. Myös muun teollisuuden vire on ollut heikko. Lisäksi </a:t>
            </a:r>
            <a:r>
              <a:rPr lang="fi-FI" altLang="fi-FI" sz="1600" b="1" dirty="0" err="1"/>
              <a:t>Venatorin</a:t>
            </a:r>
            <a:r>
              <a:rPr lang="fi-FI" altLang="fi-FI" sz="1600" b="1" dirty="0"/>
              <a:t> tilanne varjostaa näkymiä. Myös liike-elämän palveluiden kehitys on ollut lievästi pakkasella loppuvuonna 2020. Teollisuuden heikentynyt kehitys huomioiden tilanne on mahdollisesti vaikuttanut myös insinööripalveluyrityksiin. Henkilöstömääräkin on pudonnut selvästi alueen teollisuus- ja mahdollisesti myös insinööripalveluyrityksissä.</a:t>
            </a:r>
          </a:p>
        </p:txBody>
      </p:sp>
      <p:pic>
        <p:nvPicPr>
          <p:cNvPr id="6" name="Picture 2">
            <a:extLst>
              <a:ext uri="{FF2B5EF4-FFF2-40B4-BE49-F238E27FC236}">
                <a16:creationId xmlns:a16="http://schemas.microsoft.com/office/drawing/2014/main" id="{9D0E840D-7944-45C1-AAAE-686584E195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514" y="2889346"/>
            <a:ext cx="4790857" cy="2908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a:extLst>
              <a:ext uri="{FF2B5EF4-FFF2-40B4-BE49-F238E27FC236}">
                <a16:creationId xmlns:a16="http://schemas.microsoft.com/office/drawing/2014/main" id="{EC155361-93AC-4D1A-AF3B-21555769B2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77170" y="2829032"/>
            <a:ext cx="4866831" cy="2954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a:extLst>
              <a:ext uri="{FF2B5EF4-FFF2-40B4-BE49-F238E27FC236}">
                <a16:creationId xmlns:a16="http://schemas.microsoft.com/office/drawing/2014/main" id="{1214523D-26F8-44BF-85FA-4E259DE510C9}"/>
              </a:ext>
            </a:extLst>
          </p:cNvPr>
          <p:cNvPicPr>
            <a:picLocks noChangeAspect="1"/>
          </p:cNvPicPr>
          <p:nvPr/>
        </p:nvPicPr>
        <p:blipFill>
          <a:blip r:embed="rId5"/>
          <a:stretch>
            <a:fillRect/>
          </a:stretch>
        </p:blipFill>
        <p:spPr>
          <a:xfrm>
            <a:off x="372708" y="5823885"/>
            <a:ext cx="5475011" cy="927848"/>
          </a:xfrm>
          <a:prstGeom prst="rect">
            <a:avLst/>
          </a:prstGeom>
        </p:spPr>
      </p:pic>
    </p:spTree>
    <p:extLst>
      <p:ext uri="{BB962C8B-B14F-4D97-AF65-F5344CB8AC3E}">
        <p14:creationId xmlns:p14="http://schemas.microsoft.com/office/powerpoint/2010/main" val="13990383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ctrTitle"/>
          </p:nvPr>
        </p:nvSpPr>
        <p:spPr>
          <a:xfrm>
            <a:off x="1611844" y="151770"/>
            <a:ext cx="7798445" cy="465993"/>
          </a:xfrm>
        </p:spPr>
        <p:txBody>
          <a:bodyPr>
            <a:noAutofit/>
          </a:bodyPr>
          <a:lstStyle/>
          <a:p>
            <a:r>
              <a:rPr lang="fi-FI" sz="3200" b="1" cap="all" dirty="0" err="1">
                <a:solidFill>
                  <a:srgbClr val="0070C0"/>
                </a:solidFill>
                <a:effectLst>
                  <a:outerShdw blurRad="38100" dist="38100" dir="2700000" algn="tl">
                    <a:srgbClr val="000000">
                      <a:alpha val="43137"/>
                    </a:srgbClr>
                  </a:outerShdw>
                </a:effectLst>
              </a:rPr>
              <a:t>satakunnaN</a:t>
            </a:r>
            <a:r>
              <a:rPr lang="fi-FI" sz="3200" b="1" cap="all" dirty="0">
                <a:solidFill>
                  <a:srgbClr val="0070C0"/>
                </a:solidFill>
                <a:effectLst>
                  <a:outerShdw blurRad="38100" dist="38100" dir="2700000" algn="tl">
                    <a:srgbClr val="000000">
                      <a:alpha val="43137"/>
                    </a:srgbClr>
                  </a:outerShdw>
                </a:effectLst>
              </a:rPr>
              <a:t> vahvuuksia: </a:t>
            </a:r>
            <a:r>
              <a:rPr lang="fi-FI" sz="3200" b="1" cap="all" dirty="0" err="1">
                <a:solidFill>
                  <a:srgbClr val="0070C0"/>
                </a:solidFill>
                <a:effectLst>
                  <a:outerShdw blurRad="38100" dist="38100" dir="2700000" algn="tl">
                    <a:srgbClr val="000000">
                      <a:alpha val="43137"/>
                    </a:srgbClr>
                  </a:outerShdw>
                </a:effectLst>
              </a:rPr>
              <a:t>vIENTI</a:t>
            </a:r>
            <a:endParaRPr lang="fi-FI" sz="3200" b="1" cap="all" dirty="0">
              <a:solidFill>
                <a:srgbClr val="0070C0"/>
              </a:solidFill>
              <a:effectLst>
                <a:outerShdw blurRad="38100" dist="38100" dir="2700000" algn="tl">
                  <a:srgbClr val="000000">
                    <a:alpha val="43137"/>
                  </a:srgbClr>
                </a:outerShdw>
              </a:effectLst>
            </a:endParaRPr>
          </a:p>
        </p:txBody>
      </p:sp>
      <p:sp>
        <p:nvSpPr>
          <p:cNvPr id="9" name="Tekstiruutu 8"/>
          <p:cNvSpPr txBox="1"/>
          <p:nvPr/>
        </p:nvSpPr>
        <p:spPr>
          <a:xfrm>
            <a:off x="10404050" y="3153399"/>
            <a:ext cx="307777" cy="1240400"/>
          </a:xfrm>
          <a:prstGeom prst="rect">
            <a:avLst/>
          </a:prstGeom>
          <a:noFill/>
        </p:spPr>
        <p:txBody>
          <a:bodyPr vert="vert270" wrap="square" rtlCol="0">
            <a:spAutoFit/>
          </a:bodyPr>
          <a:lstStyle/>
          <a:p>
            <a:r>
              <a:rPr lang="fi-FI" sz="800" dirty="0">
                <a:solidFill>
                  <a:prstClr val="black"/>
                </a:solidFill>
                <a:latin typeface="Calibri" panose="020F0502020204030204"/>
                <a:cs typeface="Arial" panose="020B0604020202020204" pitchFamily="34" charset="0"/>
              </a:rPr>
              <a:t>Tilastokeskus ja Tulli 2020</a:t>
            </a:r>
          </a:p>
        </p:txBody>
      </p:sp>
      <p:sp>
        <p:nvSpPr>
          <p:cNvPr id="42" name="Tekstiruutu 41"/>
          <p:cNvSpPr txBox="1"/>
          <p:nvPr/>
        </p:nvSpPr>
        <p:spPr>
          <a:xfrm>
            <a:off x="1661187" y="798059"/>
            <a:ext cx="8049685" cy="892552"/>
          </a:xfrm>
          <a:prstGeom prst="rect">
            <a:avLst/>
          </a:prstGeom>
          <a:noFill/>
          <a:ln>
            <a:noFill/>
          </a:ln>
          <a:effectLst>
            <a:outerShdw blurRad="76200" dir="13500000" sy="23000" kx="1200000" algn="br" rotWithShape="0">
              <a:prstClr val="black">
                <a:alpha val="20000"/>
              </a:prstClr>
            </a:outerShdw>
          </a:effectLst>
        </p:spPr>
        <p:txBody>
          <a:bodyPr wrap="square" rtlCol="0">
            <a:spAutoFit/>
          </a:bodyPr>
          <a:lstStyle/>
          <a:p>
            <a:pPr marL="285750" indent="-285750">
              <a:buFont typeface="Arial" panose="020B0604020202020204" pitchFamily="34" charset="0"/>
              <a:buChar char="•"/>
            </a:pPr>
            <a:endParaRPr lang="fi-FI" sz="1400" b="1" dirty="0">
              <a:solidFill>
                <a:prstClr val="black"/>
              </a:solidFill>
              <a:latin typeface="Calibri" panose="020F0502020204030204"/>
              <a:cs typeface="Arial" panose="020B0604020202020204" pitchFamily="34" charset="0"/>
            </a:endParaRPr>
          </a:p>
          <a:p>
            <a:endParaRPr lang="fi-FI" b="1" dirty="0">
              <a:solidFill>
                <a:prstClr val="black"/>
              </a:solidFill>
              <a:latin typeface="Calibri" panose="020F0502020204030204"/>
              <a:cs typeface="Arial" panose="020B0604020202020204" pitchFamily="34" charset="0"/>
            </a:endParaRPr>
          </a:p>
          <a:p>
            <a:pPr marL="285750" indent="-285750">
              <a:buFont typeface="Arial" panose="020B0604020202020204" pitchFamily="34" charset="0"/>
              <a:buChar char="•"/>
            </a:pPr>
            <a:endParaRPr lang="fi-FI" sz="2000" dirty="0">
              <a:solidFill>
                <a:prstClr val="black"/>
              </a:solidFill>
              <a:latin typeface="Calibri" panose="020F0502020204030204"/>
              <a:cs typeface="Arial" panose="020B0604020202020204" pitchFamily="34" charset="0"/>
            </a:endParaRPr>
          </a:p>
        </p:txBody>
      </p:sp>
      <p:sp>
        <p:nvSpPr>
          <p:cNvPr id="57" name="Suorakulmio 56"/>
          <p:cNvSpPr/>
          <p:nvPr/>
        </p:nvSpPr>
        <p:spPr>
          <a:xfrm>
            <a:off x="2380462" y="4227025"/>
            <a:ext cx="7544055" cy="1667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prstClr val="white"/>
              </a:solidFill>
              <a:latin typeface="Calibri"/>
            </a:endParaRPr>
          </a:p>
        </p:txBody>
      </p:sp>
      <p:sp>
        <p:nvSpPr>
          <p:cNvPr id="37" name="Tekstiruutu 36"/>
          <p:cNvSpPr txBox="1"/>
          <p:nvPr/>
        </p:nvSpPr>
        <p:spPr>
          <a:xfrm rot="16200000">
            <a:off x="9494497" y="4690935"/>
            <a:ext cx="2088866" cy="215444"/>
          </a:xfrm>
          <a:prstGeom prst="rect">
            <a:avLst/>
          </a:prstGeom>
          <a:noFill/>
        </p:spPr>
        <p:txBody>
          <a:bodyPr vert="horz" wrap="square" rtlCol="0">
            <a:spAutoFit/>
          </a:bodyPr>
          <a:lstStyle/>
          <a:p>
            <a:r>
              <a:rPr lang="fi-FI" sz="800" dirty="0">
                <a:solidFill>
                  <a:prstClr val="white">
                    <a:lumMod val="50000"/>
                  </a:prstClr>
                </a:solidFill>
                <a:latin typeface="Calibri" panose="020F0502020204030204"/>
                <a:cs typeface="Arial" panose="020B0604020202020204" pitchFamily="34" charset="0"/>
              </a:rPr>
              <a:t>                </a:t>
            </a:r>
          </a:p>
        </p:txBody>
      </p:sp>
      <p:sp>
        <p:nvSpPr>
          <p:cNvPr id="3" name="TextBox 2"/>
          <p:cNvSpPr txBox="1"/>
          <p:nvPr/>
        </p:nvSpPr>
        <p:spPr>
          <a:xfrm>
            <a:off x="5450834" y="692696"/>
            <a:ext cx="4980375" cy="6463308"/>
          </a:xfrm>
          <a:prstGeom prst="rect">
            <a:avLst/>
          </a:prstGeom>
          <a:noFill/>
        </p:spPr>
        <p:txBody>
          <a:bodyPr wrap="square" rtlCol="0">
            <a:spAutoFit/>
          </a:bodyPr>
          <a:lstStyle/>
          <a:p>
            <a:pPr eaLnBrk="0" fontAlgn="base" hangingPunct="0">
              <a:spcBef>
                <a:spcPct val="0"/>
              </a:spcBef>
              <a:spcAft>
                <a:spcPct val="0"/>
              </a:spcAft>
            </a:pPr>
            <a:r>
              <a:rPr lang="fi-FI" dirty="0">
                <a:solidFill>
                  <a:prstClr val="black"/>
                </a:solidFill>
                <a:latin typeface="Arial" panose="020B0604020202020204" pitchFamily="34" charset="0"/>
                <a:cs typeface="Arial" panose="020B0604020202020204" pitchFamily="34" charset="0"/>
              </a:rPr>
              <a:t>Satakunnan </a:t>
            </a:r>
            <a:r>
              <a:rPr lang="fi-FI" b="1" dirty="0">
                <a:solidFill>
                  <a:prstClr val="black"/>
                </a:solidFill>
                <a:latin typeface="Arial" panose="020B0604020202020204" pitchFamily="34" charset="0"/>
                <a:cs typeface="Arial" panose="020B0604020202020204" pitchFamily="34" charset="0"/>
              </a:rPr>
              <a:t>avoimuusindeksi</a:t>
            </a:r>
            <a:r>
              <a:rPr lang="fi-FI" dirty="0">
                <a:solidFill>
                  <a:prstClr val="black"/>
                </a:solidFill>
                <a:latin typeface="Arial" panose="020B0604020202020204" pitchFamily="34" charset="0"/>
                <a:cs typeface="Arial" panose="020B0604020202020204" pitchFamily="34" charset="0"/>
              </a:rPr>
              <a:t> </a:t>
            </a:r>
          </a:p>
          <a:p>
            <a:pPr eaLnBrk="0" fontAlgn="base" hangingPunct="0">
              <a:spcBef>
                <a:spcPct val="0"/>
              </a:spcBef>
              <a:spcAft>
                <a:spcPct val="0"/>
              </a:spcAft>
            </a:pPr>
            <a:r>
              <a:rPr lang="fi-FI" dirty="0">
                <a:solidFill>
                  <a:prstClr val="black"/>
                </a:solidFill>
                <a:latin typeface="Arial" panose="020B0604020202020204" pitchFamily="34" charset="0"/>
                <a:cs typeface="Arial" panose="020B0604020202020204" pitchFamily="34" charset="0"/>
              </a:rPr>
              <a:t>(vienti Tullin mukaan/BKT) on maan korkeimpia): 54 %, koko maa 27 % (2018)</a:t>
            </a:r>
          </a:p>
          <a:p>
            <a:pPr eaLnBrk="0" fontAlgn="base" hangingPunct="0">
              <a:spcBef>
                <a:spcPct val="0"/>
              </a:spcBef>
              <a:spcAft>
                <a:spcPct val="0"/>
              </a:spcAft>
            </a:pPr>
            <a:endParaRPr lang="fi-FI" dirty="0">
              <a:solidFill>
                <a:prstClr val="black"/>
              </a:solidFill>
              <a:latin typeface="Arial" panose="020B0604020202020204" pitchFamily="34" charset="0"/>
              <a:cs typeface="Arial" panose="020B0604020202020204" pitchFamily="34" charset="0"/>
            </a:endParaRPr>
          </a:p>
          <a:p>
            <a:pPr eaLnBrk="0" fontAlgn="base" hangingPunct="0">
              <a:spcBef>
                <a:spcPct val="0"/>
              </a:spcBef>
              <a:spcAft>
                <a:spcPct val="0"/>
              </a:spcAft>
            </a:pPr>
            <a:r>
              <a:rPr lang="fi-FI" dirty="0">
                <a:solidFill>
                  <a:prstClr val="black"/>
                </a:solidFill>
                <a:latin typeface="Arial" panose="020B0604020202020204" pitchFamily="34" charset="0"/>
                <a:cs typeface="Arial" panose="020B0604020202020204" pitchFamily="34" charset="0"/>
              </a:rPr>
              <a:t>Satakunnan </a:t>
            </a:r>
            <a:r>
              <a:rPr lang="fi-FI" b="1" dirty="0">
                <a:solidFill>
                  <a:prstClr val="black"/>
                </a:solidFill>
                <a:latin typeface="Arial" panose="020B0604020202020204" pitchFamily="34" charset="0"/>
                <a:cs typeface="Arial" panose="020B0604020202020204" pitchFamily="34" charset="0"/>
              </a:rPr>
              <a:t>viennin arvo </a:t>
            </a:r>
            <a:r>
              <a:rPr lang="fi-FI" dirty="0">
                <a:solidFill>
                  <a:prstClr val="black"/>
                </a:solidFill>
                <a:latin typeface="Arial" panose="020B0604020202020204" pitchFamily="34" charset="0"/>
                <a:cs typeface="Arial" panose="020B0604020202020204" pitchFamily="34" charset="0"/>
              </a:rPr>
              <a:t>maakunnista </a:t>
            </a:r>
          </a:p>
          <a:p>
            <a:pPr eaLnBrk="0" fontAlgn="base" hangingPunct="0">
              <a:spcBef>
                <a:spcPct val="0"/>
              </a:spcBef>
              <a:spcAft>
                <a:spcPct val="0"/>
              </a:spcAft>
            </a:pPr>
            <a:r>
              <a:rPr lang="fi-FI" dirty="0">
                <a:solidFill>
                  <a:prstClr val="black"/>
                </a:solidFill>
                <a:latin typeface="Arial" panose="020B0604020202020204" pitchFamily="34" charset="0"/>
                <a:cs typeface="Arial" panose="020B0604020202020204" pitchFamily="34" charset="0"/>
              </a:rPr>
              <a:t>viidenneksi korkein v. 2019 (Tulli);</a:t>
            </a:r>
          </a:p>
          <a:p>
            <a:pPr eaLnBrk="0" fontAlgn="base" hangingPunct="0">
              <a:spcBef>
                <a:spcPct val="0"/>
              </a:spcBef>
              <a:spcAft>
                <a:spcPct val="0"/>
              </a:spcAft>
            </a:pPr>
            <a:r>
              <a:rPr lang="fi-FI" b="1" dirty="0">
                <a:solidFill>
                  <a:prstClr val="black"/>
                </a:solidFill>
                <a:latin typeface="Arial" panose="020B0604020202020204" pitchFamily="34" charset="0"/>
                <a:cs typeface="Arial" panose="020B0604020202020204" pitchFamily="34" charset="0"/>
              </a:rPr>
              <a:t>osuus Suomen viennistä on 6,0 % </a:t>
            </a:r>
            <a:r>
              <a:rPr lang="fi-FI" dirty="0">
                <a:solidFill>
                  <a:prstClr val="black"/>
                </a:solidFill>
                <a:latin typeface="Arial" panose="020B0604020202020204" pitchFamily="34" charset="0"/>
                <a:cs typeface="Arial" panose="020B0604020202020204" pitchFamily="34" charset="0"/>
              </a:rPr>
              <a:t>(väestöosuus 3,9 %), </a:t>
            </a:r>
            <a:r>
              <a:rPr lang="fi-FI" sz="1400" dirty="0">
                <a:solidFill>
                  <a:prstClr val="black"/>
                </a:solidFill>
                <a:latin typeface="Arial" panose="020B0604020202020204" pitchFamily="34" charset="0"/>
                <a:cs typeface="Arial" panose="020B0604020202020204" pitchFamily="34" charset="0"/>
              </a:rPr>
              <a:t>v. 2018 sija oli neljä ja osuus 6,9 %; </a:t>
            </a:r>
            <a:r>
              <a:rPr lang="fi-FI" b="1" dirty="0">
                <a:solidFill>
                  <a:prstClr val="black"/>
                </a:solidFill>
                <a:latin typeface="Arial" panose="020B0604020202020204" pitchFamily="34" charset="0"/>
                <a:cs typeface="Arial" panose="020B0604020202020204" pitchFamily="34" charset="0"/>
              </a:rPr>
              <a:t>1-6/2020 osuus jo 7,2 %, sija 4! </a:t>
            </a:r>
            <a:r>
              <a:rPr lang="fi-FI" dirty="0">
                <a:solidFill>
                  <a:prstClr val="black"/>
                </a:solidFill>
                <a:latin typeface="Arial" panose="020B0604020202020204" pitchFamily="34" charset="0"/>
                <a:cs typeface="Arial" panose="020B0604020202020204" pitchFamily="34" charset="0"/>
              </a:rPr>
              <a:t>Satakunta oli Keski-Pohjanmaan ohella ainoa maakunta, jossa vienti kasvoi!</a:t>
            </a:r>
          </a:p>
          <a:p>
            <a:pPr eaLnBrk="0" fontAlgn="base" hangingPunct="0">
              <a:spcBef>
                <a:spcPct val="0"/>
              </a:spcBef>
              <a:spcAft>
                <a:spcPct val="0"/>
              </a:spcAft>
            </a:pPr>
            <a:endParaRPr lang="fi-FI" b="1" dirty="0">
              <a:solidFill>
                <a:prstClr val="black"/>
              </a:solidFill>
              <a:latin typeface="Arial" panose="020B0604020202020204" pitchFamily="34" charset="0"/>
              <a:cs typeface="Arial" panose="020B0604020202020204" pitchFamily="34" charset="0"/>
            </a:endParaRPr>
          </a:p>
          <a:p>
            <a:pPr eaLnBrk="0" fontAlgn="base" hangingPunct="0">
              <a:spcBef>
                <a:spcPct val="0"/>
              </a:spcBef>
              <a:spcAft>
                <a:spcPct val="0"/>
              </a:spcAft>
            </a:pPr>
            <a:r>
              <a:rPr lang="fi-FI" b="1" dirty="0">
                <a:solidFill>
                  <a:prstClr val="black"/>
                </a:solidFill>
                <a:latin typeface="Arial" panose="020B0604020202020204" pitchFamily="34" charset="0"/>
                <a:cs typeface="Arial" panose="020B0604020202020204" pitchFamily="34" charset="0"/>
              </a:rPr>
              <a:t>Teollisuuden vienti/</a:t>
            </a:r>
            <a:r>
              <a:rPr lang="fi-FI" b="1" dirty="0" err="1">
                <a:solidFill>
                  <a:prstClr val="black"/>
                </a:solidFill>
                <a:latin typeface="Arial" panose="020B0604020202020204" pitchFamily="34" charset="0"/>
                <a:cs typeface="Arial" panose="020B0604020202020204" pitchFamily="34" charset="0"/>
              </a:rPr>
              <a:t>capita</a:t>
            </a:r>
            <a:r>
              <a:rPr lang="fi-FI" b="1" dirty="0">
                <a:solidFill>
                  <a:prstClr val="black"/>
                </a:solidFill>
                <a:latin typeface="Arial" panose="020B0604020202020204" pitchFamily="34" charset="0"/>
                <a:cs typeface="Arial" panose="020B0604020202020204" pitchFamily="34" charset="0"/>
              </a:rPr>
              <a:t> 5. korkein! </a:t>
            </a:r>
            <a:r>
              <a:rPr lang="fi-FI" dirty="0">
                <a:solidFill>
                  <a:prstClr val="black"/>
                </a:solidFill>
                <a:latin typeface="Arial" panose="020B0604020202020204" pitchFamily="34" charset="0"/>
                <a:cs typeface="Arial" panose="020B0604020202020204" pitchFamily="34" charset="0"/>
              </a:rPr>
              <a:t>(ks. oheinen kartogrammi, v. 2019 tiedot Tilastokeskus). </a:t>
            </a:r>
          </a:p>
          <a:p>
            <a:pPr eaLnBrk="0" fontAlgn="base" hangingPunct="0">
              <a:spcBef>
                <a:spcPct val="0"/>
              </a:spcBef>
              <a:spcAft>
                <a:spcPct val="0"/>
              </a:spcAft>
            </a:pPr>
            <a:endParaRPr lang="fi-FI" dirty="0">
              <a:solidFill>
                <a:prstClr val="black"/>
              </a:solidFill>
              <a:latin typeface="Arial" panose="020B0604020202020204" pitchFamily="34" charset="0"/>
              <a:cs typeface="Arial" panose="020B0604020202020204" pitchFamily="34" charset="0"/>
            </a:endParaRPr>
          </a:p>
          <a:p>
            <a:pPr eaLnBrk="0" fontAlgn="base" hangingPunct="0">
              <a:spcBef>
                <a:spcPct val="0"/>
              </a:spcBef>
              <a:spcAft>
                <a:spcPct val="0"/>
              </a:spcAft>
            </a:pPr>
            <a:r>
              <a:rPr lang="fi-FI" b="1" dirty="0">
                <a:solidFill>
                  <a:prstClr val="black"/>
                </a:solidFill>
                <a:latin typeface="Arial" panose="020B0604020202020204" pitchFamily="34" charset="0"/>
                <a:cs typeface="Arial" panose="020B0604020202020204" pitchFamily="34" charset="0"/>
              </a:rPr>
              <a:t>Satakunnan satamien osuus Suomen viennistä </a:t>
            </a:r>
            <a:r>
              <a:rPr lang="fi-FI" dirty="0">
                <a:solidFill>
                  <a:prstClr val="black"/>
                </a:solidFill>
                <a:latin typeface="Arial" panose="020B0604020202020204" pitchFamily="34" charset="0"/>
                <a:cs typeface="Arial" panose="020B0604020202020204" pitchFamily="34" charset="0"/>
              </a:rPr>
              <a:t>tonneissa</a:t>
            </a:r>
            <a:r>
              <a:rPr lang="fi-FI" b="1" dirty="0">
                <a:solidFill>
                  <a:prstClr val="black"/>
                </a:solidFill>
                <a:latin typeface="Arial" panose="020B0604020202020204" pitchFamily="34" charset="0"/>
                <a:cs typeface="Arial" panose="020B0604020202020204" pitchFamily="34" charset="0"/>
              </a:rPr>
              <a:t> </a:t>
            </a:r>
            <a:r>
              <a:rPr lang="fi-FI" dirty="0">
                <a:solidFill>
                  <a:prstClr val="black"/>
                </a:solidFill>
                <a:latin typeface="Arial" panose="020B0604020202020204" pitchFamily="34" charset="0"/>
                <a:cs typeface="Arial" panose="020B0604020202020204" pitchFamily="34" charset="0"/>
              </a:rPr>
              <a:t>on </a:t>
            </a:r>
            <a:r>
              <a:rPr lang="fi-FI" b="1" dirty="0">
                <a:solidFill>
                  <a:prstClr val="black"/>
                </a:solidFill>
                <a:latin typeface="Arial" panose="020B0604020202020204" pitchFamily="34" charset="0"/>
                <a:cs typeface="Arial" panose="020B0604020202020204" pitchFamily="34" charset="0"/>
              </a:rPr>
              <a:t>11,2 % </a:t>
            </a:r>
            <a:r>
              <a:rPr lang="fi-FI" dirty="0">
                <a:solidFill>
                  <a:prstClr val="black"/>
                </a:solidFill>
                <a:latin typeface="Arial" panose="020B0604020202020204" pitchFamily="34" charset="0"/>
                <a:cs typeface="Arial" panose="020B0604020202020204" pitchFamily="34" charset="0"/>
              </a:rPr>
              <a:t>ja tuonnista 6,6 % (yht. 9,0 %), kun väestöosuus on 3,9 % (v. 2019). Esim. viennissä osuus on lähes kolminkertainen väestöosuuteen nähden. </a:t>
            </a:r>
          </a:p>
          <a:p>
            <a:pPr eaLnBrk="0" fontAlgn="base" hangingPunct="0">
              <a:spcBef>
                <a:spcPct val="0"/>
              </a:spcBef>
              <a:spcAft>
                <a:spcPct val="0"/>
              </a:spcAft>
            </a:pPr>
            <a:endParaRPr lang="fi-FI" dirty="0">
              <a:solidFill>
                <a:prstClr val="black"/>
              </a:solidFill>
              <a:latin typeface="Arial" panose="020B0604020202020204" pitchFamily="34" charset="0"/>
              <a:cs typeface="Arial" panose="020B0604020202020204" pitchFamily="34" charset="0"/>
            </a:endParaRPr>
          </a:p>
          <a:p>
            <a:pPr eaLnBrk="0" fontAlgn="base" hangingPunct="0">
              <a:spcBef>
                <a:spcPct val="0"/>
              </a:spcBef>
              <a:spcAft>
                <a:spcPct val="0"/>
              </a:spcAft>
            </a:pPr>
            <a:endParaRPr lang="fi-FI" dirty="0">
              <a:solidFill>
                <a:prstClr val="black"/>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E3FCEED4-57FF-44AA-AA85-2A9C8ADC3B51}"/>
              </a:ext>
            </a:extLst>
          </p:cNvPr>
          <p:cNvPicPr>
            <a:picLocks noChangeAspect="1"/>
          </p:cNvPicPr>
          <p:nvPr/>
        </p:nvPicPr>
        <p:blipFill>
          <a:blip r:embed="rId2"/>
          <a:stretch>
            <a:fillRect/>
          </a:stretch>
        </p:blipFill>
        <p:spPr>
          <a:xfrm>
            <a:off x="1692910" y="853816"/>
            <a:ext cx="3771528" cy="5330304"/>
          </a:xfrm>
          <a:prstGeom prst="rect">
            <a:avLst/>
          </a:prstGeom>
        </p:spPr>
      </p:pic>
    </p:spTree>
    <p:extLst>
      <p:ext uri="{BB962C8B-B14F-4D97-AF65-F5344CB8AC3E}">
        <p14:creationId xmlns:p14="http://schemas.microsoft.com/office/powerpoint/2010/main" val="1652283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4D88758-6F26-4E0F-8C14-550F5C0188B8}" type="slidenum">
              <a:rPr kumimoji="0" lang="fi-FI" altLang="fi-FI"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fi-FI" altLang="fi-FI"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380891"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Satakunnan </a:t>
            </a:r>
            <a:r>
              <a:rPr kumimoji="0" lang="en-GB" altLang="fi-FI" sz="2700" b="1" i="0" u="none" strike="noStrike" kern="1200" cap="all" spc="-50" normalizeH="0" baseline="0" noProof="0" dirty="0" err="1">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talouskehitys</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r>
              <a:rPr lang="en-GB" altLang="fi-FI" sz="2700" b="1" cap="all" spc="-50" dirty="0" err="1">
                <a:solidFill>
                  <a:srgbClr val="0070C0"/>
                </a:solidFill>
                <a:effectLst>
                  <a:outerShdw blurRad="38100" dist="38100" dir="2700000" algn="tl">
                    <a:srgbClr val="000000">
                      <a:alpha val="43137"/>
                    </a:srgbClr>
                  </a:outerShdw>
                </a:effectLst>
              </a:rPr>
              <a:t>heinä−joulukuu</a:t>
            </a:r>
            <a:r>
              <a:rPr lang="en-GB" altLang="fi-FI" sz="2700" b="1" cap="all" spc="-50" dirty="0">
                <a:solidFill>
                  <a:srgbClr val="0070C0"/>
                </a:solidFill>
                <a:effectLst>
                  <a:outerShdw blurRad="38100" dist="38100" dir="2700000" algn="tl">
                    <a:srgbClr val="000000">
                      <a:alpha val="43137"/>
                    </a:srgbClr>
                  </a:outerShdw>
                </a:effectLst>
              </a:rPr>
              <a:t> 2020</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Meri-porin </a:t>
            </a:r>
            <a:r>
              <a:rPr kumimoji="0" lang="en-GB" altLang="fi-FI" sz="2700" b="1" i="0" u="none" strike="noStrike" kern="1200" cap="all" spc="-50" normalizeH="0" baseline="0" noProof="0" dirty="0" err="1">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teollisuusalue</a:t>
            </a:r>
            <a:endParaRPr kumimoji="0" lang="en-US"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endParaRPr>
          </a:p>
        </p:txBody>
      </p:sp>
      <p:pic>
        <p:nvPicPr>
          <p:cNvPr id="46" name="Picture 45">
            <a:extLst>
              <a:ext uri="{FF2B5EF4-FFF2-40B4-BE49-F238E27FC236}">
                <a16:creationId xmlns:a16="http://schemas.microsoft.com/office/drawing/2014/main" id="{17C23CC9-6641-4C58-8FFB-97984EBF625B}"/>
              </a:ext>
            </a:extLst>
          </p:cNvPr>
          <p:cNvPicPr>
            <a:picLocks noChangeAspect="1"/>
          </p:cNvPicPr>
          <p:nvPr/>
        </p:nvPicPr>
        <p:blipFill>
          <a:blip r:embed="rId2"/>
          <a:stretch>
            <a:fillRect/>
          </a:stretch>
        </p:blipFill>
        <p:spPr>
          <a:xfrm>
            <a:off x="9874405" y="237820"/>
            <a:ext cx="2044173" cy="534499"/>
          </a:xfrm>
          <a:prstGeom prst="rect">
            <a:avLst/>
          </a:prstGeom>
        </p:spPr>
      </p:pic>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141504" y="1126297"/>
            <a:ext cx="11334216" cy="197460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fi-FI" altLang="fi-FI" sz="1600" b="1" dirty="0"/>
              <a:t>Meri-Porin teollisuuspuisto koostuu runsaasta sadasta yrityksestä, jotka toimivat Porin Mäntyluodon, </a:t>
            </a:r>
            <a:r>
              <a:rPr lang="fi-FI" altLang="fi-FI" sz="1600" b="1" dirty="0" err="1"/>
              <a:t>Kirrisannan</a:t>
            </a:r>
            <a:r>
              <a:rPr lang="fi-FI" altLang="fi-FI" sz="1600" b="1" dirty="0"/>
              <a:t>, Reposaaren, Tahkoluodon, Ahlaisten ja </a:t>
            </a:r>
            <a:r>
              <a:rPr lang="fi-FI" altLang="fi-FI" sz="1600" b="1" dirty="0" err="1"/>
              <a:t>Lampin</a:t>
            </a:r>
            <a:r>
              <a:rPr lang="fi-FI" altLang="fi-FI" sz="1600" b="1" dirty="0"/>
              <a:t> alueella. Meriteollisuudella on vahva rooli </a:t>
            </a:r>
            <a:r>
              <a:rPr lang="fi-FI" altLang="fi-FI" sz="1600" b="1" dirty="0" err="1"/>
              <a:t>POC:n</a:t>
            </a:r>
            <a:r>
              <a:rPr lang="fi-FI" altLang="fi-FI" sz="1600" b="1" dirty="0"/>
              <a:t> telakan ansiosta. Kaanaa ei sisälly lukuihin.</a:t>
            </a:r>
          </a:p>
          <a:p>
            <a:pPr>
              <a:defRPr/>
            </a:pPr>
            <a:r>
              <a:rPr lang="fi-FI" altLang="fi-FI" sz="1600" b="1" dirty="0"/>
              <a:t>Alavireinen kehitys jatkui yhä vuoden 2020 heinäkuun ja joulukuun välillä. Liikevaihdon kehitys oli toiseksi huonoin ja henkilöstön kaikkien huonoin tarkastelevista aloista.  </a:t>
            </a:r>
            <a:r>
              <a:rPr lang="fi-FI" altLang="fi-FI" sz="1600" b="1" dirty="0" err="1"/>
              <a:t>POC:n</a:t>
            </a:r>
            <a:r>
              <a:rPr lang="fi-FI" altLang="fi-FI" sz="1600" b="1" dirty="0"/>
              <a:t> telakan tilauskantojen vahvistuminen kääntäisi kehityssuunnan, mutta ao. yrityksessä on turvauduttu lomautuksiin tilauskannan vähenemisen vuoksi. Liikevaihdon taso oli viime joulukuussa enää noin neljäsosa vuoden 2012 huippulukemasta. Myös henkilöstömäärä on supistunut ja sen taso oli vuoden 2020 lopussa suunnilleen neljännes vuoden 2015 määrästä. </a:t>
            </a:r>
            <a:r>
              <a:rPr lang="fi-FI" altLang="fi-FI" sz="1600" b="1" dirty="0" err="1"/>
              <a:t>Venator</a:t>
            </a:r>
            <a:r>
              <a:rPr lang="fi-FI" altLang="fi-FI" sz="1600" b="1" dirty="0"/>
              <a:t> ei sisälly alueen tietoihin.</a:t>
            </a:r>
          </a:p>
        </p:txBody>
      </p:sp>
      <p:pic>
        <p:nvPicPr>
          <p:cNvPr id="9" name="Picture 2">
            <a:extLst>
              <a:ext uri="{FF2B5EF4-FFF2-40B4-BE49-F238E27FC236}">
                <a16:creationId xmlns:a16="http://schemas.microsoft.com/office/drawing/2014/main" id="{A406B493-CD07-4DFB-973F-90937EACA2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394" y="2907658"/>
            <a:ext cx="4940901" cy="2999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a:extLst>
              <a:ext uri="{FF2B5EF4-FFF2-40B4-BE49-F238E27FC236}">
                <a16:creationId xmlns:a16="http://schemas.microsoft.com/office/drawing/2014/main" id="{7BD95793-F53A-4E93-9EAA-0752159760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93603" y="3003974"/>
            <a:ext cx="4782249" cy="2903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a:extLst>
              <a:ext uri="{FF2B5EF4-FFF2-40B4-BE49-F238E27FC236}">
                <a16:creationId xmlns:a16="http://schemas.microsoft.com/office/drawing/2014/main" id="{E1C20B52-7555-44DA-8B04-8410F85B673D}"/>
              </a:ext>
            </a:extLst>
          </p:cNvPr>
          <p:cNvPicPr>
            <a:picLocks noChangeAspect="1"/>
          </p:cNvPicPr>
          <p:nvPr/>
        </p:nvPicPr>
        <p:blipFill>
          <a:blip r:embed="rId5"/>
          <a:stretch>
            <a:fillRect/>
          </a:stretch>
        </p:blipFill>
        <p:spPr>
          <a:xfrm>
            <a:off x="477394" y="5888430"/>
            <a:ext cx="4908550" cy="831850"/>
          </a:xfrm>
          <a:prstGeom prst="rect">
            <a:avLst/>
          </a:prstGeom>
        </p:spPr>
      </p:pic>
    </p:spTree>
    <p:extLst>
      <p:ext uri="{BB962C8B-B14F-4D97-AF65-F5344CB8AC3E}">
        <p14:creationId xmlns:p14="http://schemas.microsoft.com/office/powerpoint/2010/main" val="30255497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4D88758-6F26-4E0F-8C14-550F5C0188B8}" type="slidenum">
              <a:rPr kumimoji="0" lang="fi-FI" altLang="fi-FI"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fi-FI" altLang="fi-FI"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273421" y="-17956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altLang="fi-FI" sz="2700" b="1" i="0" u="none" strike="noStrike" kern="1200" cap="all" spc="-50" normalizeH="0" baseline="0" noProof="0" dirty="0">
                <a:ln>
                  <a:noFill/>
                </a:ln>
                <a:solidFill>
                  <a:schemeClr val="accent4">
                    <a:lumMod val="50000"/>
                  </a:schemeClr>
                </a:solidFill>
                <a:effectLst>
                  <a:outerShdw blurRad="38100" dist="38100" dir="2700000" algn="tl">
                    <a:srgbClr val="000000">
                      <a:alpha val="43137"/>
                    </a:srgbClr>
                  </a:outerShdw>
                </a:effectLst>
                <a:uLnTx/>
                <a:uFillTx/>
                <a:latin typeface="Calibri Light" panose="020F0302020204030204"/>
                <a:ea typeface="+mj-ea"/>
                <a:cs typeface="+mj-cs"/>
              </a:rPr>
              <a:t>Satakunnan </a:t>
            </a:r>
            <a:r>
              <a:rPr kumimoji="0" lang="en-GB" altLang="fi-FI" sz="2700" b="1" i="0" u="none" strike="noStrike" kern="1200" cap="all" spc="-50" normalizeH="0" baseline="0" noProof="0" dirty="0" err="1">
                <a:ln>
                  <a:noFill/>
                </a:ln>
                <a:solidFill>
                  <a:schemeClr val="accent4">
                    <a:lumMod val="50000"/>
                  </a:schemeClr>
                </a:solidFill>
                <a:effectLst>
                  <a:outerShdw blurRad="38100" dist="38100" dir="2700000" algn="tl">
                    <a:srgbClr val="000000">
                      <a:alpha val="43137"/>
                    </a:srgbClr>
                  </a:outerShdw>
                </a:effectLst>
                <a:uLnTx/>
                <a:uFillTx/>
                <a:latin typeface="Calibri Light" panose="020F0302020204030204"/>
                <a:ea typeface="+mj-ea"/>
                <a:cs typeface="+mj-cs"/>
              </a:rPr>
              <a:t>talouskehitys</a:t>
            </a:r>
            <a:r>
              <a:rPr kumimoji="0" lang="en-GB" altLang="fi-FI" sz="2700" b="1" i="0" u="none" strike="noStrike" kern="1200" cap="all" spc="-50" normalizeH="0" baseline="0" noProof="0" dirty="0">
                <a:ln>
                  <a:noFill/>
                </a:ln>
                <a:solidFill>
                  <a:schemeClr val="accent4">
                    <a:lumMod val="50000"/>
                  </a:schemeClr>
                </a:solidFill>
                <a:effectLst>
                  <a:outerShdw blurRad="38100" dist="38100" dir="2700000" algn="tl">
                    <a:srgbClr val="000000">
                      <a:alpha val="43137"/>
                    </a:srgbClr>
                  </a:outerShdw>
                </a:effectLst>
                <a:uLnTx/>
                <a:uFillTx/>
                <a:latin typeface="Calibri Light" panose="020F0302020204030204"/>
                <a:ea typeface="+mj-ea"/>
                <a:cs typeface="+mj-cs"/>
              </a:rPr>
              <a:t> </a:t>
            </a:r>
            <a:r>
              <a:rPr lang="en-GB" altLang="fi-FI" sz="2700" b="1" cap="all" spc="-50" dirty="0" err="1">
                <a:solidFill>
                  <a:schemeClr val="accent4">
                    <a:lumMod val="50000"/>
                  </a:schemeClr>
                </a:solidFill>
                <a:effectLst>
                  <a:outerShdw blurRad="38100" dist="38100" dir="2700000" algn="tl">
                    <a:srgbClr val="000000">
                      <a:alpha val="43137"/>
                    </a:srgbClr>
                  </a:outerShdw>
                </a:effectLst>
                <a:latin typeface="Calibri Light" panose="020F0302020204030204"/>
              </a:rPr>
              <a:t>heinä</a:t>
            </a:r>
            <a:r>
              <a:rPr kumimoji="0" lang="en-GB" altLang="fi-FI" sz="2700" b="1" i="0" u="none" strike="noStrike" kern="1200" cap="all" spc="-50" normalizeH="0" baseline="0" noProof="0" dirty="0">
                <a:ln>
                  <a:noFill/>
                </a:ln>
                <a:solidFill>
                  <a:schemeClr val="accent4">
                    <a:lumMod val="50000"/>
                  </a:schemeClr>
                </a:solidFill>
                <a:effectLst>
                  <a:outerShdw blurRad="38100" dist="38100" dir="2700000" algn="tl">
                    <a:srgbClr val="000000">
                      <a:alpha val="43137"/>
                    </a:srgbClr>
                  </a:outerShdw>
                </a:effectLst>
                <a:uLnTx/>
                <a:uFillTx/>
                <a:latin typeface="Calibri Light" panose="020F0302020204030204"/>
                <a:ea typeface="+mj-ea"/>
                <a:cs typeface="+mj-cs"/>
              </a:rPr>
              <a:t>−</a:t>
            </a:r>
            <a:r>
              <a:rPr lang="en-GB" altLang="fi-FI" sz="2700" b="1" cap="all" spc="-50" dirty="0" err="1">
                <a:solidFill>
                  <a:schemeClr val="accent4">
                    <a:lumMod val="50000"/>
                  </a:schemeClr>
                </a:solidFill>
                <a:effectLst>
                  <a:outerShdw blurRad="38100" dist="38100" dir="2700000" algn="tl">
                    <a:srgbClr val="000000">
                      <a:alpha val="43137"/>
                    </a:srgbClr>
                  </a:outerShdw>
                </a:effectLst>
                <a:latin typeface="Calibri Light" panose="020F0302020204030204"/>
              </a:rPr>
              <a:t>joulu</a:t>
            </a:r>
            <a:r>
              <a:rPr kumimoji="0" lang="en-GB" altLang="fi-FI" sz="2700" b="1" i="0" u="none" strike="noStrike" kern="1200" cap="all" spc="-50" normalizeH="0" baseline="0" noProof="0" dirty="0" err="1">
                <a:ln>
                  <a:noFill/>
                </a:ln>
                <a:solidFill>
                  <a:schemeClr val="accent4">
                    <a:lumMod val="50000"/>
                  </a:schemeClr>
                </a:solidFill>
                <a:effectLst>
                  <a:outerShdw blurRad="38100" dist="38100" dir="2700000" algn="tl">
                    <a:srgbClr val="000000">
                      <a:alpha val="43137"/>
                    </a:srgbClr>
                  </a:outerShdw>
                </a:effectLst>
                <a:uLnTx/>
                <a:uFillTx/>
                <a:latin typeface="Calibri Light" panose="020F0302020204030204"/>
                <a:ea typeface="+mj-ea"/>
                <a:cs typeface="+mj-cs"/>
              </a:rPr>
              <a:t>kuu</a:t>
            </a:r>
            <a:r>
              <a:rPr kumimoji="0" lang="en-GB" altLang="fi-FI" sz="2700" b="1" i="0" u="none" strike="noStrike" kern="1200" cap="all" spc="-50" normalizeH="0" baseline="0" noProof="0" dirty="0">
                <a:ln>
                  <a:noFill/>
                </a:ln>
                <a:solidFill>
                  <a:schemeClr val="accent4">
                    <a:lumMod val="50000"/>
                  </a:schemeClr>
                </a:solidFill>
                <a:effectLst>
                  <a:outerShdw blurRad="38100" dist="38100" dir="2700000" algn="tl">
                    <a:srgbClr val="000000">
                      <a:alpha val="43137"/>
                    </a:srgbClr>
                  </a:outerShdw>
                </a:effectLst>
                <a:uLnTx/>
                <a:uFillTx/>
                <a:latin typeface="Calibri Light" panose="020F0302020204030204"/>
                <a:ea typeface="+mj-ea"/>
                <a:cs typeface="+mj-cs"/>
              </a:rPr>
              <a:t> 2020: </a:t>
            </a:r>
            <a:r>
              <a:rPr kumimoji="0" lang="en-GB" altLang="fi-FI" sz="2700" b="1" i="0" u="none" strike="noStrike" kern="1200" cap="all" spc="-50" normalizeH="0" baseline="0" noProof="0" dirty="0" err="1">
                <a:ln>
                  <a:noFill/>
                </a:ln>
                <a:solidFill>
                  <a:schemeClr val="accent4">
                    <a:lumMod val="50000"/>
                  </a:schemeClr>
                </a:solidFill>
                <a:effectLst>
                  <a:outerShdw blurRad="38100" dist="38100" dir="2700000" algn="tl">
                    <a:srgbClr val="000000">
                      <a:alpha val="43137"/>
                    </a:srgbClr>
                  </a:outerShdw>
                </a:effectLst>
                <a:uLnTx/>
                <a:uFillTx/>
                <a:latin typeface="Calibri Light" panose="020F0302020204030204"/>
                <a:ea typeface="+mj-ea"/>
                <a:cs typeface="+mj-cs"/>
              </a:rPr>
              <a:t>rakentaminen</a:t>
            </a:r>
            <a:endParaRPr kumimoji="0" lang="en-US" altLang="fi-FI" sz="2700" b="1" i="0" u="none" strike="noStrike" kern="1200" cap="all" spc="-50" normalizeH="0" baseline="0" noProof="0" dirty="0">
              <a:ln>
                <a:noFill/>
              </a:ln>
              <a:solidFill>
                <a:schemeClr val="accent4">
                  <a:lumMod val="50000"/>
                </a:schemeClr>
              </a:solidFill>
              <a:effectLst>
                <a:outerShdw blurRad="38100" dist="38100" dir="2700000" algn="tl">
                  <a:srgbClr val="000000">
                    <a:alpha val="43137"/>
                  </a:srgbClr>
                </a:outerShdw>
              </a:effectLst>
              <a:uLnTx/>
              <a:uFillTx/>
              <a:latin typeface="Calibri Light" panose="020F0302020204030204"/>
              <a:ea typeface="+mj-ea"/>
              <a:cs typeface="+mj-cs"/>
            </a:endParaRPr>
          </a:p>
        </p:txBody>
      </p:sp>
      <p:pic>
        <p:nvPicPr>
          <p:cNvPr id="46" name="Picture 45">
            <a:extLst>
              <a:ext uri="{FF2B5EF4-FFF2-40B4-BE49-F238E27FC236}">
                <a16:creationId xmlns:a16="http://schemas.microsoft.com/office/drawing/2014/main" id="{17C23CC9-6641-4C58-8FFB-97984EBF625B}"/>
              </a:ext>
            </a:extLst>
          </p:cNvPr>
          <p:cNvPicPr>
            <a:picLocks noChangeAspect="1"/>
          </p:cNvPicPr>
          <p:nvPr/>
        </p:nvPicPr>
        <p:blipFill>
          <a:blip r:embed="rId2"/>
          <a:stretch>
            <a:fillRect/>
          </a:stretch>
        </p:blipFill>
        <p:spPr>
          <a:xfrm>
            <a:off x="9874405" y="237820"/>
            <a:ext cx="2044173" cy="534499"/>
          </a:xfrm>
          <a:prstGeom prst="rect">
            <a:avLst/>
          </a:prstGeom>
        </p:spPr>
      </p:pic>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109040" y="860892"/>
            <a:ext cx="11244760" cy="260280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fi-FI" altLang="fi-FI" sz="1600" b="1" dirty="0"/>
              <a:t>Satakunnan rakentamisen liikevaihdon kehitys on hiipunut vuoden 2019 kesän jälkeen, mutta kehitys on ollut varsin vaihtelevaa. Korona painoi kehityksen pakkaselle keväällä ja loiva pudotus on jatkunut ainakin vuoden 2020 loppuun. Henkilöstömäärän lasku oli loppuvuonna toimialojen suurimpia. Maassa keskimäärin rakennusalan liikevaihto kääntyi kesällä laskuun, mutta supistuma on jäänyt toimialojen keskitasoa lievemmäksi. </a:t>
            </a:r>
          </a:p>
          <a:p>
            <a:pPr>
              <a:defRPr/>
            </a:pPr>
            <a:r>
              <a:rPr lang="fi-FI" altLang="fi-FI" sz="1600" b="1" dirty="0"/>
              <a:t>Myös Rakennusteollisuus RT ry:n mukaan maassa keskimäärin koronakriisin vaikutukset rakennustuotantoon ovat jääneet toistaiseksi pieniksi, ja rakentaminen supistui viime vuonna vain prosentin. Tänä vuonna käydään kaksi prosenttia miinuksella, mutta ensi vuodeksi palataan nollan tuntumaan. </a:t>
            </a:r>
          </a:p>
        </p:txBody>
      </p:sp>
      <p:pic>
        <p:nvPicPr>
          <p:cNvPr id="9" name="Picture 2">
            <a:extLst>
              <a:ext uri="{FF2B5EF4-FFF2-40B4-BE49-F238E27FC236}">
                <a16:creationId xmlns:a16="http://schemas.microsoft.com/office/drawing/2014/main" id="{59102327-BC8A-41C0-B34B-B3C5CA56E6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231" y="2632613"/>
            <a:ext cx="5126662" cy="3112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a:extLst>
              <a:ext uri="{FF2B5EF4-FFF2-40B4-BE49-F238E27FC236}">
                <a16:creationId xmlns:a16="http://schemas.microsoft.com/office/drawing/2014/main" id="{BFD33723-68EC-48AB-B162-85BAFC32C3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96013" y="2634518"/>
            <a:ext cx="4848878" cy="2943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a:extLst>
              <a:ext uri="{FF2B5EF4-FFF2-40B4-BE49-F238E27FC236}">
                <a16:creationId xmlns:a16="http://schemas.microsoft.com/office/drawing/2014/main" id="{474185D2-0D7A-4C5B-A2E8-ACCA33995DA3}"/>
              </a:ext>
            </a:extLst>
          </p:cNvPr>
          <p:cNvPicPr>
            <a:picLocks noChangeAspect="1"/>
          </p:cNvPicPr>
          <p:nvPr/>
        </p:nvPicPr>
        <p:blipFill>
          <a:blip r:embed="rId5"/>
          <a:stretch>
            <a:fillRect/>
          </a:stretch>
        </p:blipFill>
        <p:spPr>
          <a:xfrm>
            <a:off x="273421" y="5663669"/>
            <a:ext cx="7097791" cy="1057805"/>
          </a:xfrm>
          <a:prstGeom prst="rect">
            <a:avLst/>
          </a:prstGeom>
        </p:spPr>
      </p:pic>
    </p:spTree>
    <p:extLst>
      <p:ext uri="{BB962C8B-B14F-4D97-AF65-F5344CB8AC3E}">
        <p14:creationId xmlns:p14="http://schemas.microsoft.com/office/powerpoint/2010/main" val="17367274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4D88758-6F26-4E0F-8C14-550F5C0188B8}" type="slidenum">
              <a:rPr kumimoji="0" lang="fi-FI" altLang="fi-FI"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fi-FI" altLang="fi-FI"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273422" y="-7269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Satakunnan </a:t>
            </a:r>
            <a:r>
              <a:rPr kumimoji="0" lang="en-GB" altLang="fi-FI" sz="2700" b="1" i="0" u="none" strike="noStrike" kern="1200" cap="all" spc="-50" normalizeH="0" baseline="0" noProof="0" dirty="0" err="1">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talouskehitys</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r>
              <a:rPr lang="en-GB" altLang="fi-FI" sz="2700" b="1" cap="all" spc="-50" dirty="0" err="1">
                <a:solidFill>
                  <a:srgbClr val="0070C0"/>
                </a:solidFill>
                <a:effectLst>
                  <a:outerShdw blurRad="38100" dist="38100" dir="2700000" algn="tl">
                    <a:srgbClr val="000000">
                      <a:alpha val="43137"/>
                    </a:srgbClr>
                  </a:outerShdw>
                </a:effectLst>
              </a:rPr>
              <a:t>heinä−joulukuu</a:t>
            </a:r>
            <a:r>
              <a:rPr lang="en-GB" altLang="fi-FI" sz="2700" b="1" cap="all" spc="-50" dirty="0">
                <a:solidFill>
                  <a:srgbClr val="0070C0"/>
                </a:solidFill>
                <a:effectLst>
                  <a:outerShdw blurRad="38100" dist="38100" dir="2700000" algn="tl">
                    <a:srgbClr val="000000">
                      <a:alpha val="43137"/>
                    </a:srgbClr>
                  </a:outerShdw>
                </a:effectLst>
              </a:rPr>
              <a:t> 2020</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p>
          <a:p>
            <a:pPr marL="0" marR="0" lvl="0" indent="0" algn="l" defTabSz="914400" rtl="0" eaLnBrk="1" fontAlgn="auto" latinLnBrk="0" hangingPunct="1">
              <a:lnSpc>
                <a:spcPct val="90000"/>
              </a:lnSpc>
              <a:spcBef>
                <a:spcPct val="0"/>
              </a:spcBef>
              <a:spcAft>
                <a:spcPts val="0"/>
              </a:spcAft>
              <a:buClrTx/>
              <a:buSzTx/>
              <a:buFontTx/>
              <a:buNone/>
              <a:tabLst/>
              <a:defRPr/>
            </a:pPr>
            <a:r>
              <a:rPr lang="en-GB" altLang="fi-FI" sz="2700" b="1" cap="all" spc="-50" dirty="0" err="1">
                <a:solidFill>
                  <a:srgbClr val="0070C0"/>
                </a:solidFill>
                <a:effectLst>
                  <a:outerShdw blurRad="38100" dist="38100" dir="2700000" algn="tl">
                    <a:srgbClr val="000000">
                      <a:alpha val="43137"/>
                    </a:srgbClr>
                  </a:outerShdw>
                </a:effectLst>
                <a:latin typeface="Calibri Light" panose="020F0302020204030204"/>
              </a:rPr>
              <a:t>Palvelut</a:t>
            </a:r>
            <a:r>
              <a:rPr lang="en-GB" altLang="fi-FI" sz="2700" b="1" cap="all" spc="-50" dirty="0">
                <a:solidFill>
                  <a:srgbClr val="0070C0"/>
                </a:solidFill>
                <a:effectLst>
                  <a:outerShdw blurRad="38100" dist="38100" dir="2700000" algn="tl">
                    <a:srgbClr val="000000">
                      <a:alpha val="43137"/>
                    </a:srgbClr>
                  </a:outerShdw>
                </a:effectLst>
                <a:latin typeface="Calibri Light" panose="020F0302020204030204"/>
              </a:rPr>
              <a:t> </a:t>
            </a:r>
            <a:r>
              <a:rPr lang="en-GB" altLang="fi-FI" sz="1800" b="1" cap="all" spc="-50" dirty="0">
                <a:solidFill>
                  <a:srgbClr val="0070C0"/>
                </a:solidFill>
                <a:effectLst>
                  <a:outerShdw blurRad="38100" dist="38100" dir="2700000" algn="tl">
                    <a:srgbClr val="000000">
                      <a:alpha val="43137"/>
                    </a:srgbClr>
                  </a:outerShdw>
                </a:effectLst>
                <a:latin typeface="Calibri Light" panose="020F0302020204030204"/>
              </a:rPr>
              <a:t>(</a:t>
            </a:r>
            <a:r>
              <a:rPr lang="en-GB" altLang="fi-FI" sz="1800" b="1" cap="all" spc="-50" dirty="0" err="1">
                <a:solidFill>
                  <a:srgbClr val="0070C0"/>
                </a:solidFill>
                <a:effectLst>
                  <a:outerShdw blurRad="38100" dist="38100" dir="2700000" algn="tl">
                    <a:srgbClr val="000000">
                      <a:alpha val="43137"/>
                    </a:srgbClr>
                  </a:outerShdw>
                </a:effectLst>
                <a:latin typeface="Calibri Light" panose="020F0302020204030204"/>
              </a:rPr>
              <a:t>kauppa</a:t>
            </a:r>
            <a:r>
              <a:rPr lang="en-GB" altLang="fi-FI" sz="1800" b="1" cap="all" spc="-50" dirty="0">
                <a:solidFill>
                  <a:srgbClr val="0070C0"/>
                </a:solidFill>
                <a:effectLst>
                  <a:outerShdw blurRad="38100" dist="38100" dir="2700000" algn="tl">
                    <a:srgbClr val="000000">
                      <a:alpha val="43137"/>
                    </a:srgbClr>
                  </a:outerShdw>
                </a:effectLst>
                <a:latin typeface="Calibri Light" panose="020F0302020204030204"/>
              </a:rPr>
              <a:t>, </a:t>
            </a:r>
            <a:r>
              <a:rPr lang="en-GB" altLang="fi-FI" sz="1800" b="1" cap="all" spc="-50" dirty="0" err="1">
                <a:solidFill>
                  <a:srgbClr val="0070C0"/>
                </a:solidFill>
                <a:effectLst>
                  <a:outerShdw blurRad="38100" dist="38100" dir="2700000" algn="tl">
                    <a:srgbClr val="000000">
                      <a:alpha val="43137"/>
                    </a:srgbClr>
                  </a:outerShdw>
                </a:effectLst>
                <a:latin typeface="Calibri Light" panose="020F0302020204030204"/>
              </a:rPr>
              <a:t>majoitus</a:t>
            </a:r>
            <a:r>
              <a:rPr lang="en-GB" altLang="fi-FI" sz="1800" b="1" cap="all" spc="-50" dirty="0">
                <a:solidFill>
                  <a:srgbClr val="0070C0"/>
                </a:solidFill>
                <a:effectLst>
                  <a:outerShdw blurRad="38100" dist="38100" dir="2700000" algn="tl">
                    <a:srgbClr val="000000">
                      <a:alpha val="43137"/>
                    </a:srgbClr>
                  </a:outerShdw>
                </a:effectLst>
                <a:latin typeface="Calibri Light" panose="020F0302020204030204"/>
              </a:rPr>
              <a:t>- </a:t>
            </a:r>
            <a:r>
              <a:rPr lang="en-GB" altLang="fi-FI" sz="1800" b="1" cap="all" spc="-50" dirty="0" err="1">
                <a:solidFill>
                  <a:srgbClr val="0070C0"/>
                </a:solidFill>
                <a:effectLst>
                  <a:outerShdw blurRad="38100" dist="38100" dir="2700000" algn="tl">
                    <a:srgbClr val="000000">
                      <a:alpha val="43137"/>
                    </a:srgbClr>
                  </a:outerShdw>
                </a:effectLst>
                <a:latin typeface="Calibri Light" panose="020F0302020204030204"/>
              </a:rPr>
              <a:t>ja</a:t>
            </a:r>
            <a:r>
              <a:rPr lang="en-GB" altLang="fi-FI" sz="1800" b="1" cap="all" spc="-50" dirty="0">
                <a:solidFill>
                  <a:srgbClr val="0070C0"/>
                </a:solidFill>
                <a:effectLst>
                  <a:outerShdw blurRad="38100" dist="38100" dir="2700000" algn="tl">
                    <a:srgbClr val="000000">
                      <a:alpha val="43137"/>
                    </a:srgbClr>
                  </a:outerShdw>
                </a:effectLst>
                <a:latin typeface="Calibri Light" panose="020F0302020204030204"/>
              </a:rPr>
              <a:t> </a:t>
            </a:r>
            <a:r>
              <a:rPr lang="en-GB" altLang="fi-FI" sz="1800" b="1" cap="all" spc="-50" dirty="0" err="1">
                <a:solidFill>
                  <a:srgbClr val="0070C0"/>
                </a:solidFill>
                <a:effectLst>
                  <a:outerShdw blurRad="38100" dist="38100" dir="2700000" algn="tl">
                    <a:srgbClr val="000000">
                      <a:alpha val="43137"/>
                    </a:srgbClr>
                  </a:outerShdw>
                </a:effectLst>
                <a:latin typeface="Calibri Light" panose="020F0302020204030204"/>
              </a:rPr>
              <a:t>ravitsemistoiminta</a:t>
            </a:r>
            <a:r>
              <a:rPr lang="en-GB" altLang="fi-FI" sz="1800" b="1" cap="all" spc="-50" dirty="0">
                <a:solidFill>
                  <a:srgbClr val="0070C0"/>
                </a:solidFill>
                <a:effectLst>
                  <a:outerShdw blurRad="38100" dist="38100" dir="2700000" algn="tl">
                    <a:srgbClr val="000000">
                      <a:alpha val="43137"/>
                    </a:srgbClr>
                  </a:outerShdw>
                </a:effectLst>
                <a:latin typeface="Calibri Light" panose="020F0302020204030204"/>
              </a:rPr>
              <a:t>, </a:t>
            </a:r>
            <a:r>
              <a:rPr lang="en-GB" altLang="fi-FI" sz="1800" b="1" cap="all" spc="-50" dirty="0" err="1">
                <a:solidFill>
                  <a:srgbClr val="0070C0"/>
                </a:solidFill>
                <a:effectLst>
                  <a:outerShdw blurRad="38100" dist="38100" dir="2700000" algn="tl">
                    <a:srgbClr val="000000">
                      <a:alpha val="43137"/>
                    </a:srgbClr>
                  </a:outerShdw>
                </a:effectLst>
                <a:latin typeface="Calibri Light" panose="020F0302020204030204"/>
              </a:rPr>
              <a:t>liike-elämän</a:t>
            </a:r>
            <a:r>
              <a:rPr lang="en-GB" altLang="fi-FI" sz="1800" b="1" cap="all" spc="-50" dirty="0">
                <a:solidFill>
                  <a:srgbClr val="0070C0"/>
                </a:solidFill>
                <a:effectLst>
                  <a:outerShdw blurRad="38100" dist="38100" dir="2700000" algn="tl">
                    <a:srgbClr val="000000">
                      <a:alpha val="43137"/>
                    </a:srgbClr>
                  </a:outerShdw>
                </a:effectLst>
                <a:latin typeface="Calibri Light" panose="020F0302020204030204"/>
              </a:rPr>
              <a:t> </a:t>
            </a:r>
            <a:r>
              <a:rPr lang="en-GB" altLang="fi-FI" sz="1800" b="1" cap="all" spc="-50" dirty="0" err="1">
                <a:solidFill>
                  <a:srgbClr val="0070C0"/>
                </a:solidFill>
                <a:effectLst>
                  <a:outerShdw blurRad="38100" dist="38100" dir="2700000" algn="tl">
                    <a:srgbClr val="000000">
                      <a:alpha val="43137"/>
                    </a:srgbClr>
                  </a:outerShdw>
                </a:effectLst>
                <a:latin typeface="Calibri Light" panose="020F0302020204030204"/>
              </a:rPr>
              <a:t>palvelut</a:t>
            </a:r>
            <a:r>
              <a:rPr lang="en-GB" altLang="fi-FI" sz="1800" b="1" cap="all" spc="-50" dirty="0">
                <a:solidFill>
                  <a:srgbClr val="0070C0"/>
                </a:solidFill>
                <a:effectLst>
                  <a:outerShdw blurRad="38100" dist="38100" dir="2700000" algn="tl">
                    <a:srgbClr val="000000">
                      <a:alpha val="43137"/>
                    </a:srgbClr>
                  </a:outerShdw>
                </a:effectLst>
                <a:latin typeface="Calibri Light" panose="020F0302020204030204"/>
              </a:rPr>
              <a:t> </a:t>
            </a:r>
            <a:r>
              <a:rPr lang="en-GB" altLang="fi-FI" sz="1800" b="1" cap="all" spc="-50" dirty="0" err="1">
                <a:solidFill>
                  <a:srgbClr val="0070C0"/>
                </a:solidFill>
                <a:effectLst>
                  <a:outerShdw blurRad="38100" dist="38100" dir="2700000" algn="tl">
                    <a:srgbClr val="000000">
                      <a:alpha val="43137"/>
                    </a:srgbClr>
                  </a:outerShdw>
                </a:effectLst>
                <a:latin typeface="Calibri Light" panose="020F0302020204030204"/>
              </a:rPr>
              <a:t>ja</a:t>
            </a:r>
            <a:r>
              <a:rPr lang="en-GB" altLang="fi-FI" sz="1800" b="1" cap="all" spc="-50" dirty="0">
                <a:solidFill>
                  <a:srgbClr val="0070C0"/>
                </a:solidFill>
                <a:effectLst>
                  <a:outerShdw blurRad="38100" dist="38100" dir="2700000" algn="tl">
                    <a:srgbClr val="000000">
                      <a:alpha val="43137"/>
                    </a:srgbClr>
                  </a:outerShdw>
                </a:effectLst>
                <a:latin typeface="Calibri Light" panose="020F0302020204030204"/>
              </a:rPr>
              <a:t> </a:t>
            </a:r>
            <a:r>
              <a:rPr lang="en-GB" altLang="fi-FI" sz="1800" b="1" cap="all" spc="-50" dirty="0" err="1">
                <a:solidFill>
                  <a:srgbClr val="0070C0"/>
                </a:solidFill>
                <a:effectLst>
                  <a:outerShdw blurRad="38100" dist="38100" dir="2700000" algn="tl">
                    <a:srgbClr val="000000">
                      <a:alpha val="43137"/>
                    </a:srgbClr>
                  </a:outerShdw>
                </a:effectLst>
                <a:latin typeface="Calibri Light" panose="020F0302020204030204"/>
              </a:rPr>
              <a:t>yksit</a:t>
            </a:r>
            <a:r>
              <a:rPr lang="en-GB" altLang="fi-FI" sz="1800" b="1" cap="all" spc="-50" dirty="0">
                <a:solidFill>
                  <a:srgbClr val="0070C0"/>
                </a:solidFill>
                <a:effectLst>
                  <a:outerShdw blurRad="38100" dist="38100" dir="2700000" algn="tl">
                    <a:srgbClr val="000000">
                      <a:alpha val="43137"/>
                    </a:srgbClr>
                  </a:outerShdw>
                </a:effectLst>
                <a:latin typeface="Calibri Light" panose="020F0302020204030204"/>
              </a:rPr>
              <a:t>. </a:t>
            </a:r>
            <a:r>
              <a:rPr lang="en-GB" altLang="fi-FI" sz="1800" b="1" cap="all" spc="-50" dirty="0" err="1">
                <a:solidFill>
                  <a:srgbClr val="0070C0"/>
                </a:solidFill>
                <a:effectLst>
                  <a:outerShdw blurRad="38100" dist="38100" dir="2700000" algn="tl">
                    <a:srgbClr val="000000">
                      <a:alpha val="43137"/>
                    </a:srgbClr>
                  </a:outerShdw>
                </a:effectLst>
                <a:latin typeface="Calibri Light" panose="020F0302020204030204"/>
              </a:rPr>
              <a:t>Sote</a:t>
            </a:r>
            <a:r>
              <a:rPr lang="en-GB" altLang="fi-FI" sz="1800" b="1" cap="all" spc="-50" dirty="0">
                <a:solidFill>
                  <a:srgbClr val="0070C0"/>
                </a:solidFill>
                <a:effectLst>
                  <a:outerShdw blurRad="38100" dist="38100" dir="2700000" algn="tl">
                    <a:srgbClr val="000000">
                      <a:alpha val="43137"/>
                    </a:srgbClr>
                  </a:outerShdw>
                </a:effectLst>
                <a:latin typeface="Calibri Light" panose="020F0302020204030204"/>
              </a:rPr>
              <a:t>)</a:t>
            </a:r>
            <a:endParaRPr kumimoji="0" lang="en-US" altLang="fi-FI" sz="18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endParaRPr>
          </a:p>
        </p:txBody>
      </p:sp>
      <p:pic>
        <p:nvPicPr>
          <p:cNvPr id="46" name="Picture 45">
            <a:extLst>
              <a:ext uri="{FF2B5EF4-FFF2-40B4-BE49-F238E27FC236}">
                <a16:creationId xmlns:a16="http://schemas.microsoft.com/office/drawing/2014/main" id="{17C23CC9-6641-4C58-8FFB-97984EBF625B}"/>
              </a:ext>
            </a:extLst>
          </p:cNvPr>
          <p:cNvPicPr>
            <a:picLocks noChangeAspect="1"/>
          </p:cNvPicPr>
          <p:nvPr/>
        </p:nvPicPr>
        <p:blipFill>
          <a:blip r:embed="rId2"/>
          <a:stretch>
            <a:fillRect/>
          </a:stretch>
        </p:blipFill>
        <p:spPr>
          <a:xfrm>
            <a:off x="9874405" y="237820"/>
            <a:ext cx="2044173" cy="534499"/>
          </a:xfrm>
          <a:prstGeom prst="rect">
            <a:avLst/>
          </a:prstGeom>
        </p:spPr>
      </p:pic>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122203" y="995979"/>
            <a:ext cx="11411017" cy="294789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fi-FI" altLang="fi-FI" sz="1600" b="1" dirty="0"/>
              <a:t>Satakunnan palvelualojen kehitys jatkui vuoden 2020 heinä-joulukuussa hieman muuta elinkeinoelämää suotuisammissa merkeissä, joskin alakohtainen vaihtelu on ollut suurta. Kaupan ja luovien alojen liikevaihto kääntyi kasvuun, sillä korona on siirtänyt kysyntää kodeissa tapahtuvaan toimintaan. Liike-elämän palveluiden lasku jatkui jääden kuitenkin toimialojen keskiarvoa selvästi loivemmaksi. Sen sijaan majoitus- ja ravitsemistoiminnan liikevaihdon romahdus jatkui rajoitustoimien myötä ja kehitys oli Satakunnan päätoimialojen kehnoimpien joukossa. </a:t>
            </a:r>
          </a:p>
          <a:p>
            <a:pPr>
              <a:defRPr/>
            </a:pPr>
            <a:r>
              <a:rPr lang="fi-FI" altLang="fi-FI" sz="1600" b="1" dirty="0"/>
              <a:t>Otsikossa mainittujen alojen yhteenlaskettu henkilöstömäärä laski vuoden 2020 heinä-joulukuussa, joskin vähän yritysten keskitasoa lievemmin. Loppuvuonna henkilöstö supistui kautta linjan. Suurin pudotus kirjattiin majoitus- ja ravitsemistoiminnassa. </a:t>
            </a:r>
          </a:p>
          <a:p>
            <a:pPr>
              <a:defRPr/>
            </a:pPr>
            <a:r>
              <a:rPr lang="fi-FI" altLang="fi-FI" sz="1600" b="1" dirty="0"/>
              <a:t>Maassa keskimäärin jokaisen tarkastelussa olevan palvelualan liikevaihto supistui kauppaa lukuun ottamatta vuoden 2020 loppuun asti. Koronakriisi aiheutti syvemmät jäljet kuin Satakunnassa vuoden 2020 jälkimmäisellä puoliskolla jokaisella palvelualalla. </a:t>
            </a:r>
            <a:r>
              <a:rPr lang="fi-FI" altLang="fi-FI" sz="1600" b="1" dirty="0" err="1"/>
              <a:t>EK:n</a:t>
            </a:r>
            <a:r>
              <a:rPr lang="fi-FI" altLang="fi-FI" sz="1600" b="1" dirty="0"/>
              <a:t> mukaan maamme palveluyritysten luottamusindikaattori nousi huhtikuussa maaliskuun tasolta. Saldolukema on +1 pistettä, joka on kuusi pistettä enemmän kuin maaliskuussa, mutta yhä alle pitkän aikavälin keskiarvon, joka on +12.</a:t>
            </a:r>
          </a:p>
        </p:txBody>
      </p:sp>
      <p:pic>
        <p:nvPicPr>
          <p:cNvPr id="41" name="Picture 2">
            <a:extLst>
              <a:ext uri="{FF2B5EF4-FFF2-40B4-BE49-F238E27FC236}">
                <a16:creationId xmlns:a16="http://schemas.microsoft.com/office/drawing/2014/main" id="{09CBB8BE-B1E9-4915-9316-BD699DD4C1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594" y="3828458"/>
            <a:ext cx="4990268" cy="3029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AB847F66-6848-443A-A1C2-E9072F50B226}"/>
              </a:ext>
            </a:extLst>
          </p:cNvPr>
          <p:cNvPicPr>
            <a:picLocks noChangeAspect="1"/>
          </p:cNvPicPr>
          <p:nvPr/>
        </p:nvPicPr>
        <p:blipFill>
          <a:blip r:embed="rId4"/>
          <a:stretch>
            <a:fillRect/>
          </a:stretch>
        </p:blipFill>
        <p:spPr>
          <a:xfrm>
            <a:off x="5241026" y="4352064"/>
            <a:ext cx="6677552" cy="1048872"/>
          </a:xfrm>
          <a:prstGeom prst="rect">
            <a:avLst/>
          </a:prstGeom>
        </p:spPr>
      </p:pic>
    </p:spTree>
    <p:extLst>
      <p:ext uri="{BB962C8B-B14F-4D97-AF65-F5344CB8AC3E}">
        <p14:creationId xmlns:p14="http://schemas.microsoft.com/office/powerpoint/2010/main" val="389830254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4D88758-6F26-4E0F-8C14-550F5C0188B8}" type="slidenum">
              <a:rPr kumimoji="0" lang="fi-FI" altLang="fi-FI"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fi-FI" altLang="fi-FI"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332877" y="-6704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Satakunnan </a:t>
            </a:r>
            <a:r>
              <a:rPr kumimoji="0" lang="en-GB" altLang="fi-FI" sz="2700" b="1" i="0" u="none" strike="noStrike" kern="1200" cap="all" spc="-50" normalizeH="0" baseline="0" noProof="0" dirty="0" err="1">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talouskehitys</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r>
              <a:rPr lang="en-GB" altLang="fi-FI" sz="2700" b="1" cap="all" spc="-50" dirty="0" err="1">
                <a:solidFill>
                  <a:srgbClr val="0070C0"/>
                </a:solidFill>
                <a:effectLst>
                  <a:outerShdw blurRad="38100" dist="38100" dir="2700000" algn="tl">
                    <a:srgbClr val="000000">
                      <a:alpha val="43137"/>
                    </a:srgbClr>
                  </a:outerShdw>
                </a:effectLst>
              </a:rPr>
              <a:t>heinä−joulukuu</a:t>
            </a:r>
            <a:r>
              <a:rPr lang="en-GB" altLang="fi-FI" sz="2700" b="1" cap="all" spc="-50" dirty="0">
                <a:solidFill>
                  <a:srgbClr val="0070C0"/>
                </a:solidFill>
                <a:effectLst>
                  <a:outerShdw blurRad="38100" dist="38100" dir="2700000" algn="tl">
                    <a:srgbClr val="000000">
                      <a:alpha val="43137"/>
                    </a:srgbClr>
                  </a:outerShdw>
                </a:effectLst>
              </a:rPr>
              <a:t> 2020</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p>
          <a:p>
            <a:pPr marL="0" marR="0" lvl="0" indent="0" algn="l" defTabSz="914400" rtl="0" eaLnBrk="1" fontAlgn="auto" latinLnBrk="0" hangingPunct="1">
              <a:lnSpc>
                <a:spcPct val="90000"/>
              </a:lnSpc>
              <a:spcBef>
                <a:spcPct val="0"/>
              </a:spcBef>
              <a:spcAft>
                <a:spcPts val="0"/>
              </a:spcAft>
              <a:buClrTx/>
              <a:buSzTx/>
              <a:buFontTx/>
              <a:buNone/>
              <a:tabLst/>
              <a:defRPr/>
            </a:pPr>
            <a:r>
              <a:rPr lang="en-GB" altLang="fi-FI" sz="2700" b="1" cap="all" spc="-50" dirty="0" err="1">
                <a:solidFill>
                  <a:srgbClr val="0070C0"/>
                </a:solidFill>
                <a:effectLst>
                  <a:outerShdw blurRad="38100" dist="38100" dir="2700000" algn="tl">
                    <a:srgbClr val="000000">
                      <a:alpha val="43137"/>
                    </a:srgbClr>
                  </a:outerShdw>
                </a:effectLst>
                <a:latin typeface="Calibri Light" panose="020F0302020204030204"/>
              </a:rPr>
              <a:t>Tukku</a:t>
            </a:r>
            <a:r>
              <a:rPr lang="en-GB" altLang="fi-FI" sz="2700" b="1" cap="all" spc="-50"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700" b="1" cap="all" spc="-50" dirty="0" err="1">
                <a:solidFill>
                  <a:srgbClr val="0070C0"/>
                </a:solidFill>
                <a:effectLst>
                  <a:outerShdw blurRad="38100" dist="38100" dir="2700000" algn="tl">
                    <a:srgbClr val="000000">
                      <a:alpha val="43137"/>
                    </a:srgbClr>
                  </a:outerShdw>
                </a:effectLst>
                <a:latin typeface="Calibri Light" panose="020F0302020204030204"/>
              </a:rPr>
              <a:t>ja</a:t>
            </a:r>
            <a:r>
              <a:rPr lang="en-GB" altLang="fi-FI" sz="2700" b="1" cap="all" spc="-50"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700" b="1" cap="all" spc="-50" dirty="0" err="1">
                <a:solidFill>
                  <a:srgbClr val="0070C0"/>
                </a:solidFill>
                <a:effectLst>
                  <a:outerShdw blurRad="38100" dist="38100" dir="2700000" algn="tl">
                    <a:srgbClr val="000000">
                      <a:alpha val="43137"/>
                    </a:srgbClr>
                  </a:outerShdw>
                </a:effectLst>
                <a:latin typeface="Calibri Light" panose="020F0302020204030204"/>
              </a:rPr>
              <a:t>vähittäiskauppa</a:t>
            </a:r>
            <a:endParaRPr kumimoji="0" lang="en-US"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endParaRPr>
          </a:p>
        </p:txBody>
      </p:sp>
      <p:pic>
        <p:nvPicPr>
          <p:cNvPr id="46" name="Picture 45">
            <a:extLst>
              <a:ext uri="{FF2B5EF4-FFF2-40B4-BE49-F238E27FC236}">
                <a16:creationId xmlns:a16="http://schemas.microsoft.com/office/drawing/2014/main" id="{17C23CC9-6641-4C58-8FFB-97984EBF625B}"/>
              </a:ext>
            </a:extLst>
          </p:cNvPr>
          <p:cNvPicPr>
            <a:picLocks noChangeAspect="1"/>
          </p:cNvPicPr>
          <p:nvPr/>
        </p:nvPicPr>
        <p:blipFill>
          <a:blip r:embed="rId2"/>
          <a:stretch>
            <a:fillRect/>
          </a:stretch>
        </p:blipFill>
        <p:spPr>
          <a:xfrm>
            <a:off x="9874405" y="237820"/>
            <a:ext cx="2044173" cy="534499"/>
          </a:xfrm>
          <a:prstGeom prst="rect">
            <a:avLst/>
          </a:prstGeom>
        </p:spPr>
      </p:pic>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101279" y="1049829"/>
            <a:ext cx="11594887" cy="153122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fi-FI" altLang="fi-FI" sz="1600" b="1" dirty="0"/>
              <a:t>Satakunnassa tukku- ja vähittäiskaupan loppuvuosi 2020 sujui varsin myönteisesti, sillä liikevaihto kasvoi. Henkilöstömäärä on kuitenkin ollut laskussa jo vuoden 2019 lopusta alkaen. Vuoden 2020 loppupuolella pudotus tasaantui ja supistuminen jäi toimialojen keskitasoa pienemmäksi. </a:t>
            </a:r>
          </a:p>
          <a:p>
            <a:pPr>
              <a:defRPr/>
            </a:pPr>
            <a:r>
              <a:rPr lang="fi-FI" altLang="fi-FI" sz="1600" b="1" dirty="0"/>
              <a:t>Valtakunnallisesti liikevaihdon kehitys oli Satakuntaa heikompaa, mutta liikevaihto kääntyi hienoiseen nousuun. </a:t>
            </a:r>
            <a:r>
              <a:rPr lang="fi-FI" altLang="fi-FI" sz="1600" b="1" dirty="0" err="1"/>
              <a:t>EK:n</a:t>
            </a:r>
            <a:r>
              <a:rPr lang="fi-FI" altLang="fi-FI" sz="1600" b="1" dirty="0"/>
              <a:t> mukaan maamme vähittäiskaupan luottamus vahvistui huhtikuussa. Luottamusindikaattorin uusin pisteluku oli +4, joka on kuusi pistettä enemmän kuin maaliskuussa. Luottamusindikaattori on nyt pitkän aikavälin keskiarvoa (-1) korkeammalla.</a:t>
            </a:r>
          </a:p>
        </p:txBody>
      </p:sp>
      <p:pic>
        <p:nvPicPr>
          <p:cNvPr id="20482" name="Picture 2">
            <a:extLst>
              <a:ext uri="{FF2B5EF4-FFF2-40B4-BE49-F238E27FC236}">
                <a16:creationId xmlns:a16="http://schemas.microsoft.com/office/drawing/2014/main" id="{353FE48E-3FFC-4E48-BD57-6FE36CA527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3679" y="2585131"/>
            <a:ext cx="4943454" cy="3001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Picture 3">
            <a:extLst>
              <a:ext uri="{FF2B5EF4-FFF2-40B4-BE49-F238E27FC236}">
                <a16:creationId xmlns:a16="http://schemas.microsoft.com/office/drawing/2014/main" id="{1F2C64DA-6BC4-42A1-BF89-23A6E44791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77169" y="2619375"/>
            <a:ext cx="4887047" cy="2966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EC056881-E97A-41B1-B985-F5C03944141D}"/>
              </a:ext>
            </a:extLst>
          </p:cNvPr>
          <p:cNvPicPr>
            <a:picLocks noChangeAspect="1"/>
          </p:cNvPicPr>
          <p:nvPr/>
        </p:nvPicPr>
        <p:blipFill>
          <a:blip r:embed="rId5"/>
          <a:stretch>
            <a:fillRect/>
          </a:stretch>
        </p:blipFill>
        <p:spPr>
          <a:xfrm>
            <a:off x="332877" y="5671919"/>
            <a:ext cx="8045246" cy="1001832"/>
          </a:xfrm>
          <a:prstGeom prst="rect">
            <a:avLst/>
          </a:prstGeom>
        </p:spPr>
      </p:pic>
    </p:spTree>
    <p:extLst>
      <p:ext uri="{BB962C8B-B14F-4D97-AF65-F5344CB8AC3E}">
        <p14:creationId xmlns:p14="http://schemas.microsoft.com/office/powerpoint/2010/main" val="268424454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4D88758-6F26-4E0F-8C14-550F5C0188B8}" type="slidenum">
              <a:rPr kumimoji="0" lang="fi-FI" altLang="fi-FI"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fi-FI" altLang="fi-FI"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414768" y="-8197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Satakunnan </a:t>
            </a:r>
            <a:r>
              <a:rPr kumimoji="0" lang="en-GB" altLang="fi-FI" sz="2700" b="1" i="0" u="none" strike="noStrike" kern="1200" cap="all" spc="-50" normalizeH="0" baseline="0" noProof="0" dirty="0" err="1">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talouskehitys</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r>
              <a:rPr lang="en-GB" altLang="fi-FI" sz="2700" b="1" cap="all" spc="-50" dirty="0" err="1">
                <a:solidFill>
                  <a:srgbClr val="0070C0"/>
                </a:solidFill>
                <a:effectLst>
                  <a:outerShdw blurRad="38100" dist="38100" dir="2700000" algn="tl">
                    <a:srgbClr val="000000">
                      <a:alpha val="43137"/>
                    </a:srgbClr>
                  </a:outerShdw>
                </a:effectLst>
              </a:rPr>
              <a:t>heinä−joulukuu</a:t>
            </a:r>
            <a:r>
              <a:rPr lang="en-GB" altLang="fi-FI" sz="2700" b="1" cap="all" spc="-50" dirty="0">
                <a:solidFill>
                  <a:srgbClr val="0070C0"/>
                </a:solidFill>
                <a:effectLst>
                  <a:outerShdw blurRad="38100" dist="38100" dir="2700000" algn="tl">
                    <a:srgbClr val="000000">
                      <a:alpha val="43137"/>
                    </a:srgbClr>
                  </a:outerShdw>
                </a:effectLst>
              </a:rPr>
              <a:t> 2020</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p>
          <a:p>
            <a:pPr marL="0" marR="0" lvl="0" indent="0" algn="l" defTabSz="914400" rtl="0" eaLnBrk="1" fontAlgn="auto" latinLnBrk="0" hangingPunct="1">
              <a:lnSpc>
                <a:spcPct val="90000"/>
              </a:lnSpc>
              <a:spcBef>
                <a:spcPct val="0"/>
              </a:spcBef>
              <a:spcAft>
                <a:spcPts val="0"/>
              </a:spcAft>
              <a:buClrTx/>
              <a:buSzTx/>
              <a:buFontTx/>
              <a:buNone/>
              <a:tabLst/>
              <a:defRPr/>
            </a:pPr>
            <a:r>
              <a:rPr lang="en-GB" altLang="fi-FI" sz="2700" b="1" cap="all" spc="-50" dirty="0" err="1">
                <a:solidFill>
                  <a:srgbClr val="0070C0"/>
                </a:solidFill>
                <a:effectLst>
                  <a:outerShdw blurRad="38100" dist="38100" dir="2700000" algn="tl">
                    <a:srgbClr val="000000">
                      <a:alpha val="43137"/>
                    </a:srgbClr>
                  </a:outerShdw>
                </a:effectLst>
                <a:latin typeface="Calibri Light" panose="020F0302020204030204"/>
              </a:rPr>
              <a:t>Majoitus</a:t>
            </a:r>
            <a:r>
              <a:rPr lang="en-GB" altLang="fi-FI" sz="2700" b="1" cap="all" spc="-50"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700" b="1" cap="all" spc="-50" dirty="0" err="1">
                <a:solidFill>
                  <a:srgbClr val="0070C0"/>
                </a:solidFill>
                <a:effectLst>
                  <a:outerShdw blurRad="38100" dist="38100" dir="2700000" algn="tl">
                    <a:srgbClr val="000000">
                      <a:alpha val="43137"/>
                    </a:srgbClr>
                  </a:outerShdw>
                </a:effectLst>
                <a:latin typeface="Calibri Light" panose="020F0302020204030204"/>
              </a:rPr>
              <a:t>ja</a:t>
            </a:r>
            <a:r>
              <a:rPr lang="en-GB" altLang="fi-FI" sz="2700" b="1" cap="all" spc="-50"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700" b="1" cap="all" spc="-50" dirty="0" err="1">
                <a:solidFill>
                  <a:srgbClr val="0070C0"/>
                </a:solidFill>
                <a:effectLst>
                  <a:outerShdw blurRad="38100" dist="38100" dir="2700000" algn="tl">
                    <a:srgbClr val="000000">
                      <a:alpha val="43137"/>
                    </a:srgbClr>
                  </a:outerShdw>
                </a:effectLst>
                <a:latin typeface="Calibri Light" panose="020F0302020204030204"/>
              </a:rPr>
              <a:t>ravitsemistoiminta</a:t>
            </a:r>
            <a:endParaRPr kumimoji="0" lang="en-US"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endParaRPr>
          </a:p>
        </p:txBody>
      </p:sp>
      <p:pic>
        <p:nvPicPr>
          <p:cNvPr id="46" name="Picture 45">
            <a:extLst>
              <a:ext uri="{FF2B5EF4-FFF2-40B4-BE49-F238E27FC236}">
                <a16:creationId xmlns:a16="http://schemas.microsoft.com/office/drawing/2014/main" id="{17C23CC9-6641-4C58-8FFB-97984EBF625B}"/>
              </a:ext>
            </a:extLst>
          </p:cNvPr>
          <p:cNvPicPr>
            <a:picLocks noChangeAspect="1"/>
          </p:cNvPicPr>
          <p:nvPr/>
        </p:nvPicPr>
        <p:blipFill>
          <a:blip r:embed="rId2"/>
          <a:stretch>
            <a:fillRect/>
          </a:stretch>
        </p:blipFill>
        <p:spPr>
          <a:xfrm>
            <a:off x="9874405" y="237820"/>
            <a:ext cx="2044173" cy="534499"/>
          </a:xfrm>
          <a:prstGeom prst="rect">
            <a:avLst/>
          </a:prstGeom>
        </p:spPr>
      </p:pic>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120772" y="1190541"/>
            <a:ext cx="11797806" cy="153122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fi-FI" altLang="fi-FI" sz="1600" b="1" dirty="0"/>
              <a:t>Satakunnassa majoitus- ja ravitsemistoiminnan liikevaihto on laskenut Satakunnassa voimakkaasti. Pudotus on toimialojen suurimpia ja lasku on kiihtynyt aivan vuoden lopussa, kun rajoitustoimia alettiin jälleen ottaa käyttöön. Henkilöstömäärä ei ole joustanut yhtä paljon kuin liikevaihto. Siinäkin lasku oli toimialojen syvimpiä, vain kemianteollisuus ja Meri-Porin teollisuusalue kärsivät enemmän.</a:t>
            </a:r>
          </a:p>
          <a:p>
            <a:pPr>
              <a:defRPr/>
            </a:pPr>
            <a:r>
              <a:rPr lang="fi-FI" altLang="fi-FI" sz="1600" b="1" dirty="0"/>
              <a:t>Maassa keskimäärin liikevaihdosta katosi yli kolmasosa loka-joulukuussa. Kehitys oli toimialojen heikoin. Myös syyskesä jäi kehnoksi.</a:t>
            </a:r>
          </a:p>
        </p:txBody>
      </p:sp>
      <p:pic>
        <p:nvPicPr>
          <p:cNvPr id="21506" name="Picture 2">
            <a:extLst>
              <a:ext uri="{FF2B5EF4-FFF2-40B4-BE49-F238E27FC236}">
                <a16:creationId xmlns:a16="http://schemas.microsoft.com/office/drawing/2014/main" id="{326894D9-53A4-43FF-A6E0-3F05C7E492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600" y="2711618"/>
            <a:ext cx="4745184" cy="2880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7" name="Picture 3">
            <a:extLst>
              <a:ext uri="{FF2B5EF4-FFF2-40B4-BE49-F238E27FC236}">
                <a16:creationId xmlns:a16="http://schemas.microsoft.com/office/drawing/2014/main" id="{76068672-CBB8-4367-BCC9-161AEBD38F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7660" y="2619375"/>
            <a:ext cx="4745183" cy="2880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E0F098C7-9EE7-440D-A56E-AA4C41C5263E}"/>
              </a:ext>
            </a:extLst>
          </p:cNvPr>
          <p:cNvPicPr>
            <a:picLocks noChangeAspect="1"/>
          </p:cNvPicPr>
          <p:nvPr/>
        </p:nvPicPr>
        <p:blipFill>
          <a:blip r:embed="rId5"/>
          <a:stretch>
            <a:fillRect/>
          </a:stretch>
        </p:blipFill>
        <p:spPr>
          <a:xfrm>
            <a:off x="414768" y="5675474"/>
            <a:ext cx="8550768" cy="1064782"/>
          </a:xfrm>
          <a:prstGeom prst="rect">
            <a:avLst/>
          </a:prstGeom>
        </p:spPr>
      </p:pic>
    </p:spTree>
    <p:extLst>
      <p:ext uri="{BB962C8B-B14F-4D97-AF65-F5344CB8AC3E}">
        <p14:creationId xmlns:p14="http://schemas.microsoft.com/office/powerpoint/2010/main" val="24195345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4D88758-6F26-4E0F-8C14-550F5C0188B8}" type="slidenum">
              <a:rPr kumimoji="0" lang="fi-FI" altLang="fi-FI"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fi-FI" altLang="fi-FI"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111024" y="4327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Satakunnan </a:t>
            </a:r>
            <a:r>
              <a:rPr kumimoji="0" lang="en-GB" altLang="fi-FI" sz="2700" b="1" i="0" u="none" strike="noStrike" kern="1200" cap="all" spc="-50" normalizeH="0" baseline="0" noProof="0" dirty="0" err="1">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talouskehitys</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r>
              <a:rPr lang="en-GB" altLang="fi-FI" sz="2700" b="1" cap="all" spc="-50" dirty="0" err="1">
                <a:solidFill>
                  <a:srgbClr val="0070C0"/>
                </a:solidFill>
                <a:effectLst>
                  <a:outerShdw blurRad="38100" dist="38100" dir="2700000" algn="tl">
                    <a:srgbClr val="000000">
                      <a:alpha val="43137"/>
                    </a:srgbClr>
                  </a:outerShdw>
                </a:effectLst>
              </a:rPr>
              <a:t>heinä−joulukuu</a:t>
            </a:r>
            <a:r>
              <a:rPr lang="en-GB" altLang="fi-FI" sz="2700" b="1" cap="all" spc="-50" dirty="0">
                <a:solidFill>
                  <a:srgbClr val="0070C0"/>
                </a:solidFill>
                <a:effectLst>
                  <a:outerShdw blurRad="38100" dist="38100" dir="2700000" algn="tl">
                    <a:srgbClr val="000000">
                      <a:alpha val="43137"/>
                    </a:srgbClr>
                  </a:outerShdw>
                </a:effectLst>
              </a:rPr>
              <a:t> 2020</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p>
          <a:p>
            <a:pPr marL="0" marR="0" lvl="0" indent="0" algn="l" defTabSz="914400" rtl="0" eaLnBrk="1" fontAlgn="auto" latinLnBrk="0" hangingPunct="1">
              <a:lnSpc>
                <a:spcPct val="90000"/>
              </a:lnSpc>
              <a:spcBef>
                <a:spcPct val="0"/>
              </a:spcBef>
              <a:spcAft>
                <a:spcPts val="0"/>
              </a:spcAft>
              <a:buClrTx/>
              <a:buSzTx/>
              <a:buFontTx/>
              <a:buNone/>
              <a:tabLst/>
              <a:defRPr/>
            </a:pPr>
            <a:r>
              <a:rPr lang="en-GB" altLang="fi-FI" sz="2700" b="1" cap="all" spc="-50" dirty="0" err="1">
                <a:solidFill>
                  <a:srgbClr val="0070C0"/>
                </a:solidFill>
                <a:effectLst>
                  <a:outerShdw blurRad="38100" dist="38100" dir="2700000" algn="tl">
                    <a:srgbClr val="000000">
                      <a:alpha val="43137"/>
                    </a:srgbClr>
                  </a:outerShdw>
                </a:effectLst>
                <a:latin typeface="Calibri Light" panose="020F0302020204030204"/>
              </a:rPr>
              <a:t>Liike-elämän</a:t>
            </a:r>
            <a:r>
              <a:rPr lang="en-GB" altLang="fi-FI" sz="2700" b="1" cap="all" spc="-50"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700" b="1" cap="all" spc="-50" dirty="0" err="1">
                <a:solidFill>
                  <a:srgbClr val="0070C0"/>
                </a:solidFill>
                <a:effectLst>
                  <a:outerShdw blurRad="38100" dist="38100" dir="2700000" algn="tl">
                    <a:srgbClr val="000000">
                      <a:alpha val="43137"/>
                    </a:srgbClr>
                  </a:outerShdw>
                </a:effectLst>
                <a:latin typeface="Calibri Light" panose="020F0302020204030204"/>
              </a:rPr>
              <a:t>palvelut</a:t>
            </a:r>
            <a:endParaRPr kumimoji="0" lang="en-US"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endParaRPr>
          </a:p>
        </p:txBody>
      </p:sp>
      <p:pic>
        <p:nvPicPr>
          <p:cNvPr id="46" name="Picture 45">
            <a:extLst>
              <a:ext uri="{FF2B5EF4-FFF2-40B4-BE49-F238E27FC236}">
                <a16:creationId xmlns:a16="http://schemas.microsoft.com/office/drawing/2014/main" id="{17C23CC9-6641-4C58-8FFB-97984EBF625B}"/>
              </a:ext>
            </a:extLst>
          </p:cNvPr>
          <p:cNvPicPr>
            <a:picLocks noChangeAspect="1"/>
          </p:cNvPicPr>
          <p:nvPr/>
        </p:nvPicPr>
        <p:blipFill>
          <a:blip r:embed="rId2"/>
          <a:stretch>
            <a:fillRect/>
          </a:stretch>
        </p:blipFill>
        <p:spPr>
          <a:xfrm>
            <a:off x="9874405" y="237820"/>
            <a:ext cx="2044173" cy="534499"/>
          </a:xfrm>
          <a:prstGeom prst="rect">
            <a:avLst/>
          </a:prstGeom>
        </p:spPr>
      </p:pic>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0" y="1243013"/>
            <a:ext cx="11777472" cy="153122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fi-FI" altLang="fi-FI" sz="1600" b="1" dirty="0"/>
              <a:t>Liike-elämän palveluiden (TOL JLMN) liikevaihto kasvoi Satakunnassa suhteellisen nopeasti vuoden 2020 kevääseen saakka. Myöskään koronakriisi ei näyttäisi päässeen puraisemaan kovin pahasti alaa, sillä liikevaihdon lasku jäi selvästi alle yritysten keskitason vuoden 2020 jälkimmäisellä puoliskolla. Henkilöstömäärät alenivat sen sijaan liikevaihtoa enemmän. Valtakunnallisesti alan liikevaihto tippui hieman, mutta selvästi toimialojen keskiarvoa niukemmin. </a:t>
            </a:r>
          </a:p>
        </p:txBody>
      </p:sp>
      <p:pic>
        <p:nvPicPr>
          <p:cNvPr id="22530" name="Picture 2">
            <a:extLst>
              <a:ext uri="{FF2B5EF4-FFF2-40B4-BE49-F238E27FC236}">
                <a16:creationId xmlns:a16="http://schemas.microsoft.com/office/drawing/2014/main" id="{39CF8CBD-11A4-4AB5-91D9-2CBFFA2924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119" y="2571746"/>
            <a:ext cx="4680526" cy="2841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 name="Picture 3">
            <a:extLst>
              <a:ext uri="{FF2B5EF4-FFF2-40B4-BE49-F238E27FC236}">
                <a16:creationId xmlns:a16="http://schemas.microsoft.com/office/drawing/2014/main" id="{A5CCE263-B6AC-43B1-AF18-90685E59A2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96013" y="2521191"/>
            <a:ext cx="4763800" cy="2892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49584311-457E-4F4B-B9BB-378A29F88627}"/>
              </a:ext>
            </a:extLst>
          </p:cNvPr>
          <p:cNvPicPr>
            <a:picLocks noChangeAspect="1"/>
          </p:cNvPicPr>
          <p:nvPr/>
        </p:nvPicPr>
        <p:blipFill>
          <a:blip r:embed="rId5"/>
          <a:stretch>
            <a:fillRect/>
          </a:stretch>
        </p:blipFill>
        <p:spPr>
          <a:xfrm>
            <a:off x="241301" y="5602803"/>
            <a:ext cx="8983534" cy="1118672"/>
          </a:xfrm>
          <a:prstGeom prst="rect">
            <a:avLst/>
          </a:prstGeom>
        </p:spPr>
      </p:pic>
    </p:spTree>
    <p:extLst>
      <p:ext uri="{BB962C8B-B14F-4D97-AF65-F5344CB8AC3E}">
        <p14:creationId xmlns:p14="http://schemas.microsoft.com/office/powerpoint/2010/main" val="35448387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4D88758-6F26-4E0F-8C14-550F5C0188B8}" type="slidenum">
              <a:rPr kumimoji="0" lang="fi-FI" altLang="fi-FI"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fi-FI" altLang="fi-FI"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69152" y="19937"/>
            <a:ext cx="11927776" cy="120219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Satakunnan </a:t>
            </a:r>
            <a:r>
              <a:rPr kumimoji="0" lang="en-GB" altLang="fi-FI" sz="2700" b="1" i="0" u="none" strike="noStrike" kern="1200" cap="all" spc="-50" normalizeH="0" baseline="0" noProof="0" dirty="0" err="1">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talouskehitys</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r>
              <a:rPr lang="en-GB" altLang="fi-FI" sz="2700" b="1" cap="all" spc="-50" dirty="0" err="1">
                <a:solidFill>
                  <a:srgbClr val="0070C0"/>
                </a:solidFill>
                <a:effectLst>
                  <a:outerShdw blurRad="38100" dist="38100" dir="2700000" algn="tl">
                    <a:srgbClr val="000000">
                      <a:alpha val="43137"/>
                    </a:srgbClr>
                  </a:outerShdw>
                </a:effectLst>
              </a:rPr>
              <a:t>heinä−joulukuu</a:t>
            </a:r>
            <a:r>
              <a:rPr lang="en-GB" altLang="fi-FI" sz="2700" b="1" cap="all" spc="-50" dirty="0">
                <a:solidFill>
                  <a:srgbClr val="0070C0"/>
                </a:solidFill>
                <a:effectLst>
                  <a:outerShdw blurRad="38100" dist="38100" dir="2700000" algn="tl">
                    <a:srgbClr val="000000">
                      <a:alpha val="43137"/>
                    </a:srgbClr>
                  </a:outerShdw>
                </a:effectLst>
              </a:rPr>
              <a:t> 2020</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p>
          <a:p>
            <a:pPr marL="0" marR="0" lvl="0" indent="0" algn="l" defTabSz="914400" rtl="0" eaLnBrk="1" fontAlgn="auto" latinLnBrk="0" hangingPunct="1">
              <a:lnSpc>
                <a:spcPct val="90000"/>
              </a:lnSpc>
              <a:spcBef>
                <a:spcPct val="0"/>
              </a:spcBef>
              <a:spcAft>
                <a:spcPts val="0"/>
              </a:spcAft>
              <a:buClrTx/>
              <a:buSzTx/>
              <a:buFontTx/>
              <a:buNone/>
              <a:tabLst/>
              <a:defRPr/>
            </a:pPr>
            <a:r>
              <a:rPr lang="en-GB" altLang="fi-FI" sz="2700" b="1" cap="all" spc="-50" dirty="0" err="1">
                <a:solidFill>
                  <a:srgbClr val="0070C0"/>
                </a:solidFill>
                <a:effectLst>
                  <a:outerShdw blurRad="38100" dist="38100" dir="2700000" algn="tl">
                    <a:srgbClr val="000000">
                      <a:alpha val="43137"/>
                    </a:srgbClr>
                  </a:outerShdw>
                </a:effectLst>
                <a:latin typeface="Calibri Light" panose="020F0302020204030204"/>
              </a:rPr>
              <a:t>Luovat</a:t>
            </a:r>
            <a:r>
              <a:rPr lang="en-GB" altLang="fi-FI" sz="2700" b="1" cap="all" spc="-50"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700" b="1" cap="all" spc="-50" dirty="0" err="1">
                <a:solidFill>
                  <a:srgbClr val="0070C0"/>
                </a:solidFill>
                <a:effectLst>
                  <a:outerShdw blurRad="38100" dist="38100" dir="2700000" algn="tl">
                    <a:srgbClr val="000000">
                      <a:alpha val="43137"/>
                    </a:srgbClr>
                  </a:outerShdw>
                </a:effectLst>
                <a:latin typeface="Calibri Light" panose="020F0302020204030204"/>
              </a:rPr>
              <a:t>alat</a:t>
            </a:r>
            <a:endParaRPr kumimoji="0" lang="en-US"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endParaRPr>
          </a:p>
        </p:txBody>
      </p:sp>
      <p:pic>
        <p:nvPicPr>
          <p:cNvPr id="46" name="Picture 45">
            <a:extLst>
              <a:ext uri="{FF2B5EF4-FFF2-40B4-BE49-F238E27FC236}">
                <a16:creationId xmlns:a16="http://schemas.microsoft.com/office/drawing/2014/main" id="{17C23CC9-6641-4C58-8FFB-97984EBF625B}"/>
              </a:ext>
            </a:extLst>
          </p:cNvPr>
          <p:cNvPicPr>
            <a:picLocks noChangeAspect="1"/>
          </p:cNvPicPr>
          <p:nvPr/>
        </p:nvPicPr>
        <p:blipFill>
          <a:blip r:embed="rId2"/>
          <a:stretch>
            <a:fillRect/>
          </a:stretch>
        </p:blipFill>
        <p:spPr>
          <a:xfrm>
            <a:off x="9874405" y="237820"/>
            <a:ext cx="2044173" cy="534499"/>
          </a:xfrm>
          <a:prstGeom prst="rect">
            <a:avLst/>
          </a:prstGeom>
        </p:spPr>
      </p:pic>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190314" y="946304"/>
            <a:ext cx="11520745" cy="153122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fi-FI" altLang="fi-FI" sz="1600" b="1" dirty="0"/>
              <a:t>Luoviin aloihin luetaan tässä yhteydessä joukkoviestintä, muotoilu, mainonta, taide, kulttuuriperintö, viihde, urheilu ja käsityöalat. Suhdannevaihtelut heijastuvat varsin vahvasti alan kehitykseen. </a:t>
            </a:r>
          </a:p>
          <a:p>
            <a:pPr>
              <a:defRPr/>
            </a:pPr>
            <a:r>
              <a:rPr lang="fi-FI" altLang="fi-FI" sz="1600" b="1" dirty="0"/>
              <a:t>Alan liikevaihto aleni hieman vuoden 2020 heinä-syyskuussa. Sen sijaan loka-joulukuussa liikevaihto kasvoi jo, mikä nosti koko alan loppuvuonna monesta muusta alasta poiketen kasvu-uralle. Taustalla saattaa vaikuttaa viihde-elektroniikan kasvanut myynti. Henkilöstömäärä on ollut lähes yhtäjaksoisesti laskussa ja korona tiputti määriä keskitasoa hieman voimakkaammin. </a:t>
            </a:r>
          </a:p>
          <a:p>
            <a:pPr>
              <a:defRPr/>
            </a:pPr>
            <a:r>
              <a:rPr lang="fi-FI" altLang="fi-FI" sz="1600" b="1" dirty="0"/>
              <a:t>Koko maassa keskimäärin alan liikevaihto romahti keväällä 2020. Lasku oli syvimpien joukossa. Vuoden 2020 heinä-joulukuussa liikevaihto laski hieman toimialojen keskiarvoa enemmän. </a:t>
            </a:r>
          </a:p>
        </p:txBody>
      </p:sp>
      <p:pic>
        <p:nvPicPr>
          <p:cNvPr id="23554" name="Picture 2">
            <a:extLst>
              <a:ext uri="{FF2B5EF4-FFF2-40B4-BE49-F238E27FC236}">
                <a16:creationId xmlns:a16="http://schemas.microsoft.com/office/drawing/2014/main" id="{8151C8B9-D028-4B26-A929-B70E7D35DA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314" y="2764082"/>
            <a:ext cx="4740881" cy="2878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5" name="Picture 3">
            <a:extLst>
              <a:ext uri="{FF2B5EF4-FFF2-40B4-BE49-F238E27FC236}">
                <a16:creationId xmlns:a16="http://schemas.microsoft.com/office/drawing/2014/main" id="{7F0C3861-8174-4E95-83CB-A7A4F05575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8378" y="2739203"/>
            <a:ext cx="4740879" cy="2878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872EC5F3-04D8-4103-8750-CE63270B8303}"/>
              </a:ext>
            </a:extLst>
          </p:cNvPr>
          <p:cNvPicPr>
            <a:picLocks noChangeAspect="1"/>
          </p:cNvPicPr>
          <p:nvPr/>
        </p:nvPicPr>
        <p:blipFill>
          <a:blip r:embed="rId5"/>
          <a:stretch>
            <a:fillRect/>
          </a:stretch>
        </p:blipFill>
        <p:spPr>
          <a:xfrm>
            <a:off x="241300" y="5618431"/>
            <a:ext cx="8551917" cy="1064925"/>
          </a:xfrm>
          <a:prstGeom prst="rect">
            <a:avLst/>
          </a:prstGeom>
        </p:spPr>
      </p:pic>
    </p:spTree>
    <p:extLst>
      <p:ext uri="{BB962C8B-B14F-4D97-AF65-F5344CB8AC3E}">
        <p14:creationId xmlns:p14="http://schemas.microsoft.com/office/powerpoint/2010/main" val="40097229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4D88758-6F26-4E0F-8C14-550F5C0188B8}" type="slidenum">
              <a:rPr kumimoji="0" lang="fi-FI" altLang="fi-FI"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fi-FI" altLang="fi-FI"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149997" y="2556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Satakunnan </a:t>
            </a:r>
            <a:r>
              <a:rPr kumimoji="0" lang="en-GB" altLang="fi-FI" sz="2700" b="1" i="0" u="none" strike="noStrike" kern="1200" cap="all" spc="-50" normalizeH="0" baseline="0" noProof="0" dirty="0" err="1">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talouskehitys</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r>
              <a:rPr lang="en-GB" altLang="fi-FI" sz="2700" b="1" cap="all" spc="-50" dirty="0" err="1">
                <a:solidFill>
                  <a:srgbClr val="0070C0"/>
                </a:solidFill>
                <a:effectLst>
                  <a:outerShdw blurRad="38100" dist="38100" dir="2700000" algn="tl">
                    <a:srgbClr val="000000">
                      <a:alpha val="43137"/>
                    </a:srgbClr>
                  </a:outerShdw>
                </a:effectLst>
              </a:rPr>
              <a:t>heinä−joulukuu</a:t>
            </a:r>
            <a:r>
              <a:rPr lang="en-GB" altLang="fi-FI" sz="2700" b="1" cap="all" spc="-50" dirty="0">
                <a:solidFill>
                  <a:srgbClr val="0070C0"/>
                </a:solidFill>
                <a:effectLst>
                  <a:outerShdw blurRad="38100" dist="38100" dir="2700000" algn="tl">
                    <a:srgbClr val="000000">
                      <a:alpha val="43137"/>
                    </a:srgbClr>
                  </a:outerShdw>
                </a:effectLst>
              </a:rPr>
              <a:t> 2020</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p>
          <a:p>
            <a:pPr marL="0" marR="0" lvl="0" indent="0" algn="l" defTabSz="914400" rtl="0" eaLnBrk="1" fontAlgn="auto" latinLnBrk="0" hangingPunct="1">
              <a:lnSpc>
                <a:spcPct val="90000"/>
              </a:lnSpc>
              <a:spcBef>
                <a:spcPct val="0"/>
              </a:spcBef>
              <a:spcAft>
                <a:spcPts val="0"/>
              </a:spcAft>
              <a:buClrTx/>
              <a:buSzTx/>
              <a:buFontTx/>
              <a:buNone/>
              <a:tabLst/>
              <a:defRPr/>
            </a:pPr>
            <a:r>
              <a:rPr lang="en-GB" altLang="fi-FI" sz="2700" b="1" cap="all" spc="-50" dirty="0" err="1">
                <a:solidFill>
                  <a:srgbClr val="0070C0"/>
                </a:solidFill>
                <a:effectLst>
                  <a:outerShdw blurRad="38100" dist="38100" dir="2700000" algn="tl">
                    <a:srgbClr val="000000">
                      <a:alpha val="43137"/>
                    </a:srgbClr>
                  </a:outerShdw>
                </a:effectLst>
                <a:latin typeface="Calibri Light" panose="020F0302020204030204"/>
              </a:rPr>
              <a:t>Yksityiset</a:t>
            </a:r>
            <a:r>
              <a:rPr lang="en-GB" altLang="fi-FI" sz="2700" b="1" cap="all" spc="-50"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700" b="1" cap="all" spc="-50" dirty="0" err="1">
                <a:solidFill>
                  <a:srgbClr val="0070C0"/>
                </a:solidFill>
                <a:effectLst>
                  <a:outerShdw blurRad="38100" dist="38100" dir="2700000" algn="tl">
                    <a:srgbClr val="000000">
                      <a:alpha val="43137"/>
                    </a:srgbClr>
                  </a:outerShdw>
                </a:effectLst>
                <a:latin typeface="Calibri Light" panose="020F0302020204030204"/>
              </a:rPr>
              <a:t>terveys</a:t>
            </a:r>
            <a:r>
              <a:rPr lang="en-GB" altLang="fi-FI" sz="2700" b="1" cap="all" spc="-50"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700" b="1" cap="all" spc="-50" dirty="0" err="1">
                <a:solidFill>
                  <a:srgbClr val="0070C0"/>
                </a:solidFill>
                <a:effectLst>
                  <a:outerShdw blurRad="38100" dist="38100" dir="2700000" algn="tl">
                    <a:srgbClr val="000000">
                      <a:alpha val="43137"/>
                    </a:srgbClr>
                  </a:outerShdw>
                </a:effectLst>
                <a:latin typeface="Calibri Light" panose="020F0302020204030204"/>
              </a:rPr>
              <a:t>ja</a:t>
            </a:r>
            <a:r>
              <a:rPr lang="en-GB" altLang="fi-FI" sz="2700" b="1" cap="all" spc="-50"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700" b="1" cap="all" spc="-50" dirty="0" err="1">
                <a:solidFill>
                  <a:srgbClr val="0070C0"/>
                </a:solidFill>
                <a:effectLst>
                  <a:outerShdw blurRad="38100" dist="38100" dir="2700000" algn="tl">
                    <a:srgbClr val="000000">
                      <a:alpha val="43137"/>
                    </a:srgbClr>
                  </a:outerShdw>
                </a:effectLst>
                <a:latin typeface="Calibri Light" panose="020F0302020204030204"/>
              </a:rPr>
              <a:t>sosiaalipalvelut</a:t>
            </a:r>
            <a:endParaRPr kumimoji="0" lang="en-US"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endParaRPr>
          </a:p>
        </p:txBody>
      </p:sp>
      <p:pic>
        <p:nvPicPr>
          <p:cNvPr id="46" name="Picture 45">
            <a:extLst>
              <a:ext uri="{FF2B5EF4-FFF2-40B4-BE49-F238E27FC236}">
                <a16:creationId xmlns:a16="http://schemas.microsoft.com/office/drawing/2014/main" id="{17C23CC9-6641-4C58-8FFB-97984EBF625B}"/>
              </a:ext>
            </a:extLst>
          </p:cNvPr>
          <p:cNvPicPr>
            <a:picLocks noChangeAspect="1"/>
          </p:cNvPicPr>
          <p:nvPr/>
        </p:nvPicPr>
        <p:blipFill>
          <a:blip r:embed="rId2"/>
          <a:stretch>
            <a:fillRect/>
          </a:stretch>
        </p:blipFill>
        <p:spPr>
          <a:xfrm>
            <a:off x="9874405" y="237820"/>
            <a:ext cx="2044173" cy="534499"/>
          </a:xfrm>
          <a:prstGeom prst="rect">
            <a:avLst/>
          </a:prstGeom>
        </p:spPr>
      </p:pic>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364744" y="1213606"/>
            <a:ext cx="11277782" cy="76975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fi-FI" altLang="fi-FI" sz="1600" b="1" dirty="0"/>
              <a:t>Yksityisten terveys- ja sosiaalipalveluiden henkilöstömäärä kasvoi Satakunnassa selvästi vuoden 2020 kevääseen saakka, jolloin korona pudotti määriä saman verran kuin toimialoilla keskimäärin. Vuoden loppupuolella lasku jatkui, mutta varsin loivana ja selvästi toimialojen keskimääräistä pudotusta vähäisempänä. </a:t>
            </a:r>
          </a:p>
        </p:txBody>
      </p:sp>
      <p:pic>
        <p:nvPicPr>
          <p:cNvPr id="24578" name="Picture 2">
            <a:extLst>
              <a:ext uri="{FF2B5EF4-FFF2-40B4-BE49-F238E27FC236}">
                <a16:creationId xmlns:a16="http://schemas.microsoft.com/office/drawing/2014/main" id="{E496F7C6-8321-4045-A6B4-BD5EA07F29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4744" y="1994737"/>
            <a:ext cx="5558955" cy="337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B67EBB12-BBE1-4D65-A59C-E8EF1E018505}"/>
              </a:ext>
            </a:extLst>
          </p:cNvPr>
          <p:cNvPicPr>
            <a:picLocks noChangeAspect="1"/>
          </p:cNvPicPr>
          <p:nvPr/>
        </p:nvPicPr>
        <p:blipFill>
          <a:blip r:embed="rId4"/>
          <a:stretch>
            <a:fillRect/>
          </a:stretch>
        </p:blipFill>
        <p:spPr>
          <a:xfrm>
            <a:off x="508454" y="5597648"/>
            <a:ext cx="6957253" cy="1092806"/>
          </a:xfrm>
          <a:prstGeom prst="rect">
            <a:avLst/>
          </a:prstGeom>
        </p:spPr>
      </p:pic>
    </p:spTree>
    <p:extLst>
      <p:ext uri="{BB962C8B-B14F-4D97-AF65-F5344CB8AC3E}">
        <p14:creationId xmlns:p14="http://schemas.microsoft.com/office/powerpoint/2010/main" val="231126431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153B1B3-2CC2-46D0-8CB5-F97288AABB1B}" type="slidenum">
              <a:rPr lang="fi-FI" altLang="fi-FI" smtClean="0">
                <a:solidFill>
                  <a:schemeClr val="bg1"/>
                </a:solidFill>
              </a:rPr>
              <a:pPr/>
              <a:t>48</a:t>
            </a:fld>
            <a:endParaRPr lang="fi-FI" altLang="fi-FI">
              <a:solidFill>
                <a:schemeClr val="bg1"/>
              </a:solidFill>
            </a:endParaRPr>
          </a:p>
        </p:txBody>
      </p:sp>
      <p:sp>
        <p:nvSpPr>
          <p:cNvPr id="32772" name="Rectangle 3"/>
          <p:cNvSpPr>
            <a:spLocks noGrp="1" noChangeArrowheads="1"/>
          </p:cNvSpPr>
          <p:nvPr>
            <p:ph type="body" idx="1"/>
          </p:nvPr>
        </p:nvSpPr>
        <p:spPr>
          <a:xfrm>
            <a:off x="195263" y="1765681"/>
            <a:ext cx="8415337" cy="4709858"/>
          </a:xfrm>
        </p:spPr>
        <p:txBody>
          <a:bodyPr>
            <a:normAutofit fontScale="25000" lnSpcReduction="20000"/>
          </a:bodyPr>
          <a:lstStyle/>
          <a:p>
            <a:pPr marL="179388" indent="-179388">
              <a:buNone/>
            </a:pPr>
            <a:r>
              <a:rPr lang="fi-FI" altLang="fi-FI" sz="7200" b="1" dirty="0"/>
              <a:t>   KEHITYS SATAKUNTA VS. KOKO MAA KESKIMÄÄRIN </a:t>
            </a:r>
          </a:p>
          <a:p>
            <a:pPr marL="179388" indent="-179388">
              <a:buNone/>
            </a:pPr>
            <a:r>
              <a:rPr lang="fi-FI" altLang="fi-FI" sz="7200" b="1" dirty="0"/>
              <a:t>	HEINÄ</a:t>
            </a:r>
            <a:r>
              <a:rPr lang="en-GB" altLang="fi-FI" sz="7200" b="1" dirty="0"/>
              <a:t>−JOULUK</a:t>
            </a:r>
            <a:r>
              <a:rPr lang="fi-FI" altLang="fi-FI" sz="7200" b="1" dirty="0"/>
              <a:t>UUSSA 2020 (SATAKUNTA ALLEVIIVATTU, JOS PAREMPI):</a:t>
            </a:r>
          </a:p>
          <a:p>
            <a:pPr marL="179388" indent="-179388">
              <a:buNone/>
            </a:pPr>
            <a:endParaRPr lang="fi-FI" altLang="fi-FI" sz="3700" dirty="0"/>
          </a:p>
          <a:p>
            <a:pPr lvl="1">
              <a:buFont typeface="Wingdings" panose="05000000000000000000" pitchFamily="2" charset="2"/>
              <a:buChar char="§"/>
            </a:pPr>
            <a:r>
              <a:rPr lang="fi-FI" altLang="fi-FI" sz="5200" b="1" u="sng" dirty="0"/>
              <a:t>Kaikki toimialat yhteensä </a:t>
            </a:r>
            <a:r>
              <a:rPr lang="fi-FI" altLang="fi-FI" sz="5200" u="sng" dirty="0"/>
              <a:t>(Satakunta -3,4 % / Koko maa -3,9 %)</a:t>
            </a:r>
          </a:p>
          <a:p>
            <a:pPr lvl="1">
              <a:buFont typeface="Wingdings" panose="05000000000000000000" pitchFamily="2" charset="2"/>
              <a:buChar char="§"/>
            </a:pPr>
            <a:endParaRPr lang="fi-FI" altLang="fi-FI" sz="5200" u="sng" dirty="0"/>
          </a:p>
          <a:p>
            <a:pPr lvl="1">
              <a:buFont typeface="Wingdings" panose="05000000000000000000" pitchFamily="2" charset="2"/>
              <a:buChar char="§"/>
            </a:pPr>
            <a:r>
              <a:rPr lang="fi-FI" altLang="fi-FI" sz="5200" b="1" dirty="0"/>
              <a:t>Teollisuus yhteensä </a:t>
            </a:r>
            <a:r>
              <a:rPr lang="fi-FI" altLang="fi-FI" sz="5200" dirty="0"/>
              <a:t>(Satakunta -5,6 % / Koko maa -5,3 %)</a:t>
            </a:r>
          </a:p>
          <a:p>
            <a:pPr lvl="1">
              <a:buFont typeface="Wingdings" panose="05000000000000000000" pitchFamily="2" charset="2"/>
              <a:buChar char="§"/>
            </a:pPr>
            <a:endParaRPr lang="fi-FI" altLang="fi-FI" sz="5200" b="1" dirty="0"/>
          </a:p>
          <a:p>
            <a:pPr lvl="1">
              <a:buFont typeface="Wingdings" panose="05000000000000000000" pitchFamily="2" charset="2"/>
              <a:buChar char="§"/>
            </a:pPr>
            <a:r>
              <a:rPr lang="fi-FI" altLang="fi-FI" sz="5200" b="1" dirty="0"/>
              <a:t>Elintarviketeollisuus </a:t>
            </a:r>
            <a:r>
              <a:rPr lang="fi-FI" altLang="fi-FI" sz="5200" dirty="0"/>
              <a:t>(Satakunta -1,0 % / Koko maa -1,0 %)</a:t>
            </a:r>
          </a:p>
          <a:p>
            <a:pPr lvl="1">
              <a:buFont typeface="Wingdings" panose="05000000000000000000" pitchFamily="2" charset="2"/>
              <a:buChar char="§"/>
            </a:pPr>
            <a:endParaRPr lang="fi-FI" altLang="fi-FI" sz="5200" dirty="0"/>
          </a:p>
          <a:p>
            <a:pPr lvl="1">
              <a:buFont typeface="Wingdings" panose="05000000000000000000" pitchFamily="2" charset="2"/>
              <a:buChar char="§"/>
            </a:pPr>
            <a:r>
              <a:rPr lang="fi-FI" altLang="fi-FI" sz="5200" b="1" dirty="0"/>
              <a:t>Metsäteollisuus</a:t>
            </a:r>
            <a:r>
              <a:rPr lang="fi-FI" altLang="fi-FI" sz="5200" dirty="0"/>
              <a:t> (Satakunta -20,3 % / Koko maa -10,3 %)</a:t>
            </a:r>
          </a:p>
          <a:p>
            <a:pPr lvl="1">
              <a:buFont typeface="Wingdings" panose="05000000000000000000" pitchFamily="2" charset="2"/>
              <a:buChar char="§"/>
            </a:pPr>
            <a:endParaRPr lang="fi-FI" altLang="fi-FI" sz="5200" dirty="0"/>
          </a:p>
          <a:p>
            <a:pPr lvl="1">
              <a:buFont typeface="Wingdings" panose="05000000000000000000" pitchFamily="2" charset="2"/>
              <a:buChar char="§"/>
            </a:pPr>
            <a:r>
              <a:rPr lang="fi-FI" altLang="fi-FI" sz="5200" b="1" dirty="0"/>
              <a:t>Kemikaalien sekä kumi- ja muovituotteiden valmistus</a:t>
            </a:r>
            <a:r>
              <a:rPr lang="fi-FI" altLang="fi-FI" sz="5200" dirty="0"/>
              <a:t> (Satakunta -5,6 % / Koko maa 0,6 %)</a:t>
            </a:r>
          </a:p>
          <a:p>
            <a:pPr lvl="1">
              <a:buFont typeface="Wingdings" panose="05000000000000000000" pitchFamily="2" charset="2"/>
              <a:buChar char="§"/>
            </a:pPr>
            <a:endParaRPr lang="fi-FI" altLang="fi-FI" sz="5200" dirty="0"/>
          </a:p>
          <a:p>
            <a:pPr lvl="1">
              <a:buFont typeface="Wingdings" panose="05000000000000000000" pitchFamily="2" charset="2"/>
              <a:buChar char="§"/>
            </a:pPr>
            <a:r>
              <a:rPr lang="fi-FI" altLang="fi-FI" sz="5200" b="1" u="sng" dirty="0"/>
              <a:t>Teknologiateollisuus yhteensä sis. telakat </a:t>
            </a:r>
            <a:r>
              <a:rPr lang="fi-FI" altLang="fi-FI" sz="5200" dirty="0"/>
              <a:t>(</a:t>
            </a:r>
            <a:r>
              <a:rPr lang="fi-FI" altLang="fi-FI" sz="5200" u="sng" dirty="0"/>
              <a:t>Satakunta 0,8 % / Koko maa -0,7 %) </a:t>
            </a:r>
          </a:p>
          <a:p>
            <a:pPr lvl="2">
              <a:buFont typeface="Wingdings" panose="05000000000000000000" pitchFamily="2" charset="2"/>
              <a:buChar char="Ä"/>
            </a:pPr>
            <a:r>
              <a:rPr lang="fi-FI" altLang="fi-FI" sz="5200" b="1" u="sng" dirty="0"/>
              <a:t>Metallien jalostus</a:t>
            </a:r>
            <a:r>
              <a:rPr lang="fi-FI" altLang="fi-FI" sz="5200" u="sng" dirty="0"/>
              <a:t> (Satakunta 1,5 % / Koko maa -2,6 %)</a:t>
            </a:r>
          </a:p>
          <a:p>
            <a:pPr lvl="2">
              <a:buFont typeface="Wingdings" panose="05000000000000000000" pitchFamily="2" charset="2"/>
              <a:buChar char="Ä"/>
            </a:pPr>
            <a:r>
              <a:rPr lang="fi-FI" altLang="fi-FI" sz="5200" b="1" dirty="0"/>
              <a:t>Metallituotteiden valmistus </a:t>
            </a:r>
            <a:r>
              <a:rPr lang="fi-FI" altLang="fi-FI" sz="5200" dirty="0"/>
              <a:t>(Satakunta -7,8 % / Koko maa -2,9 %)</a:t>
            </a:r>
          </a:p>
          <a:p>
            <a:pPr lvl="2">
              <a:buFont typeface="Wingdings" panose="05000000000000000000" pitchFamily="2" charset="2"/>
              <a:buChar char="Ä"/>
            </a:pPr>
            <a:r>
              <a:rPr lang="fi-FI" altLang="fi-FI" sz="5200" b="1" dirty="0"/>
              <a:t>Koneiden ja laitteiden valmistus </a:t>
            </a:r>
            <a:r>
              <a:rPr lang="fi-FI" altLang="fi-FI" sz="5200" dirty="0"/>
              <a:t>(Satakunta -11,2 % / Koko maa -6,0 %)</a:t>
            </a:r>
          </a:p>
          <a:p>
            <a:pPr lvl="2">
              <a:buFont typeface="Wingdings" panose="05000000000000000000" pitchFamily="2" charset="2"/>
              <a:buChar char="Ä"/>
            </a:pPr>
            <a:r>
              <a:rPr lang="fi-FI" altLang="fi-FI" sz="5200" b="1" dirty="0"/>
              <a:t>Elektroniikka- ja sähkötuotteiden valmistus </a:t>
            </a:r>
            <a:r>
              <a:rPr lang="fi-FI" altLang="fi-FI" sz="5200" dirty="0"/>
              <a:t>(Satakunta -9,9 % / Koko maa 5,1 %)</a:t>
            </a:r>
            <a:endParaRPr lang="fi-FI" altLang="fi-FI" sz="5200" b="1" dirty="0"/>
          </a:p>
          <a:p>
            <a:pPr lvl="1">
              <a:buFont typeface="Wingdings" panose="05000000000000000000" pitchFamily="2" charset="2"/>
              <a:buChar char="§"/>
            </a:pPr>
            <a:endParaRPr lang="fi-FI" altLang="fi-FI" sz="1300" dirty="0"/>
          </a:p>
          <a:p>
            <a:pPr lvl="1">
              <a:lnSpc>
                <a:spcPct val="70000"/>
              </a:lnSpc>
              <a:spcBef>
                <a:spcPct val="40000"/>
              </a:spcBef>
              <a:buFont typeface="Wingdings" panose="05000000000000000000" pitchFamily="2" charset="2"/>
              <a:buChar char="§"/>
            </a:pPr>
            <a:endParaRPr lang="fi-FI" altLang="fi-FI" sz="1300" dirty="0"/>
          </a:p>
          <a:p>
            <a:pPr lvl="2">
              <a:buFont typeface="Wingdings" panose="05000000000000000000" pitchFamily="2" charset="2"/>
              <a:buChar char="Ä"/>
            </a:pPr>
            <a:endParaRPr lang="fi-FI" altLang="fi-FI" sz="1300" dirty="0"/>
          </a:p>
          <a:p>
            <a:pPr lvl="1">
              <a:buFont typeface="Wingdings" panose="05000000000000000000" pitchFamily="2" charset="2"/>
              <a:buChar char="§"/>
            </a:pPr>
            <a:endParaRPr lang="fi-FI" altLang="fi-FI" sz="1300" dirty="0"/>
          </a:p>
          <a:p>
            <a:pPr lvl="1">
              <a:buFont typeface="Wingdings" panose="05000000000000000000" pitchFamily="2" charset="2"/>
              <a:buChar char="§"/>
            </a:pPr>
            <a:endParaRPr lang="fi-FI" altLang="fi-FI" sz="1300" dirty="0"/>
          </a:p>
          <a:p>
            <a:pPr lvl="1">
              <a:lnSpc>
                <a:spcPct val="70000"/>
              </a:lnSpc>
              <a:spcBef>
                <a:spcPct val="40000"/>
              </a:spcBef>
              <a:buFont typeface="Wingdings" panose="05000000000000000000" pitchFamily="2" charset="2"/>
              <a:buChar char="§"/>
            </a:pPr>
            <a:endParaRPr lang="fi-FI" altLang="fi-FI" sz="1300" dirty="0"/>
          </a:p>
          <a:p>
            <a:pPr lvl="1">
              <a:lnSpc>
                <a:spcPct val="70000"/>
              </a:lnSpc>
              <a:spcBef>
                <a:spcPct val="40000"/>
              </a:spcBef>
              <a:buFont typeface="Wingdings" panose="05000000000000000000" pitchFamily="2" charset="2"/>
              <a:buChar char="§"/>
            </a:pPr>
            <a:endParaRPr lang="fi-FI" altLang="fi-FI" sz="1300" dirty="0"/>
          </a:p>
          <a:p>
            <a:pPr lvl="1">
              <a:lnSpc>
                <a:spcPct val="70000"/>
              </a:lnSpc>
              <a:spcBef>
                <a:spcPct val="40000"/>
              </a:spcBef>
              <a:buFont typeface="Wingdings" panose="05000000000000000000" pitchFamily="2" charset="2"/>
              <a:buChar char="§"/>
            </a:pPr>
            <a:endParaRPr lang="fi-FI" altLang="fi-FI" sz="1300" dirty="0"/>
          </a:p>
          <a:p>
            <a:pPr lvl="1">
              <a:lnSpc>
                <a:spcPct val="70000"/>
              </a:lnSpc>
              <a:spcBef>
                <a:spcPct val="40000"/>
              </a:spcBef>
              <a:buFont typeface="Wingdings" panose="05000000000000000000" pitchFamily="2" charset="2"/>
              <a:buChar char="§"/>
            </a:pPr>
            <a:endParaRPr lang="fi-FI" altLang="fi-FI" sz="1300" dirty="0"/>
          </a:p>
          <a:p>
            <a:pPr lvl="1">
              <a:lnSpc>
                <a:spcPct val="70000"/>
              </a:lnSpc>
              <a:spcBef>
                <a:spcPct val="40000"/>
              </a:spcBef>
              <a:buFont typeface="Wingdings" panose="05000000000000000000" pitchFamily="2" charset="2"/>
              <a:buChar char="§"/>
            </a:pPr>
            <a:endParaRPr lang="fi-FI" altLang="fi-FI" sz="1300" dirty="0"/>
          </a:p>
          <a:p>
            <a:pPr lvl="1">
              <a:lnSpc>
                <a:spcPct val="70000"/>
              </a:lnSpc>
              <a:spcBef>
                <a:spcPct val="40000"/>
              </a:spcBef>
              <a:buFont typeface="Wingdings" panose="05000000000000000000" pitchFamily="2" charset="2"/>
              <a:buChar char="§"/>
            </a:pPr>
            <a:endParaRPr lang="fi-FI" altLang="fi-FI" sz="1400" dirty="0"/>
          </a:p>
          <a:p>
            <a:pPr lvl="1">
              <a:buFont typeface="Wingdings" panose="05000000000000000000" pitchFamily="2" charset="2"/>
              <a:buChar char="§"/>
            </a:pPr>
            <a:endParaRPr lang="fi-FI" altLang="fi-FI" sz="1000" dirty="0"/>
          </a:p>
          <a:p>
            <a:pPr lvl="1">
              <a:buFont typeface="Wingdings" panose="05000000000000000000" pitchFamily="2" charset="2"/>
              <a:buNone/>
            </a:pPr>
            <a:endParaRPr lang="fi-FI" altLang="fi-FI" sz="900" dirty="0"/>
          </a:p>
          <a:p>
            <a:pPr lvl="1">
              <a:buFont typeface="Wingdings" panose="05000000000000000000" pitchFamily="2" charset="2"/>
              <a:buChar char="§"/>
            </a:pPr>
            <a:endParaRPr lang="fi-FI" altLang="fi-FI" sz="900" dirty="0"/>
          </a:p>
          <a:p>
            <a:pPr marL="179388" indent="-179388">
              <a:spcBef>
                <a:spcPct val="40000"/>
              </a:spcBef>
            </a:pPr>
            <a:endParaRPr lang="fi-FI" altLang="fi-FI" sz="200" dirty="0"/>
          </a:p>
          <a:p>
            <a:pPr marL="179388" indent="-179388">
              <a:spcBef>
                <a:spcPct val="40000"/>
              </a:spcBef>
            </a:pPr>
            <a:endParaRPr lang="fi-FI" altLang="fi-FI" sz="200" dirty="0"/>
          </a:p>
          <a:p>
            <a:pPr marL="179388" indent="-179388">
              <a:spcBef>
                <a:spcPct val="40000"/>
              </a:spcBef>
            </a:pPr>
            <a:endParaRPr lang="fi-FI" altLang="fi-FI" sz="200" dirty="0"/>
          </a:p>
          <a:p>
            <a:pPr marL="179388" indent="-179388"/>
            <a:endParaRPr lang="fi-FI" altLang="fi-FI" dirty="0"/>
          </a:p>
          <a:p>
            <a:pPr marL="179388" indent="-179388"/>
            <a:endParaRPr lang="fi-FI" altLang="fi-FI" dirty="0"/>
          </a:p>
          <a:p>
            <a:pPr marL="179388" indent="-179388">
              <a:buNone/>
            </a:pPr>
            <a:endParaRPr lang="fi-FI" altLang="fi-FI" dirty="0"/>
          </a:p>
          <a:p>
            <a:pPr marL="179388" indent="-179388">
              <a:buNone/>
            </a:pPr>
            <a:endParaRPr lang="fi-FI" altLang="fi-FI" dirty="0"/>
          </a:p>
          <a:p>
            <a:pPr marL="179388" indent="-179388">
              <a:buNone/>
            </a:pPr>
            <a:endParaRPr lang="fi-FI" altLang="fi-FI" dirty="0"/>
          </a:p>
          <a:p>
            <a:pPr marL="179388" indent="-179388"/>
            <a:endParaRPr lang="fi-FI" altLang="fi-FI" dirty="0"/>
          </a:p>
          <a:p>
            <a:pPr marL="179388" indent="-179388"/>
            <a:endParaRPr lang="fi-FI" altLang="fi-FI" dirty="0"/>
          </a:p>
          <a:p>
            <a:pPr marL="179388" indent="-179388">
              <a:buNone/>
            </a:pPr>
            <a:r>
              <a:rPr lang="fi-FI" altLang="fi-FI" dirty="0"/>
              <a:t>	</a:t>
            </a:r>
          </a:p>
          <a:p>
            <a:pPr marL="179388" indent="-179388">
              <a:buNone/>
            </a:pPr>
            <a:endParaRPr lang="fi-FI" altLang="fi-FI" dirty="0"/>
          </a:p>
          <a:p>
            <a:pPr marL="179388" indent="-179388">
              <a:buNone/>
            </a:pPr>
            <a:endParaRPr lang="fi-FI" altLang="fi-FI" dirty="0"/>
          </a:p>
        </p:txBody>
      </p:sp>
      <p:sp>
        <p:nvSpPr>
          <p:cNvPr id="10" name="Rectangle 2">
            <a:extLst>
              <a:ext uri="{FF2B5EF4-FFF2-40B4-BE49-F238E27FC236}">
                <a16:creationId xmlns:a16="http://schemas.microsoft.com/office/drawing/2014/main" id="{B44C9604-B0D6-4399-9C0A-731977A835F8}"/>
              </a:ext>
            </a:extLst>
          </p:cNvPr>
          <p:cNvSpPr txBox="1">
            <a:spLocks noChangeArrowheads="1"/>
          </p:cNvSpPr>
          <p:nvPr/>
        </p:nvSpPr>
        <p:spPr>
          <a:xfrm>
            <a:off x="1170660" y="136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fi-FI" sz="2700" b="1" cap="all" spc="-50" dirty="0">
                <a:solidFill>
                  <a:srgbClr val="0070C0"/>
                </a:solidFill>
                <a:effectLst>
                  <a:outerShdw blurRad="38100" dist="38100" dir="2700000" algn="tl">
                    <a:srgbClr val="000000">
                      <a:alpha val="43137"/>
                    </a:srgbClr>
                  </a:outerShdw>
                </a:effectLst>
              </a:rPr>
              <a:t>Satakunnan </a:t>
            </a:r>
            <a:r>
              <a:rPr lang="en-GB" altLang="fi-FI" sz="2700" b="1" cap="all" spc="-50" dirty="0" err="1">
                <a:solidFill>
                  <a:srgbClr val="0070C0"/>
                </a:solidFill>
                <a:effectLst>
                  <a:outerShdw blurRad="38100" dist="38100" dir="2700000" algn="tl">
                    <a:srgbClr val="000000">
                      <a:alpha val="43137"/>
                    </a:srgbClr>
                  </a:outerShdw>
                </a:effectLst>
              </a:rPr>
              <a:t>talouskehitys</a:t>
            </a:r>
            <a:r>
              <a:rPr lang="en-GB" altLang="fi-FI" sz="2700" b="1" cap="all" spc="-50" dirty="0">
                <a:solidFill>
                  <a:srgbClr val="0070C0"/>
                </a:solidFill>
                <a:effectLst>
                  <a:outerShdw blurRad="38100" dist="38100" dir="2700000" algn="tl">
                    <a:srgbClr val="000000">
                      <a:alpha val="43137"/>
                    </a:srgbClr>
                  </a:outerShdw>
                </a:effectLst>
              </a:rPr>
              <a:t> </a:t>
            </a:r>
            <a:r>
              <a:rPr lang="en-GB" altLang="fi-FI" sz="2700" b="1" cap="all" spc="-50" dirty="0" err="1">
                <a:solidFill>
                  <a:srgbClr val="0070C0"/>
                </a:solidFill>
                <a:effectLst>
                  <a:outerShdw blurRad="38100" dist="38100" dir="2700000" algn="tl">
                    <a:srgbClr val="000000">
                      <a:alpha val="43137"/>
                    </a:srgbClr>
                  </a:outerShdw>
                </a:effectLst>
              </a:rPr>
              <a:t>heinä−joulukuu</a:t>
            </a:r>
            <a:r>
              <a:rPr lang="en-GB" altLang="fi-FI" sz="2700" b="1" cap="all" spc="-50" dirty="0">
                <a:solidFill>
                  <a:srgbClr val="0070C0"/>
                </a:solidFill>
                <a:effectLst>
                  <a:outerShdw blurRad="38100" dist="38100" dir="2700000" algn="tl">
                    <a:srgbClr val="000000">
                      <a:alpha val="43137"/>
                    </a:srgbClr>
                  </a:outerShdw>
                </a:effectLst>
              </a:rPr>
              <a:t> 2020:</a:t>
            </a:r>
          </a:p>
          <a:p>
            <a:r>
              <a:rPr lang="fi-FI" altLang="fi-FI" sz="2700" b="1" cap="all" spc="-50" dirty="0">
                <a:solidFill>
                  <a:srgbClr val="0070C0"/>
                </a:solidFill>
                <a:effectLst>
                  <a:outerShdw blurRad="38100" dist="38100" dir="2700000" algn="tl">
                    <a:srgbClr val="000000">
                      <a:alpha val="43137"/>
                    </a:srgbClr>
                  </a:outerShdw>
                </a:effectLst>
              </a:rPr>
              <a:t>KEHITYS SATAKUNTA VS. KOKO MAA KESKIMÄÄRIN </a:t>
            </a:r>
          </a:p>
          <a:p>
            <a:endParaRPr lang="en-US" altLang="fi-FI" sz="2700" b="1" cap="all" spc="-50" dirty="0">
              <a:solidFill>
                <a:srgbClr val="0070C0"/>
              </a:solidFill>
              <a:effectLst>
                <a:outerShdw blurRad="38100" dist="38100" dir="2700000" algn="tl">
                  <a:srgbClr val="000000">
                    <a:alpha val="43137"/>
                  </a:srgbClr>
                </a:outerShdw>
              </a:effectLst>
            </a:endParaRPr>
          </a:p>
        </p:txBody>
      </p:sp>
      <p:sp>
        <p:nvSpPr>
          <p:cNvPr id="5" name="Rectangle 2">
            <a:extLst>
              <a:ext uri="{FF2B5EF4-FFF2-40B4-BE49-F238E27FC236}">
                <a16:creationId xmlns:a16="http://schemas.microsoft.com/office/drawing/2014/main" id="{86498561-5533-4264-B7D4-DCFD99C01A0C}"/>
              </a:ext>
            </a:extLst>
          </p:cNvPr>
          <p:cNvSpPr>
            <a:spLocks noGrp="1" noChangeArrowheads="1"/>
          </p:cNvSpPr>
          <p:nvPr>
            <p:ph type="title"/>
          </p:nvPr>
        </p:nvSpPr>
        <p:spPr>
          <a:xfrm>
            <a:off x="1254443" y="1004316"/>
            <a:ext cx="7197725" cy="719138"/>
          </a:xfrm>
        </p:spPr>
        <p:txBody>
          <a:bodyPr/>
          <a:lstStyle/>
          <a:p>
            <a:r>
              <a:rPr lang="fi-FI" altLang="fi-FI" sz="2200" dirty="0"/>
              <a:t>Liikevaihdon toimialoittainen kehitys Satakunnassa</a:t>
            </a:r>
            <a:endParaRPr lang="en-US" altLang="fi-FI" sz="2200" dirty="0"/>
          </a:p>
        </p:txBody>
      </p:sp>
      <p:pic>
        <p:nvPicPr>
          <p:cNvPr id="3" name="Picture 2">
            <a:extLst>
              <a:ext uri="{FF2B5EF4-FFF2-40B4-BE49-F238E27FC236}">
                <a16:creationId xmlns:a16="http://schemas.microsoft.com/office/drawing/2014/main" id="{1A0BC3C7-7696-4284-A895-3C02E7EF1F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64842" y="1888401"/>
            <a:ext cx="4632653" cy="3081197"/>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4D88758-6F26-4E0F-8C14-550F5C0188B8}" type="slidenum">
              <a:rPr kumimoji="0" lang="fi-FI" altLang="fi-FI"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fi-FI" altLang="fi-FI"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1411869"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Satakunnan </a:t>
            </a:r>
            <a:r>
              <a:rPr kumimoji="0" lang="en-GB" altLang="fi-FI" sz="2700" b="1" i="0" u="none" strike="noStrike" kern="1200" cap="all" spc="-50" normalizeH="0" baseline="0" noProof="0" dirty="0" err="1">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talouskehitys</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r>
              <a:rPr lang="en-GB" altLang="fi-FI" sz="2700" b="1" cap="all" spc="-50" dirty="0" err="1">
                <a:solidFill>
                  <a:srgbClr val="0070C0"/>
                </a:solidFill>
                <a:effectLst>
                  <a:outerShdw blurRad="38100" dist="38100" dir="2700000" algn="tl">
                    <a:srgbClr val="000000">
                      <a:alpha val="43137"/>
                    </a:srgbClr>
                  </a:outerShdw>
                </a:effectLst>
              </a:rPr>
              <a:t>heinä−joulukuu</a:t>
            </a:r>
            <a:r>
              <a:rPr lang="en-GB" altLang="fi-FI" sz="2700" b="1" cap="all" spc="-50" dirty="0">
                <a:solidFill>
                  <a:srgbClr val="0070C0"/>
                </a:solidFill>
                <a:effectLst>
                  <a:outerShdw blurRad="38100" dist="38100" dir="2700000" algn="tl">
                    <a:srgbClr val="000000">
                      <a:alpha val="43137"/>
                    </a:srgbClr>
                  </a:outerShdw>
                </a:effectLst>
              </a:rPr>
              <a:t> 2020</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p>
          <a:p>
            <a:pPr marL="179388" indent="-179388"/>
            <a:r>
              <a:rPr lang="fi-FI" altLang="fi-FI" sz="2700" b="1" cap="all" spc="-50" dirty="0">
                <a:solidFill>
                  <a:srgbClr val="0070C0"/>
                </a:solidFill>
                <a:effectLst>
                  <a:outerShdw blurRad="38100" dist="38100" dir="2700000" algn="tl">
                    <a:srgbClr val="000000">
                      <a:alpha val="43137"/>
                    </a:srgbClr>
                  </a:outerShdw>
                </a:effectLst>
                <a:latin typeface="Calibri Light" panose="020F0302020204030204"/>
              </a:rPr>
              <a:t>KEHITYS SATAKUNTA VS. KOKO MAA KESKIMÄÄRIN </a:t>
            </a:r>
          </a:p>
        </p:txBody>
      </p:sp>
      <p:pic>
        <p:nvPicPr>
          <p:cNvPr id="46" name="Picture 45">
            <a:extLst>
              <a:ext uri="{FF2B5EF4-FFF2-40B4-BE49-F238E27FC236}">
                <a16:creationId xmlns:a16="http://schemas.microsoft.com/office/drawing/2014/main" id="{17C23CC9-6641-4C58-8FFB-97984EBF625B}"/>
              </a:ext>
            </a:extLst>
          </p:cNvPr>
          <p:cNvPicPr>
            <a:picLocks noChangeAspect="1"/>
          </p:cNvPicPr>
          <p:nvPr/>
        </p:nvPicPr>
        <p:blipFill>
          <a:blip r:embed="rId2"/>
          <a:stretch>
            <a:fillRect/>
          </a:stretch>
        </p:blipFill>
        <p:spPr>
          <a:xfrm>
            <a:off x="9874405" y="237820"/>
            <a:ext cx="2044173" cy="534499"/>
          </a:xfrm>
          <a:prstGeom prst="rect">
            <a:avLst/>
          </a:prstGeom>
        </p:spPr>
      </p:pic>
      <p:sp>
        <p:nvSpPr>
          <p:cNvPr id="41" name="Rectangle 3">
            <a:extLst>
              <a:ext uri="{FF2B5EF4-FFF2-40B4-BE49-F238E27FC236}">
                <a16:creationId xmlns:a16="http://schemas.microsoft.com/office/drawing/2014/main" id="{B791F6EB-3ED6-4ED4-AA35-0A46E1A3A9C2}"/>
              </a:ext>
            </a:extLst>
          </p:cNvPr>
          <p:cNvSpPr txBox="1">
            <a:spLocks noChangeArrowheads="1"/>
          </p:cNvSpPr>
          <p:nvPr/>
        </p:nvSpPr>
        <p:spPr>
          <a:xfrm>
            <a:off x="510477" y="2256333"/>
            <a:ext cx="8280400" cy="451681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None/>
              <a:defRPr/>
            </a:pPr>
            <a:r>
              <a:rPr lang="fi-FI" altLang="fi-FI" sz="1800" b="1" dirty="0"/>
              <a:t>KEHITYS SATAKUNTA VS. KOKO MAA KESKIMÄÄRIN </a:t>
            </a:r>
          </a:p>
          <a:p>
            <a:pPr>
              <a:buFontTx/>
              <a:buNone/>
              <a:defRPr/>
            </a:pPr>
            <a:r>
              <a:rPr lang="fi-FI" altLang="fi-FI" sz="1800" b="1" dirty="0"/>
              <a:t>HEINÄ</a:t>
            </a:r>
            <a:r>
              <a:rPr lang="en-GB" altLang="fi-FI" sz="1800" b="1" dirty="0"/>
              <a:t>−JOULUK</a:t>
            </a:r>
            <a:r>
              <a:rPr lang="fi-FI" altLang="fi-FI" sz="1800" b="1" dirty="0"/>
              <a:t>UUSSA 2020:</a:t>
            </a:r>
          </a:p>
          <a:p>
            <a:pPr>
              <a:buFontTx/>
              <a:buNone/>
              <a:defRPr/>
            </a:pPr>
            <a:endParaRPr lang="fi-FI" altLang="fi-FI" sz="1800" dirty="0"/>
          </a:p>
          <a:p>
            <a:pPr lvl="1">
              <a:lnSpc>
                <a:spcPct val="70000"/>
              </a:lnSpc>
              <a:spcBef>
                <a:spcPct val="40000"/>
              </a:spcBef>
              <a:buFont typeface="Wingdings" pitchFamily="2" charset="2"/>
              <a:buChar char="§"/>
              <a:defRPr/>
            </a:pPr>
            <a:r>
              <a:rPr lang="fi-FI" altLang="fi-FI" sz="1300" b="1" dirty="0"/>
              <a:t>Rakentaminen </a:t>
            </a:r>
            <a:r>
              <a:rPr lang="fi-FI" altLang="fi-FI" sz="1300" dirty="0"/>
              <a:t>(Satakunta -1,5 % / Koko maa -1,5 %)</a:t>
            </a:r>
          </a:p>
          <a:p>
            <a:pPr marL="574675" lvl="1" indent="0">
              <a:lnSpc>
                <a:spcPct val="70000"/>
              </a:lnSpc>
              <a:spcBef>
                <a:spcPct val="40000"/>
              </a:spcBef>
              <a:buFont typeface="Arial" panose="020B0604020202020204" pitchFamily="34" charset="0"/>
              <a:buNone/>
              <a:defRPr/>
            </a:pPr>
            <a:endParaRPr lang="fi-FI" altLang="fi-FI" sz="1300" u="sng" dirty="0"/>
          </a:p>
          <a:p>
            <a:pPr lvl="1">
              <a:lnSpc>
                <a:spcPct val="70000"/>
              </a:lnSpc>
              <a:spcBef>
                <a:spcPct val="40000"/>
              </a:spcBef>
              <a:buFont typeface="Wingdings" pitchFamily="2" charset="2"/>
              <a:buChar char="§"/>
              <a:defRPr/>
            </a:pPr>
            <a:r>
              <a:rPr lang="fi-FI" altLang="fi-FI" sz="1300" b="1" u="sng" dirty="0"/>
              <a:t>Tukku- ja vähittäiskauppa </a:t>
            </a:r>
            <a:r>
              <a:rPr lang="fi-FI" altLang="fi-FI" sz="1300" u="sng" dirty="0"/>
              <a:t>(Satakunta 2,5 % / Koko maa 0,7 %)</a:t>
            </a:r>
          </a:p>
          <a:p>
            <a:pPr lvl="1">
              <a:lnSpc>
                <a:spcPct val="70000"/>
              </a:lnSpc>
              <a:spcBef>
                <a:spcPct val="40000"/>
              </a:spcBef>
              <a:buFont typeface="Wingdings" pitchFamily="2" charset="2"/>
              <a:buChar char="§"/>
              <a:defRPr/>
            </a:pPr>
            <a:endParaRPr lang="fi-FI" altLang="fi-FI" sz="1300" dirty="0"/>
          </a:p>
          <a:p>
            <a:pPr lvl="1">
              <a:lnSpc>
                <a:spcPct val="70000"/>
              </a:lnSpc>
              <a:spcBef>
                <a:spcPct val="40000"/>
              </a:spcBef>
              <a:buFont typeface="Wingdings" pitchFamily="2" charset="2"/>
              <a:buChar char="§"/>
              <a:defRPr/>
            </a:pPr>
            <a:r>
              <a:rPr lang="fi-FI" altLang="fi-FI" sz="1300" b="1" u="sng" dirty="0"/>
              <a:t>Majoitus- ja ravitsemistoiminta</a:t>
            </a:r>
            <a:r>
              <a:rPr lang="fi-FI" altLang="fi-FI" sz="1300" u="sng" dirty="0"/>
              <a:t> (Satakunta -12,7 % / Koko maa -26,5 %)</a:t>
            </a:r>
          </a:p>
          <a:p>
            <a:pPr lvl="1">
              <a:buFont typeface="Wingdings" pitchFamily="2" charset="2"/>
              <a:buChar char="§"/>
              <a:defRPr/>
            </a:pPr>
            <a:endParaRPr lang="fi-FI" altLang="fi-FI" sz="1300" u="sng" dirty="0"/>
          </a:p>
          <a:p>
            <a:pPr lvl="1">
              <a:lnSpc>
                <a:spcPct val="70000"/>
              </a:lnSpc>
              <a:spcBef>
                <a:spcPct val="40000"/>
              </a:spcBef>
              <a:buFont typeface="Wingdings" pitchFamily="2" charset="2"/>
              <a:buChar char="§"/>
              <a:defRPr/>
            </a:pPr>
            <a:r>
              <a:rPr lang="fi-FI" altLang="fi-FI" sz="1300" b="1" u="sng" dirty="0"/>
              <a:t>Liike-elämän palvelut </a:t>
            </a:r>
            <a:r>
              <a:rPr lang="fi-FI" altLang="fi-FI" sz="1300" u="sng" dirty="0"/>
              <a:t>(Satakunta -0,9 % / Koko maa -1,4 %)</a:t>
            </a:r>
          </a:p>
          <a:p>
            <a:pPr lvl="1">
              <a:lnSpc>
                <a:spcPct val="70000"/>
              </a:lnSpc>
              <a:spcBef>
                <a:spcPct val="40000"/>
              </a:spcBef>
              <a:buFont typeface="Wingdings" pitchFamily="2" charset="2"/>
              <a:buChar char="§"/>
              <a:defRPr/>
            </a:pPr>
            <a:endParaRPr lang="fi-FI" altLang="fi-FI" sz="1300" dirty="0"/>
          </a:p>
          <a:p>
            <a:pPr lvl="1">
              <a:lnSpc>
                <a:spcPct val="70000"/>
              </a:lnSpc>
              <a:spcBef>
                <a:spcPct val="40000"/>
              </a:spcBef>
              <a:buFont typeface="Wingdings" pitchFamily="2" charset="2"/>
              <a:buChar char="§"/>
              <a:defRPr/>
            </a:pPr>
            <a:r>
              <a:rPr lang="fi-FI" altLang="fi-FI" sz="1300" b="1" u="sng" dirty="0"/>
              <a:t>Luovat alat (kulttuuri- ja käsityöalat)</a:t>
            </a:r>
            <a:r>
              <a:rPr lang="fi-FI" altLang="fi-FI" sz="1300" u="sng" dirty="0"/>
              <a:t> (Satakunta  0,3 % / Koko maa -5,3 %)</a:t>
            </a:r>
          </a:p>
          <a:p>
            <a:pPr lvl="1">
              <a:lnSpc>
                <a:spcPct val="70000"/>
              </a:lnSpc>
              <a:spcBef>
                <a:spcPct val="40000"/>
              </a:spcBef>
              <a:buFont typeface="Wingdings" pitchFamily="2" charset="2"/>
              <a:buChar char="§"/>
              <a:defRPr/>
            </a:pPr>
            <a:endParaRPr lang="fi-FI" altLang="fi-FI" sz="1300" dirty="0"/>
          </a:p>
          <a:p>
            <a:pPr lvl="1">
              <a:buFont typeface="Wingdings" pitchFamily="2" charset="2"/>
              <a:buChar char="§"/>
              <a:defRPr/>
            </a:pPr>
            <a:endParaRPr lang="fi-FI" altLang="fi-FI" sz="1300" dirty="0"/>
          </a:p>
          <a:p>
            <a:pPr lvl="1">
              <a:buFont typeface="Wingdings" pitchFamily="2" charset="2"/>
              <a:buChar char="§"/>
              <a:defRPr/>
            </a:pPr>
            <a:endParaRPr lang="fi-FI" altLang="fi-FI" sz="1500" dirty="0"/>
          </a:p>
          <a:p>
            <a:pPr lvl="1">
              <a:buFont typeface="Wingdings" pitchFamily="2" charset="2"/>
              <a:buNone/>
              <a:defRPr/>
            </a:pPr>
            <a:endParaRPr lang="fi-FI" altLang="fi-FI" sz="1500" b="1" dirty="0"/>
          </a:p>
          <a:p>
            <a:pPr lvl="1">
              <a:buFont typeface="Wingdings" pitchFamily="2" charset="2"/>
              <a:buChar char="§"/>
              <a:defRPr/>
            </a:pPr>
            <a:endParaRPr lang="fi-FI" altLang="fi-FI" sz="2100" b="1" dirty="0"/>
          </a:p>
          <a:p>
            <a:pPr lvl="1">
              <a:buFont typeface="Wingdings" pitchFamily="2" charset="2"/>
              <a:buChar char="§"/>
              <a:defRPr/>
            </a:pPr>
            <a:endParaRPr lang="fi-FI" altLang="fi-FI" sz="2100" b="1" dirty="0"/>
          </a:p>
          <a:p>
            <a:pPr lvl="1">
              <a:spcBef>
                <a:spcPct val="40000"/>
              </a:spcBef>
              <a:buFont typeface="Wingdings" pitchFamily="2" charset="2"/>
              <a:buChar char="§"/>
              <a:defRPr/>
            </a:pPr>
            <a:endParaRPr lang="fi-FI" altLang="fi-FI" sz="4400" dirty="0"/>
          </a:p>
          <a:p>
            <a:pPr lvl="1">
              <a:buFont typeface="Wingdings" pitchFamily="2" charset="2"/>
              <a:buChar char="§"/>
              <a:defRPr/>
            </a:pPr>
            <a:endParaRPr lang="fi-FI" altLang="fi-FI" sz="2600" dirty="0"/>
          </a:p>
          <a:p>
            <a:pPr lvl="1">
              <a:buFont typeface="Wingdings" pitchFamily="2" charset="2"/>
              <a:buChar char="§"/>
              <a:defRPr/>
            </a:pPr>
            <a:endParaRPr lang="fi-FI" altLang="fi-FI" sz="4400" dirty="0"/>
          </a:p>
          <a:p>
            <a:pPr lvl="1">
              <a:buFont typeface="Wingdings" pitchFamily="2" charset="2"/>
              <a:buChar char="§"/>
              <a:defRPr/>
            </a:pPr>
            <a:endParaRPr lang="fi-FI" altLang="fi-FI" sz="4800" dirty="0"/>
          </a:p>
          <a:p>
            <a:pPr lvl="1">
              <a:buFont typeface="Wingdings" pitchFamily="2" charset="2"/>
              <a:buChar char="§"/>
              <a:defRPr/>
            </a:pPr>
            <a:endParaRPr lang="fi-FI" altLang="fi-FI" sz="5400" dirty="0"/>
          </a:p>
        </p:txBody>
      </p:sp>
      <p:sp>
        <p:nvSpPr>
          <p:cNvPr id="43" name="Rectangle 2">
            <a:extLst>
              <a:ext uri="{FF2B5EF4-FFF2-40B4-BE49-F238E27FC236}">
                <a16:creationId xmlns:a16="http://schemas.microsoft.com/office/drawing/2014/main" id="{F71F292C-C711-43ED-A704-5F2C97A3CC8A}"/>
              </a:ext>
            </a:extLst>
          </p:cNvPr>
          <p:cNvSpPr>
            <a:spLocks noGrp="1" noChangeArrowheads="1"/>
          </p:cNvSpPr>
          <p:nvPr>
            <p:ph type="title"/>
          </p:nvPr>
        </p:nvSpPr>
        <p:spPr>
          <a:xfrm>
            <a:off x="1985963" y="1165720"/>
            <a:ext cx="7197725" cy="719138"/>
          </a:xfrm>
        </p:spPr>
        <p:txBody>
          <a:bodyPr/>
          <a:lstStyle/>
          <a:p>
            <a:r>
              <a:rPr lang="fi-FI" altLang="fi-FI" sz="2200" dirty="0"/>
              <a:t>Liikevaihdon toimialoittainen kehitys Satakunnassa</a:t>
            </a:r>
            <a:endParaRPr lang="en-US" altLang="fi-FI" sz="2200" dirty="0"/>
          </a:p>
        </p:txBody>
      </p:sp>
      <p:pic>
        <p:nvPicPr>
          <p:cNvPr id="9" name="Picture 8" descr="A picture containing text, tree, outdoor, ground&#10;&#10;Description automatically generated">
            <a:extLst>
              <a:ext uri="{FF2B5EF4-FFF2-40B4-BE49-F238E27FC236}">
                <a16:creationId xmlns:a16="http://schemas.microsoft.com/office/drawing/2014/main" id="{6CC3C166-F8C3-4240-B685-BB4F9E4A05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50439" y="2306617"/>
            <a:ext cx="5009322" cy="3339548"/>
          </a:xfrm>
          <a:prstGeom prst="rect">
            <a:avLst/>
          </a:prstGeom>
        </p:spPr>
      </p:pic>
    </p:spTree>
    <p:extLst>
      <p:ext uri="{BB962C8B-B14F-4D97-AF65-F5344CB8AC3E}">
        <p14:creationId xmlns:p14="http://schemas.microsoft.com/office/powerpoint/2010/main" val="22429613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ctrTitle"/>
          </p:nvPr>
        </p:nvSpPr>
        <p:spPr>
          <a:xfrm>
            <a:off x="1611844" y="151770"/>
            <a:ext cx="7798445" cy="465993"/>
          </a:xfrm>
        </p:spPr>
        <p:txBody>
          <a:bodyPr>
            <a:noAutofit/>
          </a:bodyPr>
          <a:lstStyle/>
          <a:p>
            <a:r>
              <a:rPr lang="fi-FI" sz="3200" b="1" cap="all" dirty="0" err="1">
                <a:solidFill>
                  <a:srgbClr val="0070C0"/>
                </a:solidFill>
                <a:effectLst>
                  <a:outerShdw blurRad="38100" dist="38100" dir="2700000" algn="tl">
                    <a:srgbClr val="000000">
                      <a:alpha val="43137"/>
                    </a:srgbClr>
                  </a:outerShdw>
                </a:effectLst>
              </a:rPr>
              <a:t>satakunnaN</a:t>
            </a:r>
            <a:r>
              <a:rPr lang="fi-FI" sz="3200" b="1" cap="all" dirty="0">
                <a:solidFill>
                  <a:srgbClr val="0070C0"/>
                </a:solidFill>
                <a:effectLst>
                  <a:outerShdw blurRad="38100" dist="38100" dir="2700000" algn="tl">
                    <a:srgbClr val="000000">
                      <a:alpha val="43137"/>
                    </a:srgbClr>
                  </a:outerShdw>
                </a:effectLst>
              </a:rPr>
              <a:t> vahvuuksia: </a:t>
            </a:r>
            <a:r>
              <a:rPr lang="fi-FI" sz="3200" b="1" cap="all" dirty="0" err="1">
                <a:solidFill>
                  <a:srgbClr val="0070C0"/>
                </a:solidFill>
                <a:effectLst>
                  <a:outerShdw blurRad="38100" dist="38100" dir="2700000" algn="tl">
                    <a:srgbClr val="000000">
                      <a:alpha val="43137"/>
                    </a:srgbClr>
                  </a:outerShdw>
                </a:effectLst>
              </a:rPr>
              <a:t>vIENTI</a:t>
            </a:r>
            <a:endParaRPr lang="fi-FI" sz="3200" b="1" cap="all" dirty="0">
              <a:solidFill>
                <a:srgbClr val="0070C0"/>
              </a:solidFill>
              <a:effectLst>
                <a:outerShdw blurRad="38100" dist="38100" dir="2700000" algn="tl">
                  <a:srgbClr val="000000">
                    <a:alpha val="43137"/>
                  </a:srgbClr>
                </a:outerShdw>
              </a:effectLst>
            </a:endParaRPr>
          </a:p>
        </p:txBody>
      </p:sp>
      <p:sp>
        <p:nvSpPr>
          <p:cNvPr id="9" name="Tekstiruutu 8"/>
          <p:cNvSpPr txBox="1"/>
          <p:nvPr/>
        </p:nvSpPr>
        <p:spPr>
          <a:xfrm>
            <a:off x="10404050" y="3153399"/>
            <a:ext cx="307777" cy="1240400"/>
          </a:xfrm>
          <a:prstGeom prst="rect">
            <a:avLst/>
          </a:prstGeom>
          <a:noFill/>
        </p:spPr>
        <p:txBody>
          <a:bodyPr vert="vert270" wrap="square" rtlCol="0">
            <a:spAutoFit/>
          </a:bodyPr>
          <a:lstStyle/>
          <a:p>
            <a:r>
              <a:rPr lang="fi-FI" sz="800" dirty="0">
                <a:solidFill>
                  <a:prstClr val="black"/>
                </a:solidFill>
                <a:latin typeface="Calibri" panose="020F0502020204030204"/>
                <a:cs typeface="Arial" panose="020B0604020202020204" pitchFamily="34" charset="0"/>
              </a:rPr>
              <a:t>Tilastokeskus ja Tulli 2019</a:t>
            </a:r>
          </a:p>
        </p:txBody>
      </p:sp>
      <p:sp>
        <p:nvSpPr>
          <p:cNvPr id="42" name="Tekstiruutu 41"/>
          <p:cNvSpPr txBox="1"/>
          <p:nvPr/>
        </p:nvSpPr>
        <p:spPr>
          <a:xfrm>
            <a:off x="1661187" y="798059"/>
            <a:ext cx="8049685" cy="892552"/>
          </a:xfrm>
          <a:prstGeom prst="rect">
            <a:avLst/>
          </a:prstGeom>
          <a:noFill/>
          <a:ln>
            <a:noFill/>
          </a:ln>
          <a:effectLst>
            <a:outerShdw blurRad="76200" dir="13500000" sy="23000" kx="1200000" algn="br" rotWithShape="0">
              <a:prstClr val="black">
                <a:alpha val="20000"/>
              </a:prstClr>
            </a:outerShdw>
          </a:effectLst>
        </p:spPr>
        <p:txBody>
          <a:bodyPr wrap="square" rtlCol="0">
            <a:spAutoFit/>
          </a:bodyPr>
          <a:lstStyle/>
          <a:p>
            <a:pPr marL="285750" indent="-285750">
              <a:buFont typeface="Arial" panose="020B0604020202020204" pitchFamily="34" charset="0"/>
              <a:buChar char="•"/>
            </a:pPr>
            <a:endParaRPr lang="fi-FI" sz="1400" b="1" dirty="0">
              <a:solidFill>
                <a:prstClr val="black"/>
              </a:solidFill>
              <a:latin typeface="Calibri" panose="020F0502020204030204"/>
              <a:cs typeface="Arial" panose="020B0604020202020204" pitchFamily="34" charset="0"/>
            </a:endParaRPr>
          </a:p>
          <a:p>
            <a:endParaRPr lang="fi-FI" b="1" dirty="0">
              <a:solidFill>
                <a:prstClr val="black"/>
              </a:solidFill>
              <a:latin typeface="Calibri" panose="020F0502020204030204"/>
              <a:cs typeface="Arial" panose="020B0604020202020204" pitchFamily="34" charset="0"/>
            </a:endParaRPr>
          </a:p>
          <a:p>
            <a:pPr marL="285750" indent="-285750">
              <a:buFont typeface="Arial" panose="020B0604020202020204" pitchFamily="34" charset="0"/>
              <a:buChar char="•"/>
            </a:pPr>
            <a:endParaRPr lang="fi-FI" sz="2000" dirty="0">
              <a:solidFill>
                <a:prstClr val="black"/>
              </a:solidFill>
              <a:latin typeface="Calibri" panose="020F0502020204030204"/>
              <a:cs typeface="Arial" panose="020B0604020202020204" pitchFamily="34" charset="0"/>
            </a:endParaRPr>
          </a:p>
        </p:txBody>
      </p:sp>
      <p:sp>
        <p:nvSpPr>
          <p:cNvPr id="57" name="Suorakulmio 56"/>
          <p:cNvSpPr/>
          <p:nvPr/>
        </p:nvSpPr>
        <p:spPr>
          <a:xfrm>
            <a:off x="2380462" y="4227025"/>
            <a:ext cx="7544055" cy="1667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prstClr val="white"/>
              </a:solidFill>
              <a:latin typeface="Calibri"/>
            </a:endParaRPr>
          </a:p>
        </p:txBody>
      </p:sp>
      <p:sp>
        <p:nvSpPr>
          <p:cNvPr id="37" name="Tekstiruutu 36"/>
          <p:cNvSpPr txBox="1"/>
          <p:nvPr/>
        </p:nvSpPr>
        <p:spPr>
          <a:xfrm rot="16200000">
            <a:off x="9494497" y="4690935"/>
            <a:ext cx="2088866" cy="215444"/>
          </a:xfrm>
          <a:prstGeom prst="rect">
            <a:avLst/>
          </a:prstGeom>
          <a:noFill/>
        </p:spPr>
        <p:txBody>
          <a:bodyPr vert="horz" wrap="square" rtlCol="0">
            <a:spAutoFit/>
          </a:bodyPr>
          <a:lstStyle/>
          <a:p>
            <a:r>
              <a:rPr lang="fi-FI" sz="800" dirty="0">
                <a:solidFill>
                  <a:prstClr val="white">
                    <a:lumMod val="50000"/>
                  </a:prstClr>
                </a:solidFill>
                <a:latin typeface="Calibri" panose="020F0502020204030204"/>
                <a:cs typeface="Arial" panose="020B0604020202020204" pitchFamily="34" charset="0"/>
              </a:rPr>
              <a:t>                </a:t>
            </a:r>
          </a:p>
        </p:txBody>
      </p:sp>
      <p:pic>
        <p:nvPicPr>
          <p:cNvPr id="6" name="Picture 5" descr="A picture containing text, map&#10;&#10;Description automatically generated">
            <a:extLst>
              <a:ext uri="{FF2B5EF4-FFF2-40B4-BE49-F238E27FC236}">
                <a16:creationId xmlns:a16="http://schemas.microsoft.com/office/drawing/2014/main" id="{33E53337-0398-495C-A1E4-D7F434035AD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11843" y="617763"/>
            <a:ext cx="3996896" cy="5648817"/>
          </a:xfrm>
          <a:prstGeom prst="rect">
            <a:avLst/>
          </a:prstGeom>
        </p:spPr>
      </p:pic>
      <p:pic>
        <p:nvPicPr>
          <p:cNvPr id="3" name="Picture 2">
            <a:extLst>
              <a:ext uri="{FF2B5EF4-FFF2-40B4-BE49-F238E27FC236}">
                <a16:creationId xmlns:a16="http://schemas.microsoft.com/office/drawing/2014/main" id="{8BBFCEAC-9D28-46F7-A4AF-E89B82C36873}"/>
              </a:ext>
            </a:extLst>
          </p:cNvPr>
          <p:cNvPicPr>
            <a:picLocks noChangeAspect="1"/>
          </p:cNvPicPr>
          <p:nvPr/>
        </p:nvPicPr>
        <p:blipFill>
          <a:blip r:embed="rId3"/>
          <a:stretch>
            <a:fillRect/>
          </a:stretch>
        </p:blipFill>
        <p:spPr>
          <a:xfrm>
            <a:off x="5879976" y="1018893"/>
            <a:ext cx="4176464" cy="5165627"/>
          </a:xfrm>
          <a:prstGeom prst="rect">
            <a:avLst/>
          </a:prstGeom>
        </p:spPr>
      </p:pic>
    </p:spTree>
    <p:extLst>
      <p:ext uri="{BB962C8B-B14F-4D97-AF65-F5344CB8AC3E}">
        <p14:creationId xmlns:p14="http://schemas.microsoft.com/office/powerpoint/2010/main" val="230733757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4D88758-6F26-4E0F-8C14-550F5C0188B8}" type="slidenum">
              <a:rPr lang="fi-FI" altLang="fi-FI" smtClean="0">
                <a:solidFill>
                  <a:schemeClr val="bg1"/>
                </a:solidFill>
              </a:rPr>
              <a:pPr/>
              <a:t>50</a:t>
            </a:fld>
            <a:endParaRPr lang="fi-FI" altLang="fi-FI">
              <a:solidFill>
                <a:schemeClr val="bg1"/>
              </a:solidFill>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273422" y="2942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fi-FI" sz="2700" b="1" cap="all" spc="-50" dirty="0">
                <a:solidFill>
                  <a:srgbClr val="0070C0"/>
                </a:solidFill>
                <a:effectLst>
                  <a:outerShdw blurRad="38100" dist="38100" dir="2700000" algn="tl">
                    <a:srgbClr val="000000">
                      <a:alpha val="43137"/>
                    </a:srgbClr>
                  </a:outerShdw>
                </a:effectLst>
              </a:rPr>
              <a:t>Satakunnan </a:t>
            </a:r>
            <a:r>
              <a:rPr lang="en-GB" altLang="fi-FI" sz="2700" b="1" cap="all" spc="-50" dirty="0" err="1">
                <a:solidFill>
                  <a:srgbClr val="0070C0"/>
                </a:solidFill>
                <a:effectLst>
                  <a:outerShdw blurRad="38100" dist="38100" dir="2700000" algn="tl">
                    <a:srgbClr val="000000">
                      <a:alpha val="43137"/>
                    </a:srgbClr>
                  </a:outerShdw>
                </a:effectLst>
              </a:rPr>
              <a:t>talouskehitys</a:t>
            </a:r>
            <a:r>
              <a:rPr lang="en-GB" altLang="fi-FI" sz="2700" b="1" cap="all" spc="-50" dirty="0">
                <a:solidFill>
                  <a:srgbClr val="0070C0"/>
                </a:solidFill>
                <a:effectLst>
                  <a:outerShdw blurRad="38100" dist="38100" dir="2700000" algn="tl">
                    <a:srgbClr val="000000">
                      <a:alpha val="43137"/>
                    </a:srgbClr>
                  </a:outerShdw>
                </a:effectLst>
              </a:rPr>
              <a:t> </a:t>
            </a:r>
            <a:r>
              <a:rPr lang="en-GB" altLang="fi-FI" sz="2700" b="1" cap="all" spc="-50" dirty="0" err="1">
                <a:solidFill>
                  <a:srgbClr val="0070C0"/>
                </a:solidFill>
                <a:effectLst>
                  <a:outerShdw blurRad="38100" dist="38100" dir="2700000" algn="tl">
                    <a:srgbClr val="000000">
                      <a:alpha val="43137"/>
                    </a:srgbClr>
                  </a:outerShdw>
                </a:effectLst>
              </a:rPr>
              <a:t>heinä−joulukuu</a:t>
            </a:r>
            <a:r>
              <a:rPr lang="en-GB" altLang="fi-FI" sz="2700" b="1" cap="all" spc="-50" dirty="0">
                <a:solidFill>
                  <a:srgbClr val="0070C0"/>
                </a:solidFill>
                <a:effectLst>
                  <a:outerShdw blurRad="38100" dist="38100" dir="2700000" algn="tl">
                    <a:srgbClr val="000000">
                      <a:alpha val="43137"/>
                    </a:srgbClr>
                  </a:outerShdw>
                </a:effectLst>
              </a:rPr>
              <a:t> 2020: </a:t>
            </a:r>
          </a:p>
          <a:p>
            <a:r>
              <a:rPr lang="en-GB" altLang="fi-FI" sz="2700" b="1" cap="all" spc="-50" dirty="0" err="1">
                <a:solidFill>
                  <a:srgbClr val="0070C0"/>
                </a:solidFill>
                <a:effectLst>
                  <a:outerShdw blurRad="38100" dist="38100" dir="2700000" algn="tl">
                    <a:srgbClr val="000000">
                      <a:alpha val="43137"/>
                    </a:srgbClr>
                  </a:outerShdw>
                </a:effectLst>
              </a:rPr>
              <a:t>liikevaihdon</a:t>
            </a:r>
            <a:r>
              <a:rPr lang="en-GB" altLang="fi-FI" sz="2700" b="1" cap="all" spc="-50" dirty="0">
                <a:solidFill>
                  <a:srgbClr val="0070C0"/>
                </a:solidFill>
                <a:effectLst>
                  <a:outerShdw blurRad="38100" dist="38100" dir="2700000" algn="tl">
                    <a:srgbClr val="000000">
                      <a:alpha val="43137"/>
                    </a:srgbClr>
                  </a:outerShdw>
                </a:effectLst>
              </a:rPr>
              <a:t> </a:t>
            </a:r>
            <a:r>
              <a:rPr lang="en-GB" altLang="fi-FI" sz="2700" b="1" cap="all" spc="-50" dirty="0" err="1">
                <a:solidFill>
                  <a:srgbClr val="0070C0"/>
                </a:solidFill>
                <a:effectLst>
                  <a:outerShdw blurRad="38100" dist="38100" dir="2700000" algn="tl">
                    <a:srgbClr val="000000">
                      <a:alpha val="43137"/>
                    </a:srgbClr>
                  </a:outerShdw>
                </a:effectLst>
              </a:rPr>
              <a:t>kasvukatsaus</a:t>
            </a:r>
            <a:endParaRPr lang="en-US" altLang="fi-FI" sz="2700" b="1" cap="all" spc="-50" dirty="0">
              <a:solidFill>
                <a:srgbClr val="0070C0"/>
              </a:solidFill>
              <a:effectLst>
                <a:outerShdw blurRad="38100" dist="38100" dir="2700000" algn="tl">
                  <a:srgbClr val="000000">
                    <a:alpha val="43137"/>
                  </a:srgbClr>
                </a:outerShdw>
              </a:effectLst>
            </a:endParaRPr>
          </a:p>
        </p:txBody>
      </p:sp>
      <p:pic>
        <p:nvPicPr>
          <p:cNvPr id="46" name="Picture 45">
            <a:extLst>
              <a:ext uri="{FF2B5EF4-FFF2-40B4-BE49-F238E27FC236}">
                <a16:creationId xmlns:a16="http://schemas.microsoft.com/office/drawing/2014/main" id="{17C23CC9-6641-4C58-8FFB-97984EBF625B}"/>
              </a:ext>
            </a:extLst>
          </p:cNvPr>
          <p:cNvPicPr>
            <a:picLocks noChangeAspect="1"/>
          </p:cNvPicPr>
          <p:nvPr/>
        </p:nvPicPr>
        <p:blipFill>
          <a:blip r:embed="rId2"/>
          <a:stretch>
            <a:fillRect/>
          </a:stretch>
        </p:blipFill>
        <p:spPr>
          <a:xfrm>
            <a:off x="9874405" y="237820"/>
            <a:ext cx="2044173" cy="534499"/>
          </a:xfrm>
          <a:prstGeom prst="rect">
            <a:avLst/>
          </a:prstGeom>
        </p:spPr>
      </p:pic>
      <p:pic>
        <p:nvPicPr>
          <p:cNvPr id="9" name="Picture 8">
            <a:extLst>
              <a:ext uri="{FF2B5EF4-FFF2-40B4-BE49-F238E27FC236}">
                <a16:creationId xmlns:a16="http://schemas.microsoft.com/office/drawing/2014/main" id="{A5A2EC1E-C3E4-4360-9276-4C794A93AF8C}"/>
              </a:ext>
            </a:extLst>
          </p:cNvPr>
          <p:cNvPicPr>
            <a:picLocks noChangeAspect="1"/>
          </p:cNvPicPr>
          <p:nvPr/>
        </p:nvPicPr>
        <p:blipFill>
          <a:blip r:embed="rId3"/>
          <a:stretch>
            <a:fillRect/>
          </a:stretch>
        </p:blipFill>
        <p:spPr>
          <a:xfrm>
            <a:off x="1092200" y="1047693"/>
            <a:ext cx="9280826" cy="5673782"/>
          </a:xfrm>
          <a:prstGeom prst="rect">
            <a:avLst/>
          </a:prstGeom>
        </p:spPr>
      </p:pic>
    </p:spTree>
    <p:extLst>
      <p:ext uri="{BB962C8B-B14F-4D97-AF65-F5344CB8AC3E}">
        <p14:creationId xmlns:p14="http://schemas.microsoft.com/office/powerpoint/2010/main" val="23845294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4D88758-6F26-4E0F-8C14-550F5C0188B8}" type="slidenum">
              <a:rPr lang="fi-FI" altLang="fi-FI" smtClean="0">
                <a:solidFill>
                  <a:schemeClr val="bg1"/>
                </a:solidFill>
              </a:rPr>
              <a:pPr/>
              <a:t>51</a:t>
            </a:fld>
            <a:endParaRPr lang="fi-FI" altLang="fi-FI">
              <a:solidFill>
                <a:schemeClr val="bg1"/>
              </a:solidFill>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273422" y="2942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fi-FI" sz="2700" b="1" cap="all" spc="-50" dirty="0">
                <a:solidFill>
                  <a:srgbClr val="0070C0"/>
                </a:solidFill>
                <a:effectLst>
                  <a:outerShdw blurRad="38100" dist="38100" dir="2700000" algn="tl">
                    <a:srgbClr val="000000">
                      <a:alpha val="43137"/>
                    </a:srgbClr>
                  </a:outerShdw>
                </a:effectLst>
              </a:rPr>
              <a:t>Satakunnan </a:t>
            </a:r>
            <a:r>
              <a:rPr lang="en-GB" altLang="fi-FI" sz="2700" b="1" cap="all" spc="-50" dirty="0" err="1">
                <a:solidFill>
                  <a:srgbClr val="0070C0"/>
                </a:solidFill>
                <a:effectLst>
                  <a:outerShdw blurRad="38100" dist="38100" dir="2700000" algn="tl">
                    <a:srgbClr val="000000">
                      <a:alpha val="43137"/>
                    </a:srgbClr>
                  </a:outerShdw>
                </a:effectLst>
              </a:rPr>
              <a:t>talouskehitys</a:t>
            </a:r>
            <a:r>
              <a:rPr lang="en-GB" altLang="fi-FI" sz="2700" b="1" cap="all" spc="-50" dirty="0">
                <a:solidFill>
                  <a:srgbClr val="0070C0"/>
                </a:solidFill>
                <a:effectLst>
                  <a:outerShdw blurRad="38100" dist="38100" dir="2700000" algn="tl">
                    <a:srgbClr val="000000">
                      <a:alpha val="43137"/>
                    </a:srgbClr>
                  </a:outerShdw>
                </a:effectLst>
              </a:rPr>
              <a:t> </a:t>
            </a:r>
            <a:r>
              <a:rPr lang="en-GB" altLang="fi-FI" sz="2700" b="1" cap="all" spc="-50" dirty="0" err="1">
                <a:solidFill>
                  <a:srgbClr val="0070C0"/>
                </a:solidFill>
                <a:effectLst>
                  <a:outerShdw blurRad="38100" dist="38100" dir="2700000" algn="tl">
                    <a:srgbClr val="000000">
                      <a:alpha val="43137"/>
                    </a:srgbClr>
                  </a:outerShdw>
                </a:effectLst>
              </a:rPr>
              <a:t>heinä−joulukuu</a:t>
            </a:r>
            <a:r>
              <a:rPr lang="en-GB" altLang="fi-FI" sz="2700" b="1" cap="all" spc="-50" dirty="0">
                <a:solidFill>
                  <a:srgbClr val="0070C0"/>
                </a:solidFill>
                <a:effectLst>
                  <a:outerShdw blurRad="38100" dist="38100" dir="2700000" algn="tl">
                    <a:srgbClr val="000000">
                      <a:alpha val="43137"/>
                    </a:srgbClr>
                  </a:outerShdw>
                </a:effectLst>
              </a:rPr>
              <a:t> 2020: </a:t>
            </a:r>
          </a:p>
          <a:p>
            <a:r>
              <a:rPr lang="en-GB" altLang="fi-FI" sz="2700" b="1" cap="all" spc="-50" dirty="0" err="1">
                <a:solidFill>
                  <a:srgbClr val="0070C0"/>
                </a:solidFill>
                <a:effectLst>
                  <a:outerShdw blurRad="38100" dist="38100" dir="2700000" algn="tl">
                    <a:srgbClr val="000000">
                      <a:alpha val="43137"/>
                    </a:srgbClr>
                  </a:outerShdw>
                </a:effectLst>
              </a:rPr>
              <a:t>liikevaihdon</a:t>
            </a:r>
            <a:r>
              <a:rPr lang="en-GB" altLang="fi-FI" sz="2700" b="1" cap="all" spc="-50" dirty="0">
                <a:solidFill>
                  <a:srgbClr val="0070C0"/>
                </a:solidFill>
                <a:effectLst>
                  <a:outerShdw blurRad="38100" dist="38100" dir="2700000" algn="tl">
                    <a:srgbClr val="000000">
                      <a:alpha val="43137"/>
                    </a:srgbClr>
                  </a:outerShdw>
                </a:effectLst>
              </a:rPr>
              <a:t> </a:t>
            </a:r>
            <a:r>
              <a:rPr lang="en-GB" altLang="fi-FI" sz="2700" b="1" cap="all" spc="-50" dirty="0" err="1">
                <a:solidFill>
                  <a:srgbClr val="0070C0"/>
                </a:solidFill>
                <a:effectLst>
                  <a:outerShdw blurRad="38100" dist="38100" dir="2700000" algn="tl">
                    <a:srgbClr val="000000">
                      <a:alpha val="43137"/>
                    </a:srgbClr>
                  </a:outerShdw>
                </a:effectLst>
              </a:rPr>
              <a:t>kasvukatsaus</a:t>
            </a:r>
            <a:endParaRPr lang="en-US" altLang="fi-FI" sz="2700" b="1" cap="all" spc="-50" dirty="0">
              <a:solidFill>
                <a:srgbClr val="0070C0"/>
              </a:solidFill>
              <a:effectLst>
                <a:outerShdw blurRad="38100" dist="38100" dir="2700000" algn="tl">
                  <a:srgbClr val="000000">
                    <a:alpha val="43137"/>
                  </a:srgbClr>
                </a:outerShdw>
              </a:effectLst>
            </a:endParaRPr>
          </a:p>
        </p:txBody>
      </p:sp>
      <p:pic>
        <p:nvPicPr>
          <p:cNvPr id="46" name="Picture 45">
            <a:extLst>
              <a:ext uri="{FF2B5EF4-FFF2-40B4-BE49-F238E27FC236}">
                <a16:creationId xmlns:a16="http://schemas.microsoft.com/office/drawing/2014/main" id="{17C23CC9-6641-4C58-8FFB-97984EBF625B}"/>
              </a:ext>
            </a:extLst>
          </p:cNvPr>
          <p:cNvPicPr>
            <a:picLocks noChangeAspect="1"/>
          </p:cNvPicPr>
          <p:nvPr/>
        </p:nvPicPr>
        <p:blipFill>
          <a:blip r:embed="rId2"/>
          <a:stretch>
            <a:fillRect/>
          </a:stretch>
        </p:blipFill>
        <p:spPr>
          <a:xfrm>
            <a:off x="9874405" y="237820"/>
            <a:ext cx="2044173" cy="534499"/>
          </a:xfrm>
          <a:prstGeom prst="rect">
            <a:avLst/>
          </a:prstGeom>
        </p:spPr>
      </p:pic>
      <p:pic>
        <p:nvPicPr>
          <p:cNvPr id="11" name="Picture 10">
            <a:extLst>
              <a:ext uri="{FF2B5EF4-FFF2-40B4-BE49-F238E27FC236}">
                <a16:creationId xmlns:a16="http://schemas.microsoft.com/office/drawing/2014/main" id="{02DE08F4-FB51-467E-B253-1FA0601531D0}"/>
              </a:ext>
            </a:extLst>
          </p:cNvPr>
          <p:cNvPicPr>
            <a:picLocks noChangeAspect="1"/>
          </p:cNvPicPr>
          <p:nvPr/>
        </p:nvPicPr>
        <p:blipFill>
          <a:blip r:embed="rId3"/>
          <a:stretch>
            <a:fillRect/>
          </a:stretch>
        </p:blipFill>
        <p:spPr>
          <a:xfrm>
            <a:off x="0" y="1184768"/>
            <a:ext cx="12120640" cy="4840334"/>
          </a:xfrm>
          <a:prstGeom prst="rect">
            <a:avLst/>
          </a:prstGeom>
        </p:spPr>
      </p:pic>
    </p:spTree>
    <p:extLst>
      <p:ext uri="{BB962C8B-B14F-4D97-AF65-F5344CB8AC3E}">
        <p14:creationId xmlns:p14="http://schemas.microsoft.com/office/powerpoint/2010/main" val="231277196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89141"/>
            <a:ext cx="10515600" cy="322250"/>
          </a:xfrm>
        </p:spPr>
        <p:txBody>
          <a:bodyPr>
            <a:normAutofit fontScale="90000"/>
          </a:bodyPr>
          <a:lstStyle/>
          <a:p>
            <a:r>
              <a:rPr lang="fi-FI" altLang="fi-FI" sz="2700" b="1" cap="all" spc="-50" dirty="0">
                <a:solidFill>
                  <a:srgbClr val="0070C0"/>
                </a:solidFill>
                <a:effectLst>
                  <a:outerShdw blurRad="38100" dist="38100" dir="2700000" algn="tl">
                    <a:srgbClr val="000000">
                      <a:alpha val="43137"/>
                    </a:srgbClr>
                  </a:outerShdw>
                </a:effectLst>
                <a:latin typeface="Calibri Light" panose="020F0302020204030204"/>
              </a:rPr>
              <a:t>SUMMA SUMMARUM, SATAKUNNAN SUHDANNEKEHITYS 7-12/2020:</a:t>
            </a:r>
            <a:br>
              <a:rPr lang="fi-FI" altLang="fi-FI" sz="2700" b="1" cap="all" spc="-50" dirty="0">
                <a:solidFill>
                  <a:srgbClr val="0070C0"/>
                </a:solidFill>
                <a:effectLst>
                  <a:outerShdw blurRad="38100" dist="38100" dir="2700000" algn="tl">
                    <a:srgbClr val="000000">
                      <a:alpha val="43137"/>
                    </a:srgbClr>
                  </a:outerShdw>
                </a:effectLst>
                <a:latin typeface="Calibri Light" panose="020F0302020204030204"/>
              </a:rPr>
            </a:br>
            <a:endParaRPr lang="en-US" sz="2700" b="1" cap="all" spc="-50" dirty="0">
              <a:solidFill>
                <a:srgbClr val="0070C0"/>
              </a:solidFill>
              <a:effectLst>
                <a:outerShdw blurRad="38100" dist="38100" dir="2700000" algn="tl">
                  <a:srgbClr val="000000">
                    <a:alpha val="43137"/>
                  </a:srgbClr>
                </a:outerShdw>
              </a:effectLst>
              <a:latin typeface="Calibri Light" panose="020F0302020204030204"/>
            </a:endParaRPr>
          </a:p>
        </p:txBody>
      </p:sp>
      <p:sp>
        <p:nvSpPr>
          <p:cNvPr id="3481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F88903F-8CA2-42DB-AA27-EDB89A1886DB}" type="slidenum">
              <a:rPr lang="fi-FI" altLang="fi-FI" smtClean="0">
                <a:solidFill>
                  <a:schemeClr val="bg1"/>
                </a:solidFill>
              </a:rPr>
              <a:pPr/>
              <a:t>52</a:t>
            </a:fld>
            <a:endParaRPr lang="fi-FI" altLang="fi-FI">
              <a:solidFill>
                <a:schemeClr val="bg1"/>
              </a:solidFill>
            </a:endParaRPr>
          </a:p>
        </p:txBody>
      </p:sp>
      <p:sp>
        <p:nvSpPr>
          <p:cNvPr id="3" name="Rectangle 2">
            <a:extLst>
              <a:ext uri="{FF2B5EF4-FFF2-40B4-BE49-F238E27FC236}">
                <a16:creationId xmlns:a16="http://schemas.microsoft.com/office/drawing/2014/main" id="{A2BD7D64-AF07-4EDD-A1ED-54661EB2EDA7}"/>
              </a:ext>
            </a:extLst>
          </p:cNvPr>
          <p:cNvSpPr/>
          <p:nvPr/>
        </p:nvSpPr>
        <p:spPr>
          <a:xfrm>
            <a:off x="228600" y="1322184"/>
            <a:ext cx="7845552" cy="5170646"/>
          </a:xfrm>
          <a:prstGeom prst="rect">
            <a:avLst/>
          </a:prstGeom>
        </p:spPr>
        <p:txBody>
          <a:bodyPr wrap="square">
            <a:spAutoFit/>
          </a:bodyPr>
          <a:lstStyle/>
          <a:p>
            <a:pPr>
              <a:spcAft>
                <a:spcPts val="0"/>
              </a:spcAft>
            </a:pPr>
            <a:r>
              <a:rPr lang="fi-FI" sz="2000" b="1" kern="0" dirty="0">
                <a:latin typeface="Times New Roman" panose="02020603050405020304" pitchFamily="18" charset="0"/>
              </a:rPr>
              <a:t>PLUSSAT</a:t>
            </a:r>
          </a:p>
          <a:p>
            <a:pPr>
              <a:spcAft>
                <a:spcPts val="0"/>
              </a:spcAft>
            </a:pPr>
            <a:r>
              <a:rPr lang="fi-FI" dirty="0">
                <a:latin typeface="Times New Roman" panose="02020603050405020304" pitchFamily="18" charset="0"/>
                <a:ea typeface="Times New Roman" panose="02020603050405020304" pitchFamily="18" charset="0"/>
              </a:rPr>
              <a:t> </a:t>
            </a:r>
          </a:p>
          <a:p>
            <a:pPr>
              <a:spcAft>
                <a:spcPts val="0"/>
              </a:spcAft>
            </a:pPr>
            <a:r>
              <a:rPr lang="fi-FI" dirty="0">
                <a:latin typeface="Times New Roman" panose="02020603050405020304" pitchFamily="18" charset="0"/>
                <a:ea typeface="Times New Roman" panose="02020603050405020304" pitchFamily="18" charset="0"/>
              </a:rPr>
              <a:t>+ Satakunnassa loppuvuoden liikevaihdon lasku maan keskiarvoa pienempi</a:t>
            </a:r>
          </a:p>
          <a:p>
            <a:pPr>
              <a:spcAft>
                <a:spcPts val="0"/>
              </a:spcAft>
            </a:pPr>
            <a:r>
              <a:rPr lang="fi-FI" dirty="0">
                <a:latin typeface="Times New Roman" panose="02020603050405020304" pitchFamily="18" charset="0"/>
                <a:ea typeface="Times New Roman" panose="02020603050405020304" pitchFamily="18" charset="0"/>
              </a:rPr>
              <a:t>+ Teknologiateollisuuden liikevaihto ja vienti voimistuvassa kasvussa</a:t>
            </a:r>
          </a:p>
          <a:p>
            <a:pPr>
              <a:spcAft>
                <a:spcPts val="0"/>
              </a:spcAft>
            </a:pPr>
            <a:r>
              <a:rPr lang="fi-FI" dirty="0">
                <a:latin typeface="Times New Roman" panose="02020603050405020304" pitchFamily="18" charset="0"/>
                <a:ea typeface="Times New Roman" panose="02020603050405020304" pitchFamily="18" charset="0"/>
              </a:rPr>
              <a:t>+ Metallien jalostus vahvassa nosteessa loppuvuodesta</a:t>
            </a:r>
          </a:p>
          <a:p>
            <a:pPr>
              <a:spcAft>
                <a:spcPts val="0"/>
              </a:spcAft>
            </a:pPr>
            <a:r>
              <a:rPr lang="fi-FI" dirty="0">
                <a:latin typeface="Times New Roman" panose="02020603050405020304" pitchFamily="18" charset="0"/>
                <a:ea typeface="Times New Roman" panose="02020603050405020304" pitchFamily="18" charset="0"/>
              </a:rPr>
              <a:t>+ Meriteollisuus edelleen poikkeuksellisen kovassa nousussa</a:t>
            </a:r>
          </a:p>
          <a:p>
            <a:pPr>
              <a:spcAft>
                <a:spcPts val="0"/>
              </a:spcAft>
            </a:pPr>
            <a:r>
              <a:rPr lang="fi-FI" dirty="0">
                <a:latin typeface="Times New Roman" panose="02020603050405020304" pitchFamily="18" charset="0"/>
                <a:ea typeface="Times New Roman" panose="02020603050405020304" pitchFamily="18" charset="0"/>
              </a:rPr>
              <a:t>+ Elintarviketeollisuuden henkilöstömäärä kasvussa, ainoana päätoimialoista</a:t>
            </a:r>
          </a:p>
          <a:p>
            <a:pPr>
              <a:spcAft>
                <a:spcPts val="0"/>
              </a:spcAft>
            </a:pPr>
            <a:r>
              <a:rPr lang="fi-FI" dirty="0">
                <a:latin typeface="Times New Roman" panose="02020603050405020304" pitchFamily="18" charset="0"/>
                <a:ea typeface="Times New Roman" panose="02020603050405020304" pitchFamily="18" charset="0"/>
              </a:rPr>
              <a:t>+ Kaupan ja luovien alojen liikevaihto kääntynyt nousu-uralle</a:t>
            </a:r>
          </a:p>
          <a:p>
            <a:pPr>
              <a:spcAft>
                <a:spcPts val="0"/>
              </a:spcAft>
            </a:pPr>
            <a:endParaRPr lang="fi-FI" dirty="0">
              <a:latin typeface="Times New Roman" panose="02020603050405020304" pitchFamily="18" charset="0"/>
              <a:ea typeface="Times New Roman" panose="02020603050405020304" pitchFamily="18" charset="0"/>
            </a:endParaRPr>
          </a:p>
          <a:p>
            <a:pPr>
              <a:spcAft>
                <a:spcPts val="0"/>
              </a:spcAft>
            </a:pPr>
            <a:r>
              <a:rPr lang="fi-FI" dirty="0">
                <a:latin typeface="Times New Roman" panose="02020603050405020304" pitchFamily="18" charset="0"/>
                <a:ea typeface="Times New Roman" panose="02020603050405020304" pitchFamily="18" charset="0"/>
              </a:rPr>
              <a:t> </a:t>
            </a:r>
            <a:r>
              <a:rPr lang="fi-FI" sz="2000" b="1" kern="0" dirty="0">
                <a:latin typeface="Times New Roman" panose="02020603050405020304" pitchFamily="18" charset="0"/>
              </a:rPr>
              <a:t>MIINUKSET</a:t>
            </a:r>
          </a:p>
          <a:p>
            <a:pPr>
              <a:spcAft>
                <a:spcPts val="0"/>
              </a:spcAft>
            </a:pPr>
            <a:r>
              <a:rPr lang="fi-FI" sz="2000" b="1" kern="0" dirty="0">
                <a:latin typeface="Times New Roman" panose="02020603050405020304" pitchFamily="18" charset="0"/>
              </a:rPr>
              <a:t> </a:t>
            </a:r>
          </a:p>
          <a:p>
            <a:pPr>
              <a:spcAft>
                <a:spcPts val="0"/>
              </a:spcAft>
            </a:pPr>
            <a:r>
              <a:rPr lang="fi-FI" dirty="0">
                <a:latin typeface="Times New Roman" panose="02020603050405020304" pitchFamily="18" charset="0"/>
                <a:ea typeface="Times New Roman" panose="02020603050405020304" pitchFamily="18" charset="0"/>
              </a:rPr>
              <a:t>- Metsäteollisuuden liikevaihto ja vienti edelleen jyrkässä alamäessä </a:t>
            </a:r>
          </a:p>
          <a:p>
            <a:pPr>
              <a:spcAft>
                <a:spcPts val="0"/>
              </a:spcAft>
            </a:pPr>
            <a:r>
              <a:rPr lang="fi-FI" dirty="0">
                <a:latin typeface="Times New Roman" panose="02020603050405020304" pitchFamily="18" charset="0"/>
                <a:ea typeface="Times New Roman" panose="02020603050405020304" pitchFamily="18" charset="0"/>
              </a:rPr>
              <a:t>- Kemianteollisuuden tilanne heikko </a:t>
            </a:r>
          </a:p>
          <a:p>
            <a:pPr>
              <a:spcAft>
                <a:spcPts val="0"/>
              </a:spcAft>
            </a:pPr>
            <a:r>
              <a:rPr lang="fi-FI" dirty="0">
                <a:latin typeface="Times New Roman" panose="02020603050405020304" pitchFamily="18" charset="0"/>
                <a:ea typeface="Times New Roman" panose="02020603050405020304" pitchFamily="18" charset="0"/>
              </a:rPr>
              <a:t>- Metalli- ja sähkötuotteiden valmistus sekä konepajateollisuus laskussa</a:t>
            </a:r>
          </a:p>
          <a:p>
            <a:pPr>
              <a:spcAft>
                <a:spcPts val="0"/>
              </a:spcAft>
            </a:pPr>
            <a:r>
              <a:rPr lang="fi-FI" dirty="0">
                <a:latin typeface="Times New Roman" panose="02020603050405020304" pitchFamily="18" charset="0"/>
                <a:ea typeface="Times New Roman" panose="02020603050405020304" pitchFamily="18" charset="0"/>
              </a:rPr>
              <a:t>- Automaation kasvu taittunut, näkymät alalla kuitenkin suotuisat</a:t>
            </a:r>
          </a:p>
          <a:p>
            <a:pPr>
              <a:spcAft>
                <a:spcPts val="0"/>
              </a:spcAft>
            </a:pPr>
            <a:r>
              <a:rPr lang="fi-FI" dirty="0">
                <a:latin typeface="Times New Roman" panose="02020603050405020304" pitchFamily="18" charset="0"/>
                <a:ea typeface="Times New Roman" panose="02020603050405020304" pitchFamily="18" charset="0"/>
              </a:rPr>
              <a:t>- Majoitus- ja ravitsemistoiminnan alamäki jatkunut</a:t>
            </a:r>
          </a:p>
          <a:p>
            <a:pPr>
              <a:spcAft>
                <a:spcPts val="0"/>
              </a:spcAft>
            </a:pPr>
            <a:r>
              <a:rPr lang="fi-FI" dirty="0">
                <a:latin typeface="Times New Roman" panose="02020603050405020304" pitchFamily="18" charset="0"/>
                <a:ea typeface="Times New Roman" panose="02020603050405020304" pitchFamily="18" charset="0"/>
              </a:rPr>
              <a:t>- Koronakriisi vienyt suunnilleen joka 25:nnen työpaikan loppuvuodesta</a:t>
            </a:r>
          </a:p>
          <a:p>
            <a:pPr>
              <a:spcAft>
                <a:spcPts val="0"/>
              </a:spcAft>
            </a:pPr>
            <a:endParaRPr lang="fi-FI" dirty="0">
              <a:latin typeface="Times New Roman" panose="02020603050405020304" pitchFamily="18" charset="0"/>
              <a:ea typeface="Times New Roman" panose="02020603050405020304" pitchFamily="18" charset="0"/>
            </a:endParaRPr>
          </a:p>
        </p:txBody>
      </p:sp>
      <p:pic>
        <p:nvPicPr>
          <p:cNvPr id="5" name="Picture 4" descr="A picture containing text, cat, decorated&#10;&#10;Description automatically generated">
            <a:extLst>
              <a:ext uri="{FF2B5EF4-FFF2-40B4-BE49-F238E27FC236}">
                <a16:creationId xmlns:a16="http://schemas.microsoft.com/office/drawing/2014/main" id="{A425DA99-DC23-4654-9339-FCBF444C35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26394" y="1598212"/>
            <a:ext cx="3111611" cy="4667416"/>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4D88758-6F26-4E0F-8C14-550F5C0188B8}" type="slidenum">
              <a:rPr kumimoji="0" lang="fi-FI" altLang="fi-FI"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fi-FI" altLang="fi-FI"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1411869"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lang="fi-FI" altLang="fi-FI" sz="2700" b="1" cap="all" spc="-50" dirty="0">
                <a:solidFill>
                  <a:srgbClr val="0070C0"/>
                </a:solidFill>
                <a:effectLst>
                  <a:outerShdw blurRad="38100" dist="38100" dir="2700000" algn="tl">
                    <a:srgbClr val="000000">
                      <a:alpha val="43137"/>
                    </a:srgbClr>
                  </a:outerShdw>
                </a:effectLst>
                <a:latin typeface="Calibri Light" panose="020F0302020204030204"/>
              </a:rPr>
              <a:t>Taloudessa toipumista tänä vuonna</a:t>
            </a:r>
            <a:endParaRPr lang="en-US" altLang="fi-FI" sz="2700" b="1" cap="all" spc="-50" dirty="0">
              <a:solidFill>
                <a:srgbClr val="0070C0"/>
              </a:solidFill>
              <a:effectLst>
                <a:outerShdw blurRad="38100" dist="38100" dir="2700000" algn="tl">
                  <a:srgbClr val="000000">
                    <a:alpha val="43137"/>
                  </a:srgbClr>
                </a:outerShdw>
              </a:effectLst>
              <a:latin typeface="Calibri Light" panose="020F0302020204030204"/>
            </a:endParaRPr>
          </a:p>
        </p:txBody>
      </p:sp>
      <p:pic>
        <p:nvPicPr>
          <p:cNvPr id="46" name="Picture 45">
            <a:extLst>
              <a:ext uri="{FF2B5EF4-FFF2-40B4-BE49-F238E27FC236}">
                <a16:creationId xmlns:a16="http://schemas.microsoft.com/office/drawing/2014/main" id="{17C23CC9-6641-4C58-8FFB-97984EBF625B}"/>
              </a:ext>
            </a:extLst>
          </p:cNvPr>
          <p:cNvPicPr>
            <a:picLocks noChangeAspect="1"/>
          </p:cNvPicPr>
          <p:nvPr/>
        </p:nvPicPr>
        <p:blipFill>
          <a:blip r:embed="rId2"/>
          <a:stretch>
            <a:fillRect/>
          </a:stretch>
        </p:blipFill>
        <p:spPr>
          <a:xfrm>
            <a:off x="9874405" y="237820"/>
            <a:ext cx="2044173" cy="534499"/>
          </a:xfrm>
          <a:prstGeom prst="rect">
            <a:avLst/>
          </a:prstGeom>
        </p:spPr>
      </p:pic>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561483" y="983949"/>
            <a:ext cx="10218648" cy="5753917"/>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fi-FI" altLang="fi-FI" sz="1400" b="1" u="sng" dirty="0"/>
              <a:t>Maailmantalouden toipuminen käynnistymässä</a:t>
            </a:r>
          </a:p>
          <a:p>
            <a:pPr marL="0" indent="0">
              <a:buNone/>
              <a:defRPr/>
            </a:pPr>
            <a:endParaRPr lang="fi-FI" altLang="fi-FI" sz="1400" b="1" dirty="0"/>
          </a:p>
          <a:p>
            <a:pPr lvl="1">
              <a:lnSpc>
                <a:spcPct val="80000"/>
              </a:lnSpc>
              <a:buFont typeface="Wingdings" panose="05000000000000000000" pitchFamily="2" charset="2"/>
              <a:buChar char="Ä"/>
              <a:defRPr/>
            </a:pPr>
            <a:r>
              <a:rPr lang="fi-FI" altLang="fi-FI" sz="1500" dirty="0"/>
              <a:t>IMF:n huhtikuisen katsauksen mukaan maailmantalouden toipuminen on odotettua ripeämpää, sillä tänä vuonna on odotettavissa 6 %:n nousua. Ensi vuonna kasvua kertynee 4,4 %. Elpymisen vauhti on kuitenkin vaihtelevaa maiden välillä ja niiden sisällä. On edelleen olemassa myös mahdollisuus pitempiaikaisiin vaurioihin. Korona laski viime vuonna maailman kokonaistuotantoa 3,3 %. Teollisuusmaissa BKT aleni 4,7 % ja kehittyvissä talouksissa 2,2 %. </a:t>
            </a:r>
            <a:endParaRPr lang="en-US" altLang="fi-FI" sz="1500" dirty="0"/>
          </a:p>
          <a:p>
            <a:pPr marL="457200" lvl="1" indent="0">
              <a:lnSpc>
                <a:spcPct val="80000"/>
              </a:lnSpc>
              <a:buNone/>
              <a:defRPr/>
            </a:pPr>
            <a:endParaRPr lang="fi-FI" altLang="fi-FI" sz="1500" dirty="0"/>
          </a:p>
          <a:p>
            <a:pPr lvl="1">
              <a:lnSpc>
                <a:spcPct val="80000"/>
              </a:lnSpc>
              <a:buFont typeface="Wingdings" panose="05000000000000000000" pitchFamily="2" charset="2"/>
              <a:buChar char="Ä"/>
              <a:defRPr/>
            </a:pPr>
            <a:r>
              <a:rPr lang="fi-FI" altLang="fi-FI" sz="1500" dirty="0"/>
              <a:t>Teollisuusmaissa talous kasvaa vuonna 2021 5,1 %:n verran. Vuonna 2022 talous elpyy 3,6 %:n verran. Kehittyvien talouksien kasvu kiihtyy tänä vuonna 6,7 %:iin tasaantuen ensi vuonna 5,0 %:iin. Euroalueen vastaavat lukemat ovat 4,4 % ja 3,6 %. Yhdysvaltojen talouden suhdannekuva vaihtuu kuluvan vuoden 6,4 %:n kasvusta ensi vuoden tasaisempaan 3,4 %:n nousuun. </a:t>
            </a:r>
          </a:p>
          <a:p>
            <a:pPr lvl="1">
              <a:lnSpc>
                <a:spcPct val="80000"/>
              </a:lnSpc>
              <a:buFont typeface="Wingdings" panose="05000000000000000000" pitchFamily="2" charset="2"/>
              <a:buChar char="Ä"/>
              <a:defRPr/>
            </a:pPr>
            <a:endParaRPr lang="fi-FI" altLang="fi-FI" sz="1500" dirty="0"/>
          </a:p>
          <a:p>
            <a:pPr lvl="1">
              <a:lnSpc>
                <a:spcPct val="80000"/>
              </a:lnSpc>
              <a:buFont typeface="Wingdings" panose="05000000000000000000" pitchFamily="2" charset="2"/>
              <a:buChar char="Ä"/>
              <a:defRPr/>
            </a:pPr>
            <a:r>
              <a:rPr lang="fi-FI" altLang="fi-FI" sz="1500" dirty="0"/>
              <a:t>Suomen kokonaistuotanto laski viime vuonna 2,9 %. Tänä vuonna maamme talous elpyy euroaluetta heikommin, 2,3 %, ja ensi vuonna 2,5 %. Kuitenkin kirkastunut taloustilanne luonee uutta kasvua Satakunnan ja Suomen kaltaisille avoimille talouksille. </a:t>
            </a:r>
          </a:p>
          <a:p>
            <a:pPr>
              <a:defRPr/>
            </a:pPr>
            <a:endParaRPr lang="fi-FI" altLang="fi-FI" sz="1400" b="1" dirty="0"/>
          </a:p>
          <a:p>
            <a:pPr>
              <a:defRPr/>
            </a:pPr>
            <a:r>
              <a:rPr lang="fi-FI" altLang="fi-FI" sz="1400" b="1" u="sng" dirty="0"/>
              <a:t>Elinkeinoelämän luottamuksessa kohennusta, teollisuus ja kauppa jo keskimääräistä vahvempia</a:t>
            </a:r>
          </a:p>
          <a:p>
            <a:pPr>
              <a:defRPr/>
            </a:pPr>
            <a:endParaRPr lang="fi-FI" altLang="fi-FI" sz="1400" dirty="0"/>
          </a:p>
          <a:p>
            <a:pPr lvl="1">
              <a:lnSpc>
                <a:spcPct val="80000"/>
              </a:lnSpc>
              <a:buFont typeface="Wingdings" panose="05000000000000000000" pitchFamily="2" charset="2"/>
              <a:buChar char="Ä"/>
              <a:defRPr/>
            </a:pPr>
            <a:r>
              <a:rPr lang="fi-FI" altLang="fi-FI" sz="1500" dirty="0" err="1"/>
              <a:t>EK:n</a:t>
            </a:r>
            <a:r>
              <a:rPr lang="fi-FI" altLang="fi-FI" sz="1500" dirty="0"/>
              <a:t> mukaan maamme teollisuusyritysten luottamus nousi huhtikuussa viisi pistettä edelliskuukaudesta. Uusin lukema oli +9, kun saldoluku oli maaliskuussa +4. Luottamusindikaattori on nyt pitkän aikavälin keskiarvoa korkeammalla (+1).</a:t>
            </a:r>
          </a:p>
          <a:p>
            <a:pPr lvl="1">
              <a:lnSpc>
                <a:spcPct val="80000"/>
              </a:lnSpc>
              <a:buFont typeface="Wingdings" panose="05000000000000000000" pitchFamily="2" charset="2"/>
              <a:buChar char="Ä"/>
              <a:defRPr/>
            </a:pPr>
            <a:endParaRPr lang="fi-FI" altLang="fi-FI" sz="1500" dirty="0"/>
          </a:p>
          <a:p>
            <a:pPr lvl="1">
              <a:lnSpc>
                <a:spcPct val="80000"/>
              </a:lnSpc>
              <a:buFont typeface="Wingdings" panose="05000000000000000000" pitchFamily="2" charset="2"/>
              <a:buChar char="Ä"/>
              <a:defRPr/>
            </a:pPr>
            <a:r>
              <a:rPr lang="fi-FI" altLang="fi-FI" sz="1500" dirty="0"/>
              <a:t>Rakennusyritysten luottamus koheni huhtikuussa. Luottamusindikaattorin saldoluku oli -11 pistettä, joka on viisi pistettä enemmän kuin edelliskuussa. Indikaattorin pitkän aikavälin keskiarvo on -7, joten luottamus pysyi yhä keskiarvon alapuolella.</a:t>
            </a:r>
          </a:p>
          <a:p>
            <a:pPr lvl="1">
              <a:lnSpc>
                <a:spcPct val="80000"/>
              </a:lnSpc>
              <a:buFont typeface="Wingdings" panose="05000000000000000000" pitchFamily="2" charset="2"/>
              <a:buChar char="Ä"/>
              <a:defRPr/>
            </a:pPr>
            <a:endParaRPr lang="fi-FI" altLang="fi-FI" sz="1500" dirty="0"/>
          </a:p>
          <a:p>
            <a:pPr lvl="1">
              <a:lnSpc>
                <a:spcPct val="80000"/>
              </a:lnSpc>
              <a:buFont typeface="Wingdings" panose="05000000000000000000" pitchFamily="2" charset="2"/>
              <a:buChar char="Ä"/>
              <a:defRPr/>
            </a:pPr>
            <a:r>
              <a:rPr lang="fi-FI" altLang="fi-FI" sz="1500" dirty="0"/>
              <a:t>Palveluyritysten luottamusindikaattori nousi huhtikuussa maaliskuun tasolta. Saldolukema on +1 pistettä, joka on kuusi pistettä enemmän kuin maaliskuussa, mutta yhä alle pitkän aikavälin keskiarvon, joka on +12.</a:t>
            </a:r>
          </a:p>
          <a:p>
            <a:pPr lvl="1">
              <a:lnSpc>
                <a:spcPct val="80000"/>
              </a:lnSpc>
              <a:buFont typeface="Wingdings" panose="05000000000000000000" pitchFamily="2" charset="2"/>
              <a:buChar char="Ä"/>
              <a:defRPr/>
            </a:pPr>
            <a:endParaRPr lang="fi-FI" altLang="fi-FI" sz="1500" dirty="0"/>
          </a:p>
          <a:p>
            <a:pPr lvl="1">
              <a:lnSpc>
                <a:spcPct val="80000"/>
              </a:lnSpc>
              <a:buFont typeface="Wingdings" panose="05000000000000000000" pitchFamily="2" charset="2"/>
              <a:buChar char="Ä"/>
              <a:defRPr/>
            </a:pPr>
            <a:r>
              <a:rPr lang="fi-FI" altLang="fi-FI" sz="1500" dirty="0"/>
              <a:t>Vähittäiskaupan luottamus kohosi huhtikuussa. Luottamusindikaattorin uusin pisteluku oli +4, joka on kuusi pistettä enemmän kuin maaliskuun lukema. Luottamusindikaattori on nyt pitkän aikavälin keskiarvoa (-1) korkeammalla.</a:t>
            </a:r>
          </a:p>
        </p:txBody>
      </p:sp>
    </p:spTree>
    <p:extLst>
      <p:ext uri="{BB962C8B-B14F-4D97-AF65-F5344CB8AC3E}">
        <p14:creationId xmlns:p14="http://schemas.microsoft.com/office/powerpoint/2010/main" val="312953002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4D88758-6F26-4E0F-8C14-550F5C0188B8}" type="slidenum">
              <a:rPr kumimoji="0" lang="fi-FI" altLang="fi-FI"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fi-FI" altLang="fi-FI"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1411869" y="0"/>
            <a:ext cx="10515600" cy="759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lang="fi-FI" altLang="fi-FI" sz="2700" b="1" cap="all" spc="-50" dirty="0">
                <a:solidFill>
                  <a:srgbClr val="0070C0"/>
                </a:solidFill>
                <a:effectLst>
                  <a:outerShdw blurRad="38100" dist="38100" dir="2700000" algn="tl">
                    <a:srgbClr val="000000">
                      <a:alpha val="43137"/>
                    </a:srgbClr>
                  </a:outerShdw>
                </a:effectLst>
                <a:latin typeface="Calibri Light" panose="020F0302020204030204"/>
              </a:rPr>
              <a:t>Taloudessa toipumista tänä vuonna</a:t>
            </a:r>
            <a:endParaRPr lang="en-US" altLang="fi-FI" sz="2700" b="1" cap="all" spc="-50" dirty="0">
              <a:solidFill>
                <a:srgbClr val="0070C0"/>
              </a:solidFill>
              <a:effectLst>
                <a:outerShdw blurRad="38100" dist="38100" dir="2700000" algn="tl">
                  <a:srgbClr val="000000">
                    <a:alpha val="43137"/>
                  </a:srgbClr>
                </a:outerShdw>
              </a:effectLst>
              <a:latin typeface="Calibri Light" panose="020F0302020204030204"/>
            </a:endParaRPr>
          </a:p>
        </p:txBody>
      </p:sp>
      <p:pic>
        <p:nvPicPr>
          <p:cNvPr id="46" name="Picture 45">
            <a:extLst>
              <a:ext uri="{FF2B5EF4-FFF2-40B4-BE49-F238E27FC236}">
                <a16:creationId xmlns:a16="http://schemas.microsoft.com/office/drawing/2014/main" id="{17C23CC9-6641-4C58-8FFB-97984EBF625B}"/>
              </a:ext>
            </a:extLst>
          </p:cNvPr>
          <p:cNvPicPr>
            <a:picLocks noChangeAspect="1"/>
          </p:cNvPicPr>
          <p:nvPr/>
        </p:nvPicPr>
        <p:blipFill>
          <a:blip r:embed="rId2"/>
          <a:stretch>
            <a:fillRect/>
          </a:stretch>
        </p:blipFill>
        <p:spPr>
          <a:xfrm>
            <a:off x="9874405" y="237820"/>
            <a:ext cx="2044173" cy="534499"/>
          </a:xfrm>
          <a:prstGeom prst="rect">
            <a:avLst/>
          </a:prstGeom>
        </p:spPr>
      </p:pic>
      <p:sp>
        <p:nvSpPr>
          <p:cNvPr id="39" name="Rectangle 3">
            <a:extLst>
              <a:ext uri="{FF2B5EF4-FFF2-40B4-BE49-F238E27FC236}">
                <a16:creationId xmlns:a16="http://schemas.microsoft.com/office/drawing/2014/main" id="{0FC733AE-9144-4F06-BBC3-46FC72B426F6}"/>
              </a:ext>
            </a:extLst>
          </p:cNvPr>
          <p:cNvSpPr txBox="1">
            <a:spLocks noChangeArrowheads="1"/>
          </p:cNvSpPr>
          <p:nvPr/>
        </p:nvSpPr>
        <p:spPr>
          <a:xfrm>
            <a:off x="793918" y="790421"/>
            <a:ext cx="10724233" cy="571658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defRPr/>
            </a:pPr>
            <a:r>
              <a:rPr lang="fi-FI" altLang="fi-FI" sz="1400" b="1" u="sng" dirty="0"/>
              <a:t>Pk-yritysten lähiajan suhdanneodotuksissa nousua</a:t>
            </a:r>
          </a:p>
          <a:p>
            <a:pPr marL="0" indent="0">
              <a:lnSpc>
                <a:spcPct val="80000"/>
              </a:lnSpc>
              <a:buNone/>
              <a:defRPr/>
            </a:pPr>
            <a:endParaRPr lang="fi-FI" altLang="fi-FI" sz="1200" b="1" dirty="0"/>
          </a:p>
          <a:p>
            <a:pPr lvl="1">
              <a:lnSpc>
                <a:spcPct val="80000"/>
              </a:lnSpc>
              <a:buFont typeface="Wingdings" pitchFamily="2" charset="2"/>
              <a:buChar char="Ä"/>
              <a:defRPr/>
            </a:pPr>
            <a:r>
              <a:rPr lang="fi-FI" altLang="fi-FI" sz="1400" dirty="0"/>
              <a:t>Suomen Yrittäjien ja Finnveran kevään 2021 pk-yritysbarometrin mukaan maamme pk-yritykset lähtevät kuluvaan vuoteen hyvin poikkeuksellisessa tilanteessa pandemian edelleen jatkuessa. Poikkeuksellisesta tilanteesta huolimatta pienten ja keskisuurten yritysten odotukset lähiajan suhdannekehityksestä ovat luottavaiset ja osittain normalisoituneet vaikean viime vuoden jälkeen.</a:t>
            </a:r>
          </a:p>
          <a:p>
            <a:pPr lvl="1">
              <a:lnSpc>
                <a:spcPct val="80000"/>
              </a:lnSpc>
              <a:buFont typeface="Wingdings" pitchFamily="2" charset="2"/>
              <a:buChar char="Ä"/>
              <a:defRPr/>
            </a:pPr>
            <a:endParaRPr lang="fi-FI" altLang="fi-FI" sz="1400" dirty="0"/>
          </a:p>
          <a:p>
            <a:pPr lvl="1">
              <a:lnSpc>
                <a:spcPct val="80000"/>
              </a:lnSpc>
              <a:buFont typeface="Wingdings" pitchFamily="2" charset="2"/>
              <a:buChar char="Ä"/>
              <a:defRPr/>
            </a:pPr>
            <a:r>
              <a:rPr lang="fi-FI" altLang="fi-FI" sz="1400" dirty="0"/>
              <a:t>Suhdannenäkymien saldoluku nousi syksystä 14 yksiköllä arvoon kolme. Pk-yrityksistä 26 prosenttia arvioi suhdanteiden paranevan seuraavien 12 kuukauden aikana ja 23 prosenttia arvioi niiden heikkenevän. </a:t>
            </a:r>
          </a:p>
          <a:p>
            <a:pPr lvl="1">
              <a:lnSpc>
                <a:spcPct val="80000"/>
              </a:lnSpc>
              <a:buFont typeface="Wingdings" pitchFamily="2" charset="2"/>
              <a:buChar char="Ä"/>
              <a:defRPr/>
            </a:pPr>
            <a:endParaRPr lang="fi-FI" altLang="fi-FI" sz="1400" dirty="0"/>
          </a:p>
          <a:p>
            <a:pPr lvl="1">
              <a:lnSpc>
                <a:spcPct val="80000"/>
              </a:lnSpc>
              <a:buFont typeface="Wingdings" pitchFamily="2" charset="2"/>
              <a:buChar char="Ä"/>
              <a:defRPr/>
            </a:pPr>
            <a:r>
              <a:rPr lang="fi-FI" altLang="fi-FI" sz="1400" dirty="0"/>
              <a:t>Satakunnassa näkymät ovat kirkastuneet ja suhdanneodotusten saldo on sama kuin maassa keskimäärin eli kolme. Henkilöstömäärien saldo on kohonnut arvoon yksi eli työllisyys lähtee siis hienoiseen nousuun. Se on kuitenkin hieman vähemmän kuin valtakunnallisesti, jossa saldo on noussut arvoon kolme. Liikevaihtoon odotetaan selvää kasvua (+11). Alueella odotukset investointien arvon kehityksestä jäävät saldoluvun perusteella yhä selvästi negatiivisiksi (saldoluku -19, koko maassa -13).  Innovaatioihin odotetaan sen sijaan selvää nousua niin Satakunnassa (+10) kuin valtakunnallisesti (+11). Koronakriisin myötä Satakunnan pk-yrityksistä 26 % kokee tarvetta sopeuttaa toimintaansa (25 % koko maa). </a:t>
            </a:r>
          </a:p>
          <a:p>
            <a:pPr marL="457200" lvl="1" indent="0">
              <a:lnSpc>
                <a:spcPct val="80000"/>
              </a:lnSpc>
              <a:buNone/>
              <a:defRPr/>
            </a:pPr>
            <a:endParaRPr lang="fi-FI" altLang="fi-FI" sz="1200" dirty="0"/>
          </a:p>
          <a:p>
            <a:pPr>
              <a:lnSpc>
                <a:spcPct val="80000"/>
              </a:lnSpc>
              <a:defRPr/>
            </a:pPr>
            <a:r>
              <a:rPr lang="fi-FI" sz="1400" b="1" u="sng" dirty="0"/>
              <a:t>Tilanne alkanut vakiintua suomalaisessa teknologiateollisuudessa</a:t>
            </a:r>
          </a:p>
          <a:p>
            <a:pPr marL="0" indent="0">
              <a:lnSpc>
                <a:spcPct val="80000"/>
              </a:lnSpc>
              <a:buNone/>
              <a:defRPr/>
            </a:pPr>
            <a:endParaRPr lang="fi-FI" altLang="fi-FI" sz="1400" b="1" u="sng" dirty="0"/>
          </a:p>
          <a:p>
            <a:pPr lvl="1">
              <a:lnSpc>
                <a:spcPct val="80000"/>
              </a:lnSpc>
              <a:buFont typeface="Wingdings" pitchFamily="2" charset="2"/>
              <a:buChar char="Ä"/>
              <a:defRPr/>
            </a:pPr>
            <a:r>
              <a:rPr lang="fi-FI" sz="1400" dirty="0"/>
              <a:t>Teknologiateollisuus ry:n mukaan vuoden ensimmäisen vuosineljänneksen tilauskertymää voi pitää hyvänä, vaikkakin pudotusta tuli saatujen uusien tilausten arvolla mitattuna edelliseen vuosineljännekseen peräti 29 prosenttia. Pudotuksen taustalla on vertailuajankohdan poikkeuksellisen hyvä tilauskertymä, eikä pudotusta tule siten tulkita käänteeksi heikompaan.</a:t>
            </a:r>
          </a:p>
          <a:p>
            <a:pPr marL="457200" lvl="1" indent="0">
              <a:lnSpc>
                <a:spcPct val="80000"/>
              </a:lnSpc>
              <a:buNone/>
              <a:defRPr/>
            </a:pPr>
            <a:endParaRPr lang="fi-FI" sz="1400" dirty="0"/>
          </a:p>
          <a:p>
            <a:pPr lvl="1">
              <a:lnSpc>
                <a:spcPct val="80000"/>
              </a:lnSpc>
              <a:buFont typeface="Wingdings" pitchFamily="2" charset="2"/>
              <a:buChar char="Ä"/>
              <a:defRPr/>
            </a:pPr>
            <a:r>
              <a:rPr lang="fi-FI" sz="1400" dirty="0"/>
              <a:t>Uusien saatujen tilausten arvo oli tammi-maaliskuussa viisi prosenttia suurempi kuin edellisvuoden vastaavalla ajanjaksolla. Myös liikkeellä olevien tarjouspyyntöjen määrä jatkoi kasvuaan alkuvuonna. Tarjouspyyntökyselyn saldoluku oli huhtikuussa +26. Positiivinen luku viestii siitä, että kysynnässä on tapahtunut edelleen muutosta parempaan verrattuna tammikuun tilanteeseen. </a:t>
            </a:r>
            <a:endParaRPr lang="fi-FI" altLang="fi-FI" sz="1400" dirty="0"/>
          </a:p>
        </p:txBody>
      </p:sp>
    </p:spTree>
    <p:extLst>
      <p:ext uri="{BB962C8B-B14F-4D97-AF65-F5344CB8AC3E}">
        <p14:creationId xmlns:p14="http://schemas.microsoft.com/office/powerpoint/2010/main" val="93609979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4D88758-6F26-4E0F-8C14-550F5C0188B8}" type="slidenum">
              <a:rPr kumimoji="0" lang="fi-FI" altLang="fi-FI"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fi-FI" altLang="fi-FI"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1411869" y="0"/>
            <a:ext cx="10515600" cy="759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lang="fi-FI" altLang="fi-FI" sz="2700" b="1" cap="all" spc="-50" dirty="0">
                <a:solidFill>
                  <a:srgbClr val="0070C0"/>
                </a:solidFill>
                <a:effectLst>
                  <a:outerShdw blurRad="38100" dist="38100" dir="2700000" algn="tl">
                    <a:srgbClr val="000000">
                      <a:alpha val="43137"/>
                    </a:srgbClr>
                  </a:outerShdw>
                </a:effectLst>
                <a:latin typeface="Calibri Light" panose="020F0302020204030204"/>
              </a:rPr>
              <a:t>Taloudessa toipumista tänä vuonna</a:t>
            </a:r>
            <a:endParaRPr lang="en-US" altLang="fi-FI" sz="2700" b="1" cap="all" spc="-50" dirty="0">
              <a:solidFill>
                <a:srgbClr val="0070C0"/>
              </a:solidFill>
              <a:effectLst>
                <a:outerShdw blurRad="38100" dist="38100" dir="2700000" algn="tl">
                  <a:srgbClr val="000000">
                    <a:alpha val="43137"/>
                  </a:srgbClr>
                </a:outerShdw>
              </a:effectLst>
              <a:latin typeface="Calibri Light" panose="020F0302020204030204"/>
            </a:endParaRPr>
          </a:p>
        </p:txBody>
      </p:sp>
      <p:pic>
        <p:nvPicPr>
          <p:cNvPr id="46" name="Picture 45">
            <a:extLst>
              <a:ext uri="{FF2B5EF4-FFF2-40B4-BE49-F238E27FC236}">
                <a16:creationId xmlns:a16="http://schemas.microsoft.com/office/drawing/2014/main" id="{17C23CC9-6641-4C58-8FFB-97984EBF625B}"/>
              </a:ext>
            </a:extLst>
          </p:cNvPr>
          <p:cNvPicPr>
            <a:picLocks noChangeAspect="1"/>
          </p:cNvPicPr>
          <p:nvPr/>
        </p:nvPicPr>
        <p:blipFill>
          <a:blip r:embed="rId2"/>
          <a:stretch>
            <a:fillRect/>
          </a:stretch>
        </p:blipFill>
        <p:spPr>
          <a:xfrm>
            <a:off x="9874405" y="237820"/>
            <a:ext cx="2044173" cy="534499"/>
          </a:xfrm>
          <a:prstGeom prst="rect">
            <a:avLst/>
          </a:prstGeom>
        </p:spPr>
      </p:pic>
      <p:pic>
        <p:nvPicPr>
          <p:cNvPr id="9" name="Picture 8">
            <a:extLst>
              <a:ext uri="{FF2B5EF4-FFF2-40B4-BE49-F238E27FC236}">
                <a16:creationId xmlns:a16="http://schemas.microsoft.com/office/drawing/2014/main" id="{A3530E96-66D1-4D45-9449-7763973A7A42}"/>
              </a:ext>
            </a:extLst>
          </p:cNvPr>
          <p:cNvPicPr>
            <a:picLocks noChangeAspect="1"/>
          </p:cNvPicPr>
          <p:nvPr/>
        </p:nvPicPr>
        <p:blipFill>
          <a:blip r:embed="rId3"/>
          <a:stretch>
            <a:fillRect/>
          </a:stretch>
        </p:blipFill>
        <p:spPr>
          <a:xfrm>
            <a:off x="4017219" y="1090613"/>
            <a:ext cx="7563693" cy="4652210"/>
          </a:xfrm>
          <a:prstGeom prst="rect">
            <a:avLst/>
          </a:prstGeom>
        </p:spPr>
      </p:pic>
      <p:sp>
        <p:nvSpPr>
          <p:cNvPr id="41" name="TextBox 40">
            <a:extLst>
              <a:ext uri="{FF2B5EF4-FFF2-40B4-BE49-F238E27FC236}">
                <a16:creationId xmlns:a16="http://schemas.microsoft.com/office/drawing/2014/main" id="{7107CB01-43F4-4020-A93D-50A0F3B0F8F7}"/>
              </a:ext>
            </a:extLst>
          </p:cNvPr>
          <p:cNvSpPr txBox="1"/>
          <p:nvPr/>
        </p:nvSpPr>
        <p:spPr>
          <a:xfrm>
            <a:off x="302952" y="770243"/>
            <a:ext cx="3847629" cy="4247317"/>
          </a:xfrm>
          <a:prstGeom prst="rect">
            <a:avLst/>
          </a:prstGeom>
          <a:noFill/>
        </p:spPr>
        <p:txBody>
          <a:bodyPr wrap="square">
            <a:spAutoFit/>
          </a:bodyPr>
          <a:lstStyle/>
          <a:p>
            <a:r>
              <a:rPr lang="fi-FI" b="1" dirty="0"/>
              <a:t>Kuluttajien luottamus vahvaa ja osin ennätyksellistä huhtikuussa</a:t>
            </a:r>
          </a:p>
          <a:p>
            <a:endParaRPr lang="fi-FI" dirty="0"/>
          </a:p>
          <a:p>
            <a:r>
              <a:rPr lang="fi-FI" dirty="0"/>
              <a:t>Kuluttajien luottamusindikaattori oli huhtikuussa 3,8, kun se maaliskuussa oli -3,0 ja helmikuussa -0,8. Luottamus talouteen on viimeksi ollut huhtikuun tasolla tai vahvempaa toukokuussa 2018 (4,1). Viime vuoden huhtikuussa luottamusindikaattori sai arvon -13,9. Indikaattorin pitkän ajan keskiarvo on -1,8. Tiedot perustuvat Tilastokeskuksen kuluttajien luottamustutkimukseen, johon vastasi 1.–19. huhtikuuta 1 010 Suomessa asuvaa henkilöä.</a:t>
            </a:r>
          </a:p>
        </p:txBody>
      </p:sp>
    </p:spTree>
    <p:extLst>
      <p:ext uri="{BB962C8B-B14F-4D97-AF65-F5344CB8AC3E}">
        <p14:creationId xmlns:p14="http://schemas.microsoft.com/office/powerpoint/2010/main" val="14305422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226" name="Ryhmä 3"/>
          <p:cNvGrpSpPr>
            <a:grpSpLocks/>
          </p:cNvGrpSpPr>
          <p:nvPr/>
        </p:nvGrpSpPr>
        <p:grpSpPr bwMode="auto">
          <a:xfrm>
            <a:off x="1774825" y="6237288"/>
            <a:ext cx="3138488" cy="419100"/>
            <a:chOff x="5796136" y="6237312"/>
            <a:chExt cx="3137322" cy="419525"/>
          </a:xfrm>
        </p:grpSpPr>
        <p:pic>
          <p:nvPicPr>
            <p:cNvPr id="52228" name="Picture 7" descr="http://www.satakuntaliitto.fi/kuvat/satakunta_vaakuna.gif">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6136" y="6237312"/>
              <a:ext cx="288032" cy="41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9" name="Picture 13" descr="http://www.satakuntaliitto.fi/kuvat/satakuntaliitto_logo.gif">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56176" y="6453336"/>
              <a:ext cx="2777282" cy="130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Suorakulmio 20"/>
          <p:cNvSpPr/>
          <p:nvPr/>
        </p:nvSpPr>
        <p:spPr>
          <a:xfrm>
            <a:off x="1556543" y="1340769"/>
            <a:ext cx="3846361" cy="801089"/>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eaLnBrk="0" fontAlgn="base" hangingPunct="0">
              <a:spcBef>
                <a:spcPct val="0"/>
              </a:spcBef>
              <a:spcAft>
                <a:spcPct val="0"/>
              </a:spcAft>
            </a:pPr>
            <a:r>
              <a:rPr lang="fi-FI" sz="1400" b="1" cap="all" spc="-50" dirty="0">
                <a:solidFill>
                  <a:srgbClr val="0070C0"/>
                </a:solidFill>
                <a:effectLst>
                  <a:outerShdw blurRad="38100" dist="38100" dir="2700000" algn="tl">
                    <a:srgbClr val="000000">
                      <a:alpha val="43137"/>
                    </a:srgbClr>
                  </a:outerShdw>
                </a:effectLst>
                <a:latin typeface="Calibri"/>
              </a:rPr>
              <a:t>Jalostuksen (teollisuus, energia ja rakentaminen) arvonlisäys per </a:t>
            </a:r>
            <a:r>
              <a:rPr lang="fi-FI" sz="1400" b="1" cap="all" spc="-50" dirty="0" err="1">
                <a:solidFill>
                  <a:srgbClr val="0070C0"/>
                </a:solidFill>
                <a:effectLst>
                  <a:outerShdw blurRad="38100" dist="38100" dir="2700000" algn="tl">
                    <a:srgbClr val="000000">
                      <a:alpha val="43137"/>
                    </a:srgbClr>
                  </a:outerShdw>
                </a:effectLst>
                <a:latin typeface="Calibri"/>
              </a:rPr>
              <a:t>capita</a:t>
            </a:r>
            <a:r>
              <a:rPr lang="fi-FI" sz="1400" b="1" cap="all" spc="-50" dirty="0">
                <a:solidFill>
                  <a:srgbClr val="0070C0"/>
                </a:solidFill>
                <a:effectLst>
                  <a:outerShdw blurRad="38100" dist="38100" dir="2700000" algn="tl">
                    <a:srgbClr val="000000">
                      <a:alpha val="43137"/>
                    </a:srgbClr>
                  </a:outerShdw>
                </a:effectLst>
                <a:latin typeface="Calibri"/>
              </a:rPr>
              <a:t> </a:t>
            </a:r>
            <a:r>
              <a:rPr lang="fi-FI" sz="1400" b="1" dirty="0">
                <a:solidFill>
                  <a:srgbClr val="0070C0"/>
                </a:solidFill>
                <a:latin typeface="Calibri"/>
              </a:rPr>
              <a:t>vuonna 2019 (ennakkotieto) on Satakunnassa 2. korkein 19 maakunnasta (eli tavallaan BKT per </a:t>
            </a:r>
            <a:r>
              <a:rPr lang="fi-FI" sz="1400" b="1" dirty="0" err="1">
                <a:solidFill>
                  <a:srgbClr val="0070C0"/>
                </a:solidFill>
                <a:latin typeface="Calibri"/>
              </a:rPr>
              <a:t>capita</a:t>
            </a:r>
            <a:r>
              <a:rPr lang="fi-FI" sz="1400" b="1" dirty="0">
                <a:solidFill>
                  <a:srgbClr val="0070C0"/>
                </a:solidFill>
                <a:latin typeface="Calibri"/>
              </a:rPr>
              <a:t> jalostuksen, eli teollisuuden, energiantuotannon ja rakentamisen osalta). Tämä kuvaa Satakunnan vahvaa kykyä tuottaa korkean jalostusarvon tuotteita, joita menee runsaasti myös vientiin. Siten Satakunta on kokoaan suurempi hyvinvoinnin tuottaja Suomessa.</a:t>
            </a:r>
          </a:p>
          <a:p>
            <a:pPr eaLnBrk="0" fontAlgn="base" hangingPunct="0">
              <a:spcBef>
                <a:spcPct val="0"/>
              </a:spcBef>
              <a:spcAft>
                <a:spcPct val="0"/>
              </a:spcAft>
            </a:pPr>
            <a:endParaRPr lang="fi-FI" sz="1400" b="1" dirty="0">
              <a:solidFill>
                <a:prstClr val="black"/>
              </a:solidFill>
              <a:latin typeface="Calibri"/>
            </a:endParaRPr>
          </a:p>
          <a:p>
            <a:pPr eaLnBrk="0" fontAlgn="base" hangingPunct="0">
              <a:spcBef>
                <a:spcPct val="0"/>
              </a:spcBef>
              <a:spcAft>
                <a:spcPct val="0"/>
              </a:spcAft>
            </a:pPr>
            <a:endParaRPr lang="fi-FI" sz="1400" dirty="0">
              <a:solidFill>
                <a:prstClr val="white">
                  <a:lumMod val="50000"/>
                </a:prstClr>
              </a:solidFill>
              <a:latin typeface="Calibri"/>
            </a:endParaRPr>
          </a:p>
        </p:txBody>
      </p:sp>
      <p:pic>
        <p:nvPicPr>
          <p:cNvPr id="2" name="Picture 1">
            <a:extLst>
              <a:ext uri="{FF2B5EF4-FFF2-40B4-BE49-F238E27FC236}">
                <a16:creationId xmlns:a16="http://schemas.microsoft.com/office/drawing/2014/main" id="{795AFCC7-9420-4A54-8E88-E28C2B938AD5}"/>
              </a:ext>
            </a:extLst>
          </p:cNvPr>
          <p:cNvPicPr>
            <a:picLocks noChangeAspect="1"/>
          </p:cNvPicPr>
          <p:nvPr/>
        </p:nvPicPr>
        <p:blipFill>
          <a:blip r:embed="rId6"/>
          <a:stretch>
            <a:fillRect/>
          </a:stretch>
        </p:blipFill>
        <p:spPr>
          <a:xfrm>
            <a:off x="5402903" y="-3458"/>
            <a:ext cx="4849292" cy="6858000"/>
          </a:xfrm>
          <a:prstGeom prst="rect">
            <a:avLst/>
          </a:prstGeom>
        </p:spPr>
      </p:pic>
    </p:spTree>
    <p:extLst>
      <p:ext uri="{BB962C8B-B14F-4D97-AF65-F5344CB8AC3E}">
        <p14:creationId xmlns:p14="http://schemas.microsoft.com/office/powerpoint/2010/main" val="28653650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F4D0D19-8CBC-4954-B485-D56A7CB609A0}"/>
              </a:ext>
            </a:extLst>
          </p:cNvPr>
          <p:cNvPicPr>
            <a:picLocks noChangeAspect="1"/>
          </p:cNvPicPr>
          <p:nvPr/>
        </p:nvPicPr>
        <p:blipFill>
          <a:blip r:embed="rId2"/>
          <a:stretch>
            <a:fillRect/>
          </a:stretch>
        </p:blipFill>
        <p:spPr>
          <a:xfrm>
            <a:off x="2356282" y="583008"/>
            <a:ext cx="4024803" cy="5691985"/>
          </a:xfrm>
          <a:prstGeom prst="rect">
            <a:avLst/>
          </a:prstGeom>
        </p:spPr>
      </p:pic>
      <p:grpSp>
        <p:nvGrpSpPr>
          <p:cNvPr id="52226" name="Ryhmä 3"/>
          <p:cNvGrpSpPr>
            <a:grpSpLocks/>
          </p:cNvGrpSpPr>
          <p:nvPr/>
        </p:nvGrpSpPr>
        <p:grpSpPr bwMode="auto">
          <a:xfrm>
            <a:off x="1774825" y="6237288"/>
            <a:ext cx="3138488" cy="419100"/>
            <a:chOff x="5796136" y="6237312"/>
            <a:chExt cx="3137322" cy="419525"/>
          </a:xfrm>
        </p:grpSpPr>
        <p:pic>
          <p:nvPicPr>
            <p:cNvPr id="52228" name="Picture 7" descr="http://www.satakuntaliitto.fi/kuvat/satakunta_vaakuna.gif">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6136" y="6237312"/>
              <a:ext cx="288032" cy="41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9" name="Picture 13" descr="http://www.satakuntaliitto.fi/kuvat/satakuntaliitto_logo.gif">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56176" y="6453336"/>
              <a:ext cx="2777282" cy="130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Rectangle 2"/>
          <p:cNvSpPr/>
          <p:nvPr/>
        </p:nvSpPr>
        <p:spPr>
          <a:xfrm>
            <a:off x="6052152" y="980728"/>
            <a:ext cx="4364329" cy="4616648"/>
          </a:xfrm>
          <a:prstGeom prst="rect">
            <a:avLst/>
          </a:prstGeom>
        </p:spPr>
        <p:txBody>
          <a:bodyPr wrap="square">
            <a:spAutoFit/>
          </a:bodyPr>
          <a:lstStyle/>
          <a:p>
            <a:pPr eaLnBrk="0" fontAlgn="base" hangingPunct="0">
              <a:spcBef>
                <a:spcPct val="0"/>
              </a:spcBef>
              <a:spcAft>
                <a:spcPct val="0"/>
              </a:spcAft>
            </a:pPr>
            <a:r>
              <a:rPr lang="fi-FI" b="1" dirty="0">
                <a:solidFill>
                  <a:srgbClr val="0070C0"/>
                </a:solidFill>
                <a:latin typeface="Arial" panose="020B0604020202020204" pitchFamily="34" charset="0"/>
                <a:cs typeface="Arial" panose="020B0604020202020204" pitchFamily="34" charset="0"/>
              </a:rPr>
              <a:t>Satakunnan BKT henkeä kohden on </a:t>
            </a:r>
            <a:r>
              <a:rPr lang="fi-FI" b="1" dirty="0">
                <a:solidFill>
                  <a:prstClr val="black"/>
                </a:solidFill>
                <a:latin typeface="Arial" panose="020B0604020202020204" pitchFamily="34" charset="0"/>
                <a:cs typeface="Arial" panose="020B0604020202020204" pitchFamily="34" charset="0"/>
              </a:rPr>
              <a:t>19 maakunnasta </a:t>
            </a:r>
          </a:p>
          <a:p>
            <a:pPr eaLnBrk="0" fontAlgn="base" hangingPunct="0">
              <a:spcBef>
                <a:spcPct val="0"/>
              </a:spcBef>
              <a:spcAft>
                <a:spcPct val="0"/>
              </a:spcAft>
            </a:pPr>
            <a:r>
              <a:rPr lang="fi-FI" b="1" dirty="0">
                <a:solidFill>
                  <a:srgbClr val="C0504D">
                    <a:lumMod val="75000"/>
                  </a:srgb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10. korkein (37 248 €</a:t>
            </a:r>
            <a:r>
              <a:rPr lang="fi-FI" b="1" dirty="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fi-FI" b="1" dirty="0">
                <a:solidFill>
                  <a:prstClr val="black"/>
                </a:solidFill>
                <a:latin typeface="Arial" panose="020B0604020202020204" pitchFamily="34" charset="0"/>
                <a:cs typeface="Arial" panose="020B0604020202020204" pitchFamily="34" charset="0"/>
              </a:rPr>
              <a:t>v. 2018, kasvua 2 % edellisvuodesta</a:t>
            </a:r>
          </a:p>
          <a:p>
            <a:pPr eaLnBrk="0" fontAlgn="base" hangingPunct="0">
              <a:spcBef>
                <a:spcPct val="0"/>
              </a:spcBef>
              <a:spcAft>
                <a:spcPct val="0"/>
              </a:spcAft>
            </a:pPr>
            <a:endParaRPr lang="fi-FI" b="1" dirty="0">
              <a:solidFill>
                <a:prstClr val="black"/>
              </a:solidFill>
              <a:latin typeface="Arial" panose="020B0604020202020204" pitchFamily="34" charset="0"/>
              <a:cs typeface="Arial" panose="020B0604020202020204" pitchFamily="34" charset="0"/>
            </a:endParaRPr>
          </a:p>
          <a:p>
            <a:pPr eaLnBrk="0" fontAlgn="base" hangingPunct="0">
              <a:spcBef>
                <a:spcPct val="0"/>
              </a:spcBef>
              <a:spcAft>
                <a:spcPct val="0"/>
              </a:spcAft>
            </a:pPr>
            <a:r>
              <a:rPr lang="fi-FI" sz="1200" b="1" dirty="0">
                <a:solidFill>
                  <a:prstClr val="black"/>
                </a:solidFill>
                <a:latin typeface="Arial" panose="020B0604020202020204" pitchFamily="34" charset="0"/>
                <a:cs typeface="Arial" panose="020B0604020202020204" pitchFamily="34" charset="0"/>
              </a:rPr>
              <a:t>Sijaluku pysyi ennallaan edellisvuoteen verrattuna. Satakunnassa elintarvike-, mekaanisessa metsä- ja etenkin kemianteollisuuden arvonlisäys supistui. Teknologiateollisuuden, rakentamisen ja kaupan arvonlisäys sen sijaan kasvoi. Palveluissa tapahtui silti keskimäärin laskua.</a:t>
            </a:r>
          </a:p>
          <a:p>
            <a:pPr eaLnBrk="0" fontAlgn="base" hangingPunct="0">
              <a:spcBef>
                <a:spcPct val="0"/>
              </a:spcBef>
              <a:spcAft>
                <a:spcPct val="0"/>
              </a:spcAft>
            </a:pPr>
            <a:endParaRPr lang="fi-FI" sz="1200" b="1" dirty="0">
              <a:solidFill>
                <a:prstClr val="black"/>
              </a:solidFill>
              <a:latin typeface="Arial" panose="020B0604020202020204" pitchFamily="34" charset="0"/>
              <a:cs typeface="Arial" panose="020B0604020202020204" pitchFamily="34" charset="0"/>
            </a:endParaRPr>
          </a:p>
          <a:p>
            <a:pPr eaLnBrk="0" fontAlgn="base" hangingPunct="0">
              <a:spcBef>
                <a:spcPct val="0"/>
              </a:spcBef>
              <a:spcAft>
                <a:spcPct val="0"/>
              </a:spcAft>
            </a:pPr>
            <a:r>
              <a:rPr lang="fi-FI" sz="1200" b="1" dirty="0">
                <a:solidFill>
                  <a:prstClr val="black"/>
                </a:solidFill>
                <a:latin typeface="Arial" panose="020B0604020202020204" pitchFamily="34" charset="0"/>
                <a:cs typeface="Arial" panose="020B0604020202020204" pitchFamily="34" charset="0"/>
              </a:rPr>
              <a:t>Rauman seutukunnan sijaluku kohosi pari pykälää, sillä metsä- ja teknologiateollisuuden arvonlisäys nousi samoin kuin rakentamisen ja kaupan. Porin seutukunnassa sijaluku laski vähän, mutta arvonlisäys kasvoi teknologiateollisuudessa, rakentamisessa ja kaupassa. Kemian- ja metsäteollisuuden kehitys heikkeni selvästi. Pohjois-Satakunnan sijoitus heikkeni, sillä arvonlisäys laski yleisesti ja monilla päätoimialoilla. Kankaanpää Worksin tilanne näkyy metallialoilla.</a:t>
            </a:r>
          </a:p>
          <a:p>
            <a:pPr eaLnBrk="0" fontAlgn="base" hangingPunct="0">
              <a:spcBef>
                <a:spcPct val="0"/>
              </a:spcBef>
              <a:spcAft>
                <a:spcPct val="0"/>
              </a:spcAft>
            </a:pPr>
            <a:endParaRPr lang="fi-FI" sz="1200" b="1" dirty="0">
              <a:solidFill>
                <a:prstClr val="black"/>
              </a:solidFill>
              <a:latin typeface="Arial" panose="020B0604020202020204" pitchFamily="34" charset="0"/>
              <a:cs typeface="Arial" panose="020B0604020202020204" pitchFamily="34" charset="0"/>
            </a:endParaRPr>
          </a:p>
        </p:txBody>
      </p:sp>
      <p:sp>
        <p:nvSpPr>
          <p:cNvPr id="8" name="Rectangle 7"/>
          <p:cNvSpPr/>
          <p:nvPr/>
        </p:nvSpPr>
        <p:spPr>
          <a:xfrm>
            <a:off x="6573978" y="5201521"/>
            <a:ext cx="3320674" cy="1569660"/>
          </a:xfrm>
          <a:prstGeom prst="rect">
            <a:avLst/>
          </a:prstGeom>
        </p:spPr>
        <p:txBody>
          <a:bodyPr wrap="square">
            <a:spAutoFit/>
          </a:bodyPr>
          <a:lstStyle/>
          <a:p>
            <a:pPr eaLnBrk="0" fontAlgn="base" hangingPunct="0">
              <a:spcBef>
                <a:spcPct val="0"/>
              </a:spcBef>
              <a:spcAft>
                <a:spcPct val="0"/>
              </a:spcAft>
            </a:pPr>
            <a:endParaRPr lang="fi-FI" sz="1600" b="1" dirty="0">
              <a:solidFill>
                <a:prstClr val="black"/>
              </a:solidFill>
              <a:latin typeface="Arial" panose="020B0604020202020204" pitchFamily="34" charset="0"/>
              <a:cs typeface="Arial" panose="020B0604020202020204" pitchFamily="34" charset="0"/>
            </a:endParaRPr>
          </a:p>
          <a:p>
            <a:pPr eaLnBrk="0" fontAlgn="base" hangingPunct="0">
              <a:spcBef>
                <a:spcPct val="0"/>
              </a:spcBef>
              <a:spcAft>
                <a:spcPct val="0"/>
              </a:spcAft>
            </a:pPr>
            <a:r>
              <a:rPr lang="fi-FI" sz="1600" b="1" dirty="0">
                <a:solidFill>
                  <a:srgbClr val="0070C0"/>
                </a:solidFill>
                <a:latin typeface="Arial" panose="020B0604020202020204" pitchFamily="34" charset="0"/>
                <a:cs typeface="Arial" panose="020B0604020202020204" pitchFamily="34" charset="0"/>
              </a:rPr>
              <a:t>BKT per </a:t>
            </a:r>
            <a:r>
              <a:rPr lang="fi-FI" sz="1600" b="1" dirty="0" err="1">
                <a:solidFill>
                  <a:srgbClr val="0070C0"/>
                </a:solidFill>
                <a:latin typeface="Arial" panose="020B0604020202020204" pitchFamily="34" charset="0"/>
                <a:cs typeface="Arial" panose="020B0604020202020204" pitchFamily="34" charset="0"/>
              </a:rPr>
              <a:t>capita</a:t>
            </a:r>
            <a:r>
              <a:rPr lang="fi-FI" sz="1600" b="1" dirty="0">
                <a:solidFill>
                  <a:srgbClr val="0070C0"/>
                </a:solidFill>
                <a:latin typeface="Arial" panose="020B0604020202020204" pitchFamily="34" charset="0"/>
                <a:cs typeface="Arial" panose="020B0604020202020204" pitchFamily="34" charset="0"/>
              </a:rPr>
              <a:t> Suomen 70 seutukunnassa</a:t>
            </a:r>
            <a:endParaRPr lang="fi-FI" sz="1600" b="1" dirty="0">
              <a:solidFill>
                <a:prstClr val="black"/>
              </a:solidFill>
              <a:latin typeface="Arial" panose="020B0604020202020204" pitchFamily="34" charset="0"/>
              <a:cs typeface="Arial" panose="020B0604020202020204" pitchFamily="34" charset="0"/>
            </a:endParaRPr>
          </a:p>
          <a:p>
            <a:pPr eaLnBrk="0" fontAlgn="base" hangingPunct="0">
              <a:spcBef>
                <a:spcPct val="0"/>
              </a:spcBef>
              <a:spcAft>
                <a:spcPct val="0"/>
              </a:spcAft>
            </a:pPr>
            <a:r>
              <a:rPr lang="fi-FI" sz="1600" b="1" dirty="0">
                <a:solidFill>
                  <a:prstClr val="black"/>
                </a:solidFill>
                <a:latin typeface="Arial" panose="020B0604020202020204" pitchFamily="34" charset="0"/>
                <a:cs typeface="Arial" panose="020B0604020202020204" pitchFamily="34" charset="0"/>
              </a:rPr>
              <a:t>Rauman seutukunta on sijalla </a:t>
            </a:r>
            <a:r>
              <a:rPr lang="fi-FI" sz="1600" b="1" dirty="0">
                <a:solidFill>
                  <a:srgbClr val="FF5050"/>
                </a:solidFill>
                <a:latin typeface="Arial" panose="020B0604020202020204" pitchFamily="34" charset="0"/>
                <a:cs typeface="Arial" panose="020B0604020202020204" pitchFamily="34" charset="0"/>
              </a:rPr>
              <a:t>7</a:t>
            </a:r>
            <a:r>
              <a:rPr lang="fi-FI" sz="1600" b="1" dirty="0">
                <a:solidFill>
                  <a:prstClr val="black"/>
                </a:solidFill>
                <a:latin typeface="Arial" panose="020B0604020202020204" pitchFamily="34" charset="0"/>
                <a:cs typeface="Arial" panose="020B0604020202020204" pitchFamily="34" charset="0"/>
              </a:rPr>
              <a:t>,</a:t>
            </a:r>
            <a:r>
              <a:rPr lang="fi-FI" sz="1600" b="1" dirty="0">
                <a:solidFill>
                  <a:srgbClr val="FF5050"/>
                </a:solidFill>
                <a:latin typeface="Arial" panose="020B0604020202020204" pitchFamily="34" charset="0"/>
                <a:cs typeface="Arial" panose="020B0604020202020204" pitchFamily="34" charset="0"/>
              </a:rPr>
              <a:t> </a:t>
            </a:r>
          </a:p>
          <a:p>
            <a:pPr eaLnBrk="0" fontAlgn="base" hangingPunct="0">
              <a:spcBef>
                <a:spcPct val="0"/>
              </a:spcBef>
              <a:spcAft>
                <a:spcPct val="0"/>
              </a:spcAft>
            </a:pPr>
            <a:r>
              <a:rPr lang="fi-FI" sz="1600" b="1" dirty="0">
                <a:solidFill>
                  <a:prstClr val="black"/>
                </a:solidFill>
                <a:latin typeface="Arial" panose="020B0604020202020204" pitchFamily="34" charset="0"/>
                <a:cs typeface="Arial" panose="020B0604020202020204" pitchFamily="34" charset="0"/>
              </a:rPr>
              <a:t>Porin seutukunta sijalla </a:t>
            </a:r>
            <a:r>
              <a:rPr lang="fi-FI" sz="1600" b="1" dirty="0">
                <a:solidFill>
                  <a:srgbClr val="FF5050"/>
                </a:solidFill>
                <a:latin typeface="Arial" panose="020B0604020202020204" pitchFamily="34" charset="0"/>
                <a:cs typeface="Arial" panose="020B0604020202020204" pitchFamily="34" charset="0"/>
              </a:rPr>
              <a:t>34 </a:t>
            </a:r>
            <a:r>
              <a:rPr lang="fi-FI" sz="1600" b="1" dirty="0">
                <a:solidFill>
                  <a:prstClr val="black"/>
                </a:solidFill>
                <a:latin typeface="Arial" panose="020B0604020202020204" pitchFamily="34" charset="0"/>
                <a:cs typeface="Arial" panose="020B0604020202020204" pitchFamily="34" charset="0"/>
              </a:rPr>
              <a:t>ja</a:t>
            </a:r>
          </a:p>
          <a:p>
            <a:pPr eaLnBrk="0" fontAlgn="base" hangingPunct="0">
              <a:spcBef>
                <a:spcPct val="0"/>
              </a:spcBef>
              <a:spcAft>
                <a:spcPct val="0"/>
              </a:spcAft>
            </a:pPr>
            <a:r>
              <a:rPr lang="fi-FI" sz="1600" b="1" dirty="0">
                <a:solidFill>
                  <a:prstClr val="black"/>
                </a:solidFill>
                <a:latin typeface="Arial" panose="020B0604020202020204" pitchFamily="34" charset="0"/>
                <a:cs typeface="Arial" panose="020B0604020202020204" pitchFamily="34" charset="0"/>
              </a:rPr>
              <a:t>Pohjois-Satakunta sijalla </a:t>
            </a:r>
            <a:r>
              <a:rPr lang="fi-FI" sz="1600" b="1" dirty="0">
                <a:solidFill>
                  <a:srgbClr val="FF5050"/>
                </a:solidFill>
                <a:latin typeface="Arial" panose="020B0604020202020204" pitchFamily="34" charset="0"/>
                <a:cs typeface="Arial" panose="020B0604020202020204" pitchFamily="34" charset="0"/>
              </a:rPr>
              <a:t>29</a:t>
            </a:r>
            <a:r>
              <a:rPr lang="fi-FI" sz="1600" b="1" dirty="0">
                <a:solidFill>
                  <a:prstClr val="black"/>
                </a:solidFill>
                <a:latin typeface="Arial" panose="020B0604020202020204" pitchFamily="34" charset="0"/>
                <a:cs typeface="Arial" panose="020B0604020202020204" pitchFamily="34" charset="0"/>
              </a:rPr>
              <a:t>.</a:t>
            </a:r>
            <a:r>
              <a:rPr lang="fi-FI" sz="1600" b="1" dirty="0">
                <a:solidFill>
                  <a:srgbClr val="FF5050"/>
                </a:solidFill>
                <a:latin typeface="Arial" panose="020B0604020202020204" pitchFamily="34" charset="0"/>
                <a:cs typeface="Arial" panose="020B0604020202020204" pitchFamily="34" charset="0"/>
              </a:rPr>
              <a:t> </a:t>
            </a:r>
            <a:endParaRPr lang="fi-FI" sz="1600" b="1" dirty="0">
              <a:solidFill>
                <a:prstClr val="black"/>
              </a:solidFill>
              <a:latin typeface="Arial" panose="020B0604020202020204" pitchFamily="34" charset="0"/>
              <a:cs typeface="Arial" panose="020B0604020202020204" pitchFamily="34" charset="0"/>
            </a:endParaRPr>
          </a:p>
        </p:txBody>
      </p:sp>
      <p:sp>
        <p:nvSpPr>
          <p:cNvPr id="9" name="Otsikko 1"/>
          <p:cNvSpPr txBox="1">
            <a:spLocks/>
          </p:cNvSpPr>
          <p:nvPr/>
        </p:nvSpPr>
        <p:spPr>
          <a:xfrm>
            <a:off x="1611844" y="151770"/>
            <a:ext cx="7798445" cy="465993"/>
          </a:xfrm>
          <a:prstGeom prst="rect">
            <a:avLst/>
          </a:prstGeom>
        </p:spPr>
        <p:txBody>
          <a:bodyPr>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fi-FI" sz="3200" b="1" cap="all" dirty="0" err="1">
                <a:solidFill>
                  <a:srgbClr val="0070C0"/>
                </a:solidFill>
                <a:effectLst>
                  <a:outerShdw blurRad="38100" dist="38100" dir="2700000" algn="tl">
                    <a:srgbClr val="000000">
                      <a:alpha val="43137"/>
                    </a:srgbClr>
                  </a:outerShdw>
                </a:effectLst>
                <a:latin typeface="Calibri"/>
              </a:rPr>
              <a:t>satakunnaN</a:t>
            </a:r>
            <a:r>
              <a:rPr lang="fi-FI" sz="3200" b="1" cap="all" dirty="0">
                <a:solidFill>
                  <a:srgbClr val="0070C0"/>
                </a:solidFill>
                <a:effectLst>
                  <a:outerShdw blurRad="38100" dist="38100" dir="2700000" algn="tl">
                    <a:srgbClr val="000000">
                      <a:alpha val="43137"/>
                    </a:srgbClr>
                  </a:outerShdw>
                </a:effectLst>
                <a:latin typeface="Calibri"/>
              </a:rPr>
              <a:t> vahvuuksia: BKT</a:t>
            </a:r>
          </a:p>
        </p:txBody>
      </p:sp>
      <p:sp>
        <p:nvSpPr>
          <p:cNvPr id="11" name="TextBox 10"/>
          <p:cNvSpPr txBox="1"/>
          <p:nvPr/>
        </p:nvSpPr>
        <p:spPr>
          <a:xfrm>
            <a:off x="1611844" y="4509121"/>
            <a:ext cx="1907895" cy="830997"/>
          </a:xfrm>
          <a:prstGeom prst="rect">
            <a:avLst/>
          </a:prstGeom>
          <a:noFill/>
        </p:spPr>
        <p:txBody>
          <a:bodyPr wrap="none" rtlCol="0">
            <a:spAutoFit/>
          </a:bodyPr>
          <a:lstStyle/>
          <a:p>
            <a:pPr eaLnBrk="0" fontAlgn="base" hangingPunct="0">
              <a:spcBef>
                <a:spcPct val="0"/>
              </a:spcBef>
              <a:spcAft>
                <a:spcPct val="0"/>
              </a:spcAft>
            </a:pPr>
            <a:r>
              <a:rPr lang="fi-FI" sz="1200" dirty="0">
                <a:solidFill>
                  <a:prstClr val="black"/>
                </a:solidFill>
                <a:latin typeface="Arial" panose="020B0604020202020204" pitchFamily="34" charset="0"/>
                <a:cs typeface="Arial" panose="020B0604020202020204" pitchFamily="34" charset="0"/>
              </a:rPr>
              <a:t>Sinisellä mediaania</a:t>
            </a:r>
          </a:p>
          <a:p>
            <a:pPr eaLnBrk="0" fontAlgn="base" hangingPunct="0">
              <a:spcBef>
                <a:spcPct val="0"/>
              </a:spcBef>
              <a:spcAft>
                <a:spcPct val="0"/>
              </a:spcAft>
            </a:pPr>
            <a:r>
              <a:rPr lang="fi-FI" sz="1200" dirty="0">
                <a:solidFill>
                  <a:prstClr val="black"/>
                </a:solidFill>
                <a:latin typeface="Arial" panose="020B0604020202020204" pitchFamily="34" charset="0"/>
                <a:cs typeface="Arial" panose="020B0604020202020204" pitchFamily="34" charset="0"/>
              </a:rPr>
              <a:t>korkeammat seutukunnat</a:t>
            </a:r>
          </a:p>
          <a:p>
            <a:pPr eaLnBrk="0" fontAlgn="base" hangingPunct="0">
              <a:spcBef>
                <a:spcPct val="0"/>
              </a:spcBef>
              <a:spcAft>
                <a:spcPct val="0"/>
              </a:spcAft>
            </a:pPr>
            <a:r>
              <a:rPr lang="fi-FI" sz="1200" dirty="0">
                <a:solidFill>
                  <a:prstClr val="black"/>
                </a:solidFill>
                <a:latin typeface="Arial" panose="020B0604020202020204" pitchFamily="34" charset="0"/>
                <a:cs typeface="Arial" panose="020B0604020202020204" pitchFamily="34" charset="0"/>
              </a:rPr>
              <a:t>(sijat 1-35), punaisella</a:t>
            </a:r>
          </a:p>
          <a:p>
            <a:pPr eaLnBrk="0" fontAlgn="base" hangingPunct="0">
              <a:spcBef>
                <a:spcPct val="0"/>
              </a:spcBef>
              <a:spcAft>
                <a:spcPct val="0"/>
              </a:spcAft>
            </a:pPr>
            <a:r>
              <a:rPr lang="fi-FI" sz="1200" dirty="0">
                <a:solidFill>
                  <a:prstClr val="black"/>
                </a:solidFill>
                <a:latin typeface="Arial" panose="020B0604020202020204" pitchFamily="34" charset="0"/>
                <a:cs typeface="Arial" panose="020B0604020202020204" pitchFamily="34" charset="0"/>
              </a:rPr>
              <a:t>matalammat (sijat 36-70)</a:t>
            </a:r>
            <a:endParaRPr lang="en-US" sz="12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409053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770B233-C783-4133-AC40-B34ED2353B2F}"/>
              </a:ext>
            </a:extLst>
          </p:cNvPr>
          <p:cNvPicPr>
            <a:picLocks noChangeAspect="1"/>
          </p:cNvPicPr>
          <p:nvPr/>
        </p:nvPicPr>
        <p:blipFill>
          <a:blip r:embed="rId2"/>
          <a:stretch>
            <a:fillRect/>
          </a:stretch>
        </p:blipFill>
        <p:spPr>
          <a:xfrm>
            <a:off x="1524001" y="548680"/>
            <a:ext cx="3854681" cy="5451394"/>
          </a:xfrm>
          <a:prstGeom prst="rect">
            <a:avLst/>
          </a:prstGeom>
        </p:spPr>
      </p:pic>
      <p:grpSp>
        <p:nvGrpSpPr>
          <p:cNvPr id="52226" name="Ryhmä 3"/>
          <p:cNvGrpSpPr>
            <a:grpSpLocks/>
          </p:cNvGrpSpPr>
          <p:nvPr/>
        </p:nvGrpSpPr>
        <p:grpSpPr bwMode="auto">
          <a:xfrm>
            <a:off x="1774825" y="6237288"/>
            <a:ext cx="3138488" cy="419100"/>
            <a:chOff x="5796136" y="6237312"/>
            <a:chExt cx="3137322" cy="419525"/>
          </a:xfrm>
        </p:grpSpPr>
        <p:pic>
          <p:nvPicPr>
            <p:cNvPr id="52228" name="Picture 7" descr="http://www.satakuntaliitto.fi/kuvat/satakunta_vaakuna.gif">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6136" y="6237312"/>
              <a:ext cx="288032" cy="41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9" name="Picture 13" descr="http://www.satakuntaliitto.fi/kuvat/satakuntaliitto_logo.gif">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56176" y="6453336"/>
              <a:ext cx="2777282" cy="130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 name="Picture 5">
            <a:extLst>
              <a:ext uri="{FF2B5EF4-FFF2-40B4-BE49-F238E27FC236}">
                <a16:creationId xmlns:a16="http://schemas.microsoft.com/office/drawing/2014/main" id="{72694CEB-E478-4CDF-A477-8858EC2A9B3B}"/>
              </a:ext>
            </a:extLst>
          </p:cNvPr>
          <p:cNvPicPr>
            <a:picLocks noChangeAspect="1"/>
          </p:cNvPicPr>
          <p:nvPr/>
        </p:nvPicPr>
        <p:blipFill>
          <a:blip r:embed="rId7"/>
          <a:stretch>
            <a:fillRect/>
          </a:stretch>
        </p:blipFill>
        <p:spPr>
          <a:xfrm>
            <a:off x="7715128" y="56421"/>
            <a:ext cx="2914650" cy="6642100"/>
          </a:xfrm>
          <a:prstGeom prst="rect">
            <a:avLst/>
          </a:prstGeom>
        </p:spPr>
      </p:pic>
      <p:pic>
        <p:nvPicPr>
          <p:cNvPr id="5" name="Picture 4">
            <a:extLst>
              <a:ext uri="{FF2B5EF4-FFF2-40B4-BE49-F238E27FC236}">
                <a16:creationId xmlns:a16="http://schemas.microsoft.com/office/drawing/2014/main" id="{04BE2FB9-0082-4F0E-988E-5A7BF4A384D1}"/>
              </a:ext>
            </a:extLst>
          </p:cNvPr>
          <p:cNvPicPr>
            <a:picLocks noChangeAspect="1"/>
          </p:cNvPicPr>
          <p:nvPr/>
        </p:nvPicPr>
        <p:blipFill>
          <a:blip r:embed="rId8"/>
          <a:stretch>
            <a:fillRect/>
          </a:stretch>
        </p:blipFill>
        <p:spPr>
          <a:xfrm>
            <a:off x="4800478" y="56421"/>
            <a:ext cx="2914650" cy="6826250"/>
          </a:xfrm>
          <a:prstGeom prst="rect">
            <a:avLst/>
          </a:prstGeom>
        </p:spPr>
      </p:pic>
    </p:spTree>
    <p:extLst>
      <p:ext uri="{BB962C8B-B14F-4D97-AF65-F5344CB8AC3E}">
        <p14:creationId xmlns:p14="http://schemas.microsoft.com/office/powerpoint/2010/main" val="29828904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ctrTitle"/>
          </p:nvPr>
        </p:nvSpPr>
        <p:spPr>
          <a:xfrm>
            <a:off x="2062164" y="115889"/>
            <a:ext cx="7922269" cy="818802"/>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a:solidFill>
                  <a:schemeClr val="tx2"/>
                </a:solidFill>
              </a:rPr>
              <a:t>Kansantalous, työn tuottavuus</a:t>
            </a:r>
            <a:endParaRPr lang="fi-FI"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fld id="{E50E393C-88B3-4481-A7BE-E469CA16A396}" type="slidenum">
              <a:rPr lang="fi-FI" altLang="fi-FI" sz="1200">
                <a:solidFill>
                  <a:srgbClr val="898989"/>
                </a:solidFill>
                <a:cs typeface="Arial" panose="020B0604020202020204" pitchFamily="34" charset="0"/>
              </a:rPr>
              <a:pPr fontAlgn="base">
                <a:spcBef>
                  <a:spcPct val="0"/>
                </a:spcBef>
                <a:spcAft>
                  <a:spcPct val="0"/>
                </a:spcAft>
                <a:buNone/>
              </a:pPr>
              <a:t>9</a:t>
            </a:fld>
            <a:endParaRPr lang="fi-FI" altLang="fi-FI" sz="1200">
              <a:solidFill>
                <a:srgbClr val="898989"/>
              </a:solidFill>
              <a:cs typeface="Arial" panose="020B0604020202020204" pitchFamily="34" charset="0"/>
            </a:endParaRPr>
          </a:p>
        </p:txBody>
      </p:sp>
      <p:pic>
        <p:nvPicPr>
          <p:cNvPr id="7" name="Picture 6">
            <a:extLst>
              <a:ext uri="{FF2B5EF4-FFF2-40B4-BE49-F238E27FC236}">
                <a16:creationId xmlns:a16="http://schemas.microsoft.com/office/drawing/2014/main" id="{0EFCDB0F-874F-401B-A256-47693CFF14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3561" y="1340769"/>
            <a:ext cx="6552728" cy="4825811"/>
          </a:xfrm>
          <a:prstGeom prst="rect">
            <a:avLst/>
          </a:prstGeom>
        </p:spPr>
      </p:pic>
      <p:sp>
        <p:nvSpPr>
          <p:cNvPr id="8" name="TextBox 7">
            <a:extLst>
              <a:ext uri="{FF2B5EF4-FFF2-40B4-BE49-F238E27FC236}">
                <a16:creationId xmlns:a16="http://schemas.microsoft.com/office/drawing/2014/main" id="{D6ACDBD1-2D24-42B7-A3D9-A77FA6F7F5F1}"/>
              </a:ext>
            </a:extLst>
          </p:cNvPr>
          <p:cNvSpPr txBox="1"/>
          <p:nvPr/>
        </p:nvSpPr>
        <p:spPr>
          <a:xfrm>
            <a:off x="7464152" y="6342474"/>
            <a:ext cx="1350050" cy="246221"/>
          </a:xfrm>
          <a:prstGeom prst="rect">
            <a:avLst/>
          </a:prstGeom>
          <a:noFill/>
        </p:spPr>
        <p:txBody>
          <a:bodyPr wrap="none" rtlCol="0">
            <a:spAutoFit/>
          </a:bodyPr>
          <a:lstStyle/>
          <a:p>
            <a:pPr eaLnBrk="0" fontAlgn="base" hangingPunct="0">
              <a:spcBef>
                <a:spcPct val="0"/>
              </a:spcBef>
              <a:spcAft>
                <a:spcPct val="0"/>
              </a:spcAft>
            </a:pPr>
            <a:r>
              <a:rPr lang="fi-FI" sz="1000" dirty="0">
                <a:solidFill>
                  <a:prstClr val="black"/>
                </a:solidFill>
                <a:latin typeface="Arial" panose="020B0604020202020204" pitchFamily="34" charset="0"/>
                <a:cs typeface="Arial" panose="020B0604020202020204" pitchFamily="34" charset="0"/>
              </a:rPr>
              <a:t>Lähde: Pohjola 2014</a:t>
            </a:r>
          </a:p>
        </p:txBody>
      </p:sp>
    </p:spTree>
    <p:extLst>
      <p:ext uri="{BB962C8B-B14F-4D97-AF65-F5344CB8AC3E}">
        <p14:creationId xmlns:p14="http://schemas.microsoft.com/office/powerpoint/2010/main" val="1643829456"/>
      </p:ext>
    </p:extLst>
  </p:cSld>
  <p:clrMapOvr>
    <a:masterClrMapping/>
  </p:clrMapOvr>
</p:sld>
</file>

<file path=ppt/theme/theme1.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 pohja-v1.pptx" id="{09B7AAFD-A12D-425D-909B-2A3F1C5BAA5A}" vid="{71838A74-8C57-442A-8686-3FE23AAF860D}"/>
    </a:ext>
  </a:extLst>
</a:theme>
</file>

<file path=ppt/theme/theme2.xml><?xml version="1.0" encoding="utf-8"?>
<a:theme xmlns:a="http://schemas.openxmlformats.org/drawingml/2006/main" name="6_Retro">
  <a:themeElements>
    <a:clrScheme name="Retro">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3.xml><?xml version="1.0" encoding="utf-8"?>
<a:theme xmlns:a="http://schemas.openxmlformats.org/drawingml/2006/main" name="pp-malli_tk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pp-malli_tk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pp-malli_tk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Powerpointmalli_salmiakit</Template>
  <TotalTime>9239</TotalTime>
  <Words>6275</Words>
  <Application>Microsoft Office PowerPoint</Application>
  <PresentationFormat>Widescreen</PresentationFormat>
  <Paragraphs>569</Paragraphs>
  <Slides>55</Slides>
  <Notes>4</Notes>
  <HiddenSlides>0</HiddenSlides>
  <MMClips>0</MMClips>
  <ScaleCrop>false</ScaleCrop>
  <HeadingPairs>
    <vt:vector size="6" baseType="variant">
      <vt:variant>
        <vt:lpstr>Fonts Used</vt:lpstr>
      </vt:variant>
      <vt:variant>
        <vt:i4>6</vt:i4>
      </vt:variant>
      <vt:variant>
        <vt:lpstr>Theme</vt:lpstr>
      </vt:variant>
      <vt:variant>
        <vt:i4>5</vt:i4>
      </vt:variant>
      <vt:variant>
        <vt:lpstr>Slide Titles</vt:lpstr>
      </vt:variant>
      <vt:variant>
        <vt:i4>55</vt:i4>
      </vt:variant>
    </vt:vector>
  </HeadingPairs>
  <TitlesOfParts>
    <vt:vector size="66" baseType="lpstr">
      <vt:lpstr>Arial</vt:lpstr>
      <vt:lpstr>Britannic Bold</vt:lpstr>
      <vt:lpstr>Calibri</vt:lpstr>
      <vt:lpstr>Calibri Light</vt:lpstr>
      <vt:lpstr>Times New Roman</vt:lpstr>
      <vt:lpstr>Wingdings</vt:lpstr>
      <vt:lpstr>Office-teema</vt:lpstr>
      <vt:lpstr>6_Retro</vt:lpstr>
      <vt:lpstr>pp-malli_tke</vt:lpstr>
      <vt:lpstr>4_pp-malli_tke</vt:lpstr>
      <vt:lpstr>1_pp-malli_tke</vt:lpstr>
      <vt:lpstr>SATAKUNNAN TALOUS  Nykytila ja lähiajan näkymät 36  Toukokuu 2021  Aluekehitysasiantuntija Saku Vähäsantanen Satakuntaliitto Etunimi.sukunimi@satakunta.fi Puh. 044 711 4350 </vt:lpstr>
      <vt:lpstr>   SATAKUNNAN TALOUS  Nykytila ja lähiajan näkymät 36 Toukokuu 2021  Katsauksen ovat rahoittaneet Satakuntaliitto, Pyhäjärvi-instituutti, Satafood Kehittämisyhdistys ry, Porin kaupunki, Prizztech Oy, Satakunnan koulutuskuntayhtymä, Huittisten kaupunki, Länsirannikon Koulutus Oy WinNova, Satakunnan Yrittäjät ry, Satakunnan ELY-keskus, Rauman kaupunki, Kankaanpään kaupunki, Porin yliopistokeskus, Satakunnan ammattikorkeakoulu, Turun kauppakorkeakoulun Porin yksikkö, Satakunnan kauppakamari, Rauman kauppakamari sekä Eurajoen kunta.</vt:lpstr>
      <vt:lpstr>satakunnaN vahvuuksia</vt:lpstr>
      <vt:lpstr>satakunnaN vahvuuksia: vIENTI</vt:lpstr>
      <vt:lpstr>satakunnaN vahvuuksia: vIENTI</vt:lpstr>
      <vt:lpstr>PowerPoint Presentation</vt:lpstr>
      <vt:lpstr>PowerPoint Presentation</vt:lpstr>
      <vt:lpstr>PowerPoint Presentation</vt:lpstr>
      <vt:lpstr>Kansantalous, työn tuottavuus</vt:lpstr>
      <vt:lpstr>Kansantalous, työn tuottavuus</vt:lpstr>
      <vt:lpstr>Kansantalous, työn tuottavuus</vt:lpstr>
      <vt:lpstr>Aluetalous, työn tuottavuus</vt:lpstr>
      <vt:lpstr>PowerPoint Presentation</vt:lpstr>
      <vt:lpstr>satakunnaN NOUSUTRENDEJÄ 2010-2020</vt:lpstr>
      <vt:lpstr>TEOLLISUUDEN SUHDANNEKUVA satakunnassa</vt:lpstr>
      <vt:lpstr>TEOLLISUUDEN SUHDANNEKUVA satakunnassa</vt:lpstr>
      <vt:lpstr>TEKNOLOGIATEOLLISUUs satakunnassa</vt:lpstr>
      <vt:lpstr>SATAKUNTA Suomen talouden vahva osa</vt:lpstr>
      <vt:lpstr>Satakunnan talouskehitys (Lähde: Tilastokeskus, asiakaskohtainen suhdannepalvelu)</vt:lpstr>
      <vt:lpstr>Satakunnan talouskehitys (Lähde: Tilastokeskus, asiakaskohtainen suhdannepalvelu)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AUTOMAATIO- JA robotiikka-ala (RoboCoast) satakunnassa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Liikevaihdon toimialoittainen kehitys Satakunnassa</vt:lpstr>
      <vt:lpstr>Liikevaihdon toimialoittainen kehitys Satakunnassa</vt:lpstr>
      <vt:lpstr>PowerPoint Presentation</vt:lpstr>
      <vt:lpstr>PowerPoint Presentation</vt:lpstr>
      <vt:lpstr>SUMMA SUMMARUM, SATAKUNNAN SUHDANNEKEHITYS 7-12/2020: </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ESITYKSEN NIMI pvm, tilaisuus, tekijä, Satakuntaliitto</dc:title>
  <dc:creator>Saku Vähäsantanen</dc:creator>
  <cp:lastModifiedBy>Saku Vähäsantanen</cp:lastModifiedBy>
  <cp:revision>983</cp:revision>
  <dcterms:created xsi:type="dcterms:W3CDTF">2019-04-17T08:47:51Z</dcterms:created>
  <dcterms:modified xsi:type="dcterms:W3CDTF">2021-05-17T07:18:30Z</dcterms:modified>
</cp:coreProperties>
</file>